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234BB-7284-4B4C-8116-3A1FA0D9DF19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1C591-F697-4F55-8056-724A7E8398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16025" y="301625"/>
            <a:ext cx="4425950" cy="3319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360"/>
              </a:spcBef>
              <a:spcAft>
                <a:spcPts val="0"/>
              </a:spcAft>
            </a:pPr>
            <a:r>
              <a:rPr lang="en-US" b="1" dirty="0">
                <a:latin typeface="Arial"/>
                <a:ea typeface="Calibri"/>
                <a:cs typeface="Times New Roman"/>
              </a:rPr>
              <a:t>ARCHITECTURE OVERVIEW: CABLING </a:t>
            </a:r>
            <a:r>
              <a:rPr lang="en-US" b="1" dirty="0" smtClean="0">
                <a:latin typeface="Arial"/>
                <a:ea typeface="Calibri"/>
                <a:cs typeface="Times New Roman"/>
              </a:rPr>
              <a:t>OVERVIEW</a:t>
            </a:r>
          </a:p>
          <a:p>
            <a:pPr>
              <a:spcBef>
                <a:spcPts val="360"/>
              </a:spcBef>
              <a:spcAft>
                <a:spcPts val="0"/>
              </a:spcAft>
            </a:pPr>
            <a:endParaRPr lang="en-US" b="1" dirty="0">
              <a:latin typeface="Arial"/>
              <a:ea typeface="Calibri"/>
              <a:cs typeface="Times New Roman"/>
            </a:endParaRPr>
          </a:p>
          <a:p>
            <a:r>
              <a:rPr lang="en-US" b="1" dirty="0"/>
              <a:t>Instructor Notes</a:t>
            </a:r>
          </a:p>
          <a:p>
            <a:endParaRPr lang="en-US" b="1" dirty="0"/>
          </a:p>
          <a:p>
            <a:r>
              <a:rPr lang="en-US" b="1" dirty="0"/>
              <a:t>Student Notes</a:t>
            </a:r>
          </a:p>
          <a:p>
            <a:r>
              <a:rPr lang="en-US" dirty="0" smtClean="0">
                <a:latin typeface="Arial"/>
                <a:ea typeface="Calibri"/>
                <a:cs typeface="Times New Roman"/>
              </a:rPr>
              <a:t>Cabling </a:t>
            </a:r>
            <a:r>
              <a:rPr lang="en-US" dirty="0">
                <a:latin typeface="Arial"/>
                <a:ea typeface="Calibri"/>
                <a:cs typeface="Times New Roman"/>
              </a:rPr>
              <a:t>requirements and recommendations: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228600" indent="-228600">
              <a:spcBef>
                <a:spcPts val="36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Arial"/>
                <a:ea typeface="Calibri"/>
                <a:cs typeface="Times New Roman"/>
              </a:rPr>
              <a:t>Recommended FAS8040 nodes: Four </a:t>
            </a:r>
            <a:r>
              <a:rPr lang="en-US" dirty="0" smtClean="0">
                <a:latin typeface="Arial"/>
                <a:ea typeface="Calibri"/>
                <a:cs typeface="Times New Roman"/>
              </a:rPr>
              <a:t>ISLs </a:t>
            </a:r>
            <a:r>
              <a:rPr lang="en-US" dirty="0">
                <a:latin typeface="Arial"/>
                <a:ea typeface="Calibri"/>
                <a:cs typeface="Times New Roman"/>
              </a:rPr>
              <a:t>per fabric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228600" indent="-228600">
              <a:spcBef>
                <a:spcPts val="36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Arial"/>
                <a:ea typeface="Calibri"/>
                <a:cs typeface="Times New Roman"/>
              </a:rPr>
              <a:t>Cluster interconnects: All FAS80x0, except 8020 nodes default to four cluster interconnects. </a:t>
            </a:r>
            <a:r>
              <a:rPr lang="en-US" dirty="0" smtClean="0">
                <a:latin typeface="Arial"/>
                <a:ea typeface="Calibri"/>
                <a:cs typeface="Times New Roman"/>
              </a:rPr>
              <a:t>See </a:t>
            </a:r>
            <a:r>
              <a:rPr lang="en-US" dirty="0">
                <a:latin typeface="Arial"/>
                <a:ea typeface="Calibri"/>
                <a:cs typeface="Times New Roman"/>
              </a:rPr>
              <a:t>80x0 guidelines on whether to </a:t>
            </a:r>
            <a:r>
              <a:rPr lang="en-US" dirty="0" smtClean="0">
                <a:latin typeface="Arial"/>
                <a:ea typeface="Calibri"/>
                <a:cs typeface="Times New Roman"/>
              </a:rPr>
              <a:t>choose </a:t>
            </a:r>
            <a:r>
              <a:rPr lang="en-US" dirty="0">
                <a:latin typeface="Arial"/>
                <a:ea typeface="Calibri"/>
                <a:cs typeface="Times New Roman"/>
              </a:rPr>
              <a:t>two or four (or six, as supported in 8080).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228600" indent="-228600">
              <a:spcBef>
                <a:spcPts val="36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Arial"/>
                <a:ea typeface="Calibri"/>
                <a:cs typeface="Times New Roman"/>
              </a:rPr>
              <a:t>Minimum production shelves: Two per site </a:t>
            </a:r>
            <a:r>
              <a:rPr lang="en-US" dirty="0" smtClean="0">
                <a:latin typeface="Arial"/>
                <a:ea typeface="Calibri"/>
                <a:cs typeface="Times New Roman"/>
              </a:rPr>
              <a:t>are </a:t>
            </a:r>
            <a:r>
              <a:rPr lang="en-US" dirty="0">
                <a:latin typeface="Arial"/>
                <a:ea typeface="Calibri"/>
                <a:cs typeface="Times New Roman"/>
              </a:rPr>
              <a:t>supported. However, this two-shelf configuration </a:t>
            </a:r>
            <a:r>
              <a:rPr lang="en-US" dirty="0" smtClean="0">
                <a:latin typeface="Arial"/>
                <a:ea typeface="Calibri"/>
                <a:cs typeface="Times New Roman"/>
              </a:rPr>
              <a:t>allows </a:t>
            </a:r>
            <a:r>
              <a:rPr lang="en-US" dirty="0">
                <a:latin typeface="Arial"/>
                <a:ea typeface="Calibri"/>
                <a:cs typeface="Times New Roman"/>
              </a:rPr>
              <a:t>only one small data aggregate. This configuration has poor performance. 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228600" indent="-228600">
              <a:spcBef>
                <a:spcPts val="36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Arial"/>
                <a:ea typeface="Calibri"/>
                <a:cs typeface="Times New Roman"/>
              </a:rPr>
              <a:t>Two or three disks are required for </a:t>
            </a:r>
            <a:r>
              <a:rPr lang="en-US" dirty="0" smtClean="0">
                <a:latin typeface="Arial"/>
                <a:ea typeface="Calibri"/>
                <a:cs typeface="Times New Roman"/>
              </a:rPr>
              <a:t>the root </a:t>
            </a:r>
            <a:r>
              <a:rPr lang="en-US" dirty="0">
                <a:latin typeface="Arial"/>
                <a:ea typeface="Calibri"/>
                <a:cs typeface="Times New Roman"/>
              </a:rPr>
              <a:t>aggregate. 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228600" indent="-228600">
              <a:spcBef>
                <a:spcPts val="36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Arial"/>
                <a:ea typeface="Calibri"/>
                <a:cs typeface="Times New Roman"/>
              </a:rPr>
              <a:t>Two spare disks leave seven or eight disks, for only one possible data aggregate per node. 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228600" indent="-228600">
              <a:spcBef>
                <a:spcPts val="36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Arial"/>
                <a:ea typeface="Calibri"/>
                <a:cs typeface="Times New Roman"/>
              </a:rPr>
              <a:t>Finally, this configuration requires manual disk assignment, including subsequent replacements for failed </a:t>
            </a:r>
            <a:r>
              <a:rPr lang="en-US" dirty="0" smtClean="0">
                <a:latin typeface="Arial"/>
                <a:ea typeface="Calibri"/>
                <a:cs typeface="Times New Roman"/>
              </a:rPr>
              <a:t>disks. </a:t>
            </a:r>
            <a:r>
              <a:rPr lang="en-US" dirty="0">
                <a:latin typeface="Arial"/>
                <a:ea typeface="Calibri"/>
                <a:cs typeface="Times New Roman"/>
              </a:rPr>
              <a:t>When only one node owns disks in each shelf, disk assignment is per-shelf.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/>
                <a:ea typeface="Calibri"/>
                <a:cs typeface="Times New Roman"/>
              </a:rPr>
              <a:t> 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2015 NetApp, Inc. All rights reserved. NetApp Proprietary – Limited Use Only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A2537-0790-4789-A16C-397C663A333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32595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101B2-B733-4BD6-93F3-5E0F68A85485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D9FB0-B4C2-406F-916C-244243242C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101B2-B733-4BD6-93F3-5E0F68A85485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D9FB0-B4C2-406F-916C-244243242C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101B2-B733-4BD6-93F3-5E0F68A85485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D9FB0-B4C2-406F-916C-244243242C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type="body" idx="10" hasCustomPrompt="1"/>
          </p:nvPr>
        </p:nvSpPr>
        <p:spPr bwMode="gray">
          <a:xfrm>
            <a:off x="281251" y="1106416"/>
            <a:ext cx="8595265" cy="400110"/>
          </a:xfrm>
        </p:spPr>
        <p:txBody>
          <a:bodyPr lIns="0" anchor="t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251" y="193674"/>
            <a:ext cx="8595265" cy="904794"/>
          </a:xfrm>
        </p:spPr>
        <p:txBody>
          <a:bodyPr lIns="0"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8" name="Content Placeholder 3"/>
          <p:cNvSpPr>
            <a:spLocks noGrp="1"/>
          </p:cNvSpPr>
          <p:nvPr>
            <p:ph sz="quarter" idx="14"/>
          </p:nvPr>
        </p:nvSpPr>
        <p:spPr>
          <a:xfrm>
            <a:off x="281061" y="1733550"/>
            <a:ext cx="8595455" cy="44799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5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81060" y="6284812"/>
            <a:ext cx="8595456" cy="123111"/>
          </a:xfrm>
        </p:spPr>
        <p:txBody>
          <a:bodyPr wrap="square" anchor="ctr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 baseline="0">
                <a:solidFill>
                  <a:schemeClr val="bg2"/>
                </a:solidFill>
              </a:defRPr>
            </a:lvl1pPr>
            <a:lvl2pPr marL="228600" indent="0">
              <a:buFontTx/>
              <a:buNone/>
              <a:defRPr sz="800">
                <a:solidFill>
                  <a:schemeClr val="bg2"/>
                </a:solidFill>
              </a:defRPr>
            </a:lvl2pPr>
            <a:lvl3pPr marL="457200" indent="0">
              <a:buFontTx/>
              <a:buNone/>
              <a:defRPr sz="800">
                <a:solidFill>
                  <a:schemeClr val="bg2"/>
                </a:solidFill>
              </a:defRPr>
            </a:lvl3pPr>
            <a:lvl4pPr marL="685800" indent="0">
              <a:buFontTx/>
              <a:buNone/>
              <a:defRPr sz="800">
                <a:solidFill>
                  <a:schemeClr val="bg2"/>
                </a:solidFill>
              </a:defRPr>
            </a:lvl4pPr>
            <a:lvl5pPr>
              <a:buFontTx/>
              <a:buNone/>
              <a:defRPr sz="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Click to insert source information</a:t>
            </a:r>
            <a:endParaRPr lang="en-US" dirty="0"/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40913" y="6592748"/>
            <a:ext cx="4906171" cy="107722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© 2015 NetApp, Inc. All rights reserved. NetApp Proprietary – Limited Use Only</a:t>
            </a:r>
            <a:endParaRPr lang="en-US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1251" y="6552999"/>
            <a:ext cx="261144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l">
              <a:defRPr sz="10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16AA2537-0790-4789-A16C-397C663A333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netapp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58734" y="6373763"/>
            <a:ext cx="987552" cy="40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6282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101B2-B733-4BD6-93F3-5E0F68A85485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D9FB0-B4C2-406F-916C-244243242C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101B2-B733-4BD6-93F3-5E0F68A85485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D9FB0-B4C2-406F-916C-244243242C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101B2-B733-4BD6-93F3-5E0F68A85485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D9FB0-B4C2-406F-916C-244243242C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101B2-B733-4BD6-93F3-5E0F68A85485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D9FB0-B4C2-406F-916C-244243242C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101B2-B733-4BD6-93F3-5E0F68A85485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D9FB0-B4C2-406F-916C-244243242C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101B2-B733-4BD6-93F3-5E0F68A85485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D9FB0-B4C2-406F-916C-244243242C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101B2-B733-4BD6-93F3-5E0F68A85485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D9FB0-B4C2-406F-916C-244243242C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101B2-B733-4BD6-93F3-5E0F68A85485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D9FB0-B4C2-406F-916C-244243242C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101B2-B733-4BD6-93F3-5E0F68A85485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D9FB0-B4C2-406F-916C-244243242C1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71A5F3-A4FF-4CEE-8215-C08835B585C1}" type="slidenum">
              <a:rPr lang="en-US" smtClean="0"/>
              <a:pPr/>
              <a:t>1</a:t>
            </a:fld>
            <a:endParaRPr lang="en-US" dirty="0"/>
          </a:p>
        </p:txBody>
      </p:sp>
      <p:cxnSp>
        <p:nvCxnSpPr>
          <p:cNvPr id="10" name="Elbow Connector 9"/>
          <p:cNvCxnSpPr/>
          <p:nvPr/>
        </p:nvCxnSpPr>
        <p:spPr bwMode="auto">
          <a:xfrm>
            <a:off x="3185120" y="2693084"/>
            <a:ext cx="408287" cy="244036"/>
          </a:xfrm>
          <a:prstGeom prst="bentConnector3">
            <a:avLst>
              <a:gd name="adj1" fmla="val 2720"/>
            </a:avLst>
          </a:prstGeom>
          <a:ln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/>
          <p:nvPr/>
        </p:nvCxnSpPr>
        <p:spPr bwMode="auto">
          <a:xfrm rot="5400000">
            <a:off x="7206507" y="2615076"/>
            <a:ext cx="244035" cy="400052"/>
          </a:xfrm>
          <a:prstGeom prst="bentConnector2">
            <a:avLst/>
          </a:prstGeom>
          <a:ln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 bwMode="auto">
          <a:xfrm>
            <a:off x="7972373" y="3709353"/>
            <a:ext cx="304802" cy="135152"/>
          </a:xfrm>
          <a:prstGeom prst="rect">
            <a:avLst/>
          </a:prstGeom>
          <a:noFill/>
          <a:ln>
            <a:solidFill>
              <a:srgbClr val="C60047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4" tIns="45722" rIns="91444" bIns="45722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chemeClr val="accent2"/>
              </a:buClr>
              <a:buFont typeface="Wingdings 2" pitchFamily="18" charset="2"/>
              <a:buNone/>
            </a:pPr>
            <a:endParaRPr lang="en-US" sz="135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7972373" y="3910829"/>
            <a:ext cx="304802" cy="135152"/>
          </a:xfrm>
          <a:prstGeom prst="rect">
            <a:avLst/>
          </a:prstGeom>
          <a:noFill/>
          <a:ln>
            <a:solidFill>
              <a:srgbClr val="C60047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4" tIns="45722" rIns="91444" bIns="45722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chemeClr val="accent2"/>
              </a:buClr>
              <a:buFont typeface="Wingdings 2" pitchFamily="18" charset="2"/>
              <a:buNone/>
            </a:pPr>
            <a:endParaRPr lang="en-US" sz="135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7972373" y="4116205"/>
            <a:ext cx="304802" cy="135152"/>
          </a:xfrm>
          <a:prstGeom prst="rect">
            <a:avLst/>
          </a:prstGeom>
          <a:noFill/>
          <a:ln>
            <a:solidFill>
              <a:srgbClr val="C60047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4" tIns="45722" rIns="91444" bIns="45722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chemeClr val="accent2"/>
              </a:buClr>
              <a:buFont typeface="Wingdings 2" pitchFamily="18" charset="2"/>
              <a:buNone/>
            </a:pPr>
            <a:endParaRPr lang="en-US" sz="135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690322" y="3709353"/>
            <a:ext cx="304802" cy="135152"/>
          </a:xfrm>
          <a:prstGeom prst="rect">
            <a:avLst/>
          </a:prstGeom>
          <a:noFill/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4" tIns="45722" rIns="91444" bIns="45722" numCol="1" rtlCol="0" anchor="ctr" anchorCtr="0" compatLnSpc="1">
            <a:prstTxWarp prst="textNoShape">
              <a:avLst/>
            </a:prstTxWarp>
          </a:bodyPr>
          <a:lstStyle/>
          <a:p>
            <a:pPr algn="ctr" defTabSz="914446">
              <a:buClr>
                <a:schemeClr val="accent2"/>
              </a:buClr>
            </a:pPr>
            <a:endParaRPr lang="en-US" sz="135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690322" y="4116205"/>
            <a:ext cx="304802" cy="135152"/>
          </a:xfrm>
          <a:prstGeom prst="rect">
            <a:avLst/>
          </a:prstGeom>
          <a:noFill/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4" tIns="45722" rIns="91444" bIns="45722" numCol="1" rtlCol="0" anchor="ctr" anchorCtr="0" compatLnSpc="1">
            <a:prstTxWarp prst="textNoShape">
              <a:avLst/>
            </a:prstTxWarp>
          </a:bodyPr>
          <a:lstStyle/>
          <a:p>
            <a:pPr algn="ctr" defTabSz="914446">
              <a:buClr>
                <a:schemeClr val="accent2"/>
              </a:buClr>
            </a:pPr>
            <a:endParaRPr lang="en-US" sz="135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6690322" y="3910829"/>
            <a:ext cx="304802" cy="135152"/>
          </a:xfrm>
          <a:prstGeom prst="rect">
            <a:avLst/>
          </a:prstGeom>
          <a:noFill/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4" tIns="45722" rIns="91444" bIns="45722" numCol="1" rtlCol="0" anchor="ctr" anchorCtr="0" compatLnSpc="1">
            <a:prstTxWarp prst="textNoShape">
              <a:avLst/>
            </a:prstTxWarp>
          </a:bodyPr>
          <a:lstStyle/>
          <a:p>
            <a:pPr algn="ctr" defTabSz="914446">
              <a:buClr>
                <a:schemeClr val="accent2"/>
              </a:buClr>
            </a:pPr>
            <a:endParaRPr lang="en-US" sz="135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6906084" y="3391225"/>
            <a:ext cx="1120125" cy="131285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4" tIns="45722" rIns="91444" bIns="45722" numCol="1" rtlCol="0" anchor="ctr" anchorCtr="0" compatLnSpc="1">
            <a:prstTxWarp prst="textNoShape">
              <a:avLst/>
            </a:prstTxWarp>
          </a:bodyPr>
          <a:lstStyle/>
          <a:p>
            <a:pPr algn="ctr" defTabSz="914446">
              <a:buClr>
                <a:schemeClr val="accent2"/>
              </a:buClr>
            </a:pPr>
            <a:endParaRPr lang="en-US" sz="1350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3947118" y="3721512"/>
            <a:ext cx="304802" cy="135152"/>
          </a:xfrm>
          <a:prstGeom prst="rect">
            <a:avLst/>
          </a:prstGeom>
          <a:noFill/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4" tIns="45722" rIns="91444" bIns="45722" numCol="1" rtlCol="0" anchor="ctr" anchorCtr="0" compatLnSpc="1">
            <a:prstTxWarp prst="textNoShape">
              <a:avLst/>
            </a:prstTxWarp>
          </a:bodyPr>
          <a:lstStyle/>
          <a:p>
            <a:pPr algn="ctr" defTabSz="914446">
              <a:buClr>
                <a:schemeClr val="accent2"/>
              </a:buClr>
            </a:pPr>
            <a:endParaRPr lang="en-US" sz="135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947118" y="4128364"/>
            <a:ext cx="304802" cy="135152"/>
          </a:xfrm>
          <a:prstGeom prst="rect">
            <a:avLst/>
          </a:prstGeom>
          <a:noFill/>
          <a:ln>
            <a:solidFill>
              <a:srgbClr val="C60047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4" tIns="45722" rIns="91444" bIns="45722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chemeClr val="accent2"/>
              </a:buClr>
              <a:buFont typeface="Wingdings 2" pitchFamily="18" charset="2"/>
              <a:buNone/>
            </a:pPr>
            <a:endParaRPr lang="en-US" sz="135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3947118" y="3922988"/>
            <a:ext cx="304802" cy="135152"/>
          </a:xfrm>
          <a:prstGeom prst="rect">
            <a:avLst/>
          </a:prstGeom>
          <a:noFill/>
          <a:ln>
            <a:solidFill>
              <a:srgbClr val="C60047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4" tIns="45722" rIns="91444" bIns="45722" numCol="1" rtlCol="0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chemeClr val="accent2"/>
              </a:buClr>
              <a:buFont typeface="Wingdings 2" pitchFamily="18" charset="2"/>
              <a:buNone/>
            </a:pPr>
            <a:endParaRPr lang="en-US" sz="135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2665068" y="3721512"/>
            <a:ext cx="304802" cy="135152"/>
          </a:xfrm>
          <a:prstGeom prst="rect">
            <a:avLst/>
          </a:prstGeom>
          <a:noFill/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4" tIns="45722" rIns="91444" bIns="45722" numCol="1" rtlCol="0" anchor="ctr" anchorCtr="0" compatLnSpc="1">
            <a:prstTxWarp prst="textNoShape">
              <a:avLst/>
            </a:prstTxWarp>
          </a:bodyPr>
          <a:lstStyle/>
          <a:p>
            <a:pPr algn="ctr" defTabSz="914446">
              <a:buClr>
                <a:schemeClr val="accent2"/>
              </a:buClr>
            </a:pPr>
            <a:endParaRPr lang="en-US" sz="135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2665068" y="4128364"/>
            <a:ext cx="304802" cy="135152"/>
          </a:xfrm>
          <a:prstGeom prst="rect">
            <a:avLst/>
          </a:prstGeom>
          <a:noFill/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4" tIns="45722" rIns="91444" bIns="45722" numCol="1" rtlCol="0" anchor="ctr" anchorCtr="0" compatLnSpc="1">
            <a:prstTxWarp prst="textNoShape">
              <a:avLst/>
            </a:prstTxWarp>
          </a:bodyPr>
          <a:lstStyle/>
          <a:p>
            <a:pPr algn="ctr" defTabSz="914446">
              <a:buClr>
                <a:schemeClr val="accent2"/>
              </a:buClr>
            </a:pPr>
            <a:endParaRPr lang="en-US" sz="135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2665068" y="3922988"/>
            <a:ext cx="304802" cy="135152"/>
          </a:xfrm>
          <a:prstGeom prst="rect">
            <a:avLst/>
          </a:prstGeom>
          <a:noFill/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4" tIns="45722" rIns="91444" bIns="45722" numCol="1" rtlCol="0" anchor="ctr" anchorCtr="0" compatLnSpc="1">
            <a:prstTxWarp prst="textNoShape">
              <a:avLst/>
            </a:prstTxWarp>
          </a:bodyPr>
          <a:lstStyle/>
          <a:p>
            <a:pPr algn="ctr" defTabSz="914446">
              <a:buClr>
                <a:schemeClr val="accent2"/>
              </a:buClr>
            </a:pPr>
            <a:endParaRPr lang="en-US" sz="135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2809005" y="3200559"/>
            <a:ext cx="1272525" cy="131285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4" tIns="45722" rIns="91444" bIns="45722" numCol="1" rtlCol="0" anchor="ctr" anchorCtr="0" compatLnSpc="1">
            <a:prstTxWarp prst="textNoShape">
              <a:avLst/>
            </a:prstTxWarp>
          </a:bodyPr>
          <a:lstStyle/>
          <a:p>
            <a:pPr algn="ctr" defTabSz="914446">
              <a:buClr>
                <a:schemeClr val="accent2"/>
              </a:buClr>
            </a:pPr>
            <a:endParaRPr lang="en-US" sz="1350" dirty="0"/>
          </a:p>
        </p:txBody>
      </p:sp>
      <p:cxnSp>
        <p:nvCxnSpPr>
          <p:cNvPr id="28" name="Straight Connector 27"/>
          <p:cNvCxnSpPr/>
          <p:nvPr/>
        </p:nvCxnSpPr>
        <p:spPr bwMode="auto">
          <a:xfrm flipH="1">
            <a:off x="2969870" y="3593188"/>
            <a:ext cx="768370" cy="126195"/>
          </a:xfrm>
          <a:prstGeom prst="line">
            <a:avLst/>
          </a:prstGeom>
          <a:noFill/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grpSp>
        <p:nvGrpSpPr>
          <p:cNvPr id="2" name="Group 28"/>
          <p:cNvGrpSpPr/>
          <p:nvPr/>
        </p:nvGrpSpPr>
        <p:grpSpPr>
          <a:xfrm flipH="1">
            <a:off x="7909524" y="2247925"/>
            <a:ext cx="573885" cy="381099"/>
            <a:chOff x="1066801" y="1962150"/>
            <a:chExt cx="685801" cy="381000"/>
          </a:xfrm>
        </p:grpSpPr>
        <p:sp>
          <p:nvSpPr>
            <p:cNvPr id="30" name="Rectangle 29"/>
            <p:cNvSpPr/>
            <p:nvPr/>
          </p:nvSpPr>
          <p:spPr bwMode="auto">
            <a:xfrm>
              <a:off x="1066801" y="1962150"/>
              <a:ext cx="685801" cy="381000"/>
            </a:xfrm>
            <a:prstGeom prst="rect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68598" tIns="34299" rIns="68598" bIns="34299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46">
                <a:buClr>
                  <a:schemeClr val="accent2"/>
                </a:buClr>
              </a:pPr>
              <a:endParaRPr lang="en-US" sz="135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1173454" y="2057400"/>
              <a:ext cx="342901" cy="190500"/>
            </a:xfrm>
            <a:prstGeom prst="rect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68598" tIns="34299" rIns="68598" bIns="34299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46">
                <a:buClr>
                  <a:schemeClr val="accent2"/>
                </a:buClr>
              </a:pPr>
              <a:endParaRPr lang="en-US" sz="1350" dirty="0">
                <a:solidFill>
                  <a:schemeClr val="tx1"/>
                </a:solidFill>
                <a:latin typeface="Arial" charset="0"/>
              </a:endParaRPr>
            </a:p>
          </p:txBody>
        </p:sp>
      </p:grp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04123" y="3494136"/>
            <a:ext cx="1285875" cy="99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04123" y="3628582"/>
            <a:ext cx="1285875" cy="181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04121" y="4414359"/>
            <a:ext cx="1285875" cy="99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04123" y="4000981"/>
            <a:ext cx="1285875" cy="181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04123" y="3808962"/>
            <a:ext cx="1285875" cy="181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7" name="Straight Connector 36"/>
          <p:cNvCxnSpPr/>
          <p:nvPr/>
        </p:nvCxnSpPr>
        <p:spPr bwMode="auto">
          <a:xfrm>
            <a:off x="3095304" y="3371590"/>
            <a:ext cx="547018" cy="172071"/>
          </a:xfrm>
          <a:prstGeom prst="line">
            <a:avLst/>
          </a:prstGeom>
          <a:ln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V="1">
            <a:off x="3738243" y="4282109"/>
            <a:ext cx="208879" cy="181776"/>
          </a:xfrm>
          <a:prstGeom prst="line">
            <a:avLst/>
          </a:prstGeom>
          <a:noFill/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pic>
        <p:nvPicPr>
          <p:cNvPr id="39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04123" y="4191306"/>
            <a:ext cx="1285875" cy="181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0" name="Elbow Connector 39"/>
          <p:cNvCxnSpPr/>
          <p:nvPr/>
        </p:nvCxnSpPr>
        <p:spPr bwMode="auto">
          <a:xfrm rot="5400000">
            <a:off x="3325155" y="3358043"/>
            <a:ext cx="1472534" cy="838200"/>
          </a:xfrm>
          <a:prstGeom prst="bentConnector3">
            <a:avLst>
              <a:gd name="adj1" fmla="val 116139"/>
            </a:avLst>
          </a:prstGeom>
          <a:ln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 bwMode="auto">
          <a:xfrm flipH="1">
            <a:off x="2997009" y="2693087"/>
            <a:ext cx="1" cy="599069"/>
          </a:xfrm>
          <a:prstGeom prst="line">
            <a:avLst/>
          </a:prstGeom>
          <a:ln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 bwMode="auto">
          <a:xfrm>
            <a:off x="5359794" y="3188400"/>
            <a:ext cx="1272525" cy="131285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4" tIns="45722" rIns="91444" bIns="45722" numCol="1" rtlCol="0" anchor="ctr" anchorCtr="0" compatLnSpc="1">
            <a:prstTxWarp prst="textNoShape">
              <a:avLst/>
            </a:prstTxWarp>
          </a:bodyPr>
          <a:lstStyle/>
          <a:p>
            <a:pPr algn="ctr" defTabSz="914446">
              <a:buClr>
                <a:schemeClr val="accent2"/>
              </a:buClr>
            </a:pPr>
            <a:endParaRPr lang="en-US" sz="1350" dirty="0"/>
          </a:p>
        </p:txBody>
      </p:sp>
      <p:cxnSp>
        <p:nvCxnSpPr>
          <p:cNvPr id="43" name="Straight Connector 42"/>
          <p:cNvCxnSpPr/>
          <p:nvPr/>
        </p:nvCxnSpPr>
        <p:spPr bwMode="auto">
          <a:xfrm flipH="1">
            <a:off x="6995123" y="3581029"/>
            <a:ext cx="768370" cy="126195"/>
          </a:xfrm>
          <a:prstGeom prst="line">
            <a:avLst/>
          </a:prstGeom>
          <a:noFill/>
          <a:ln>
            <a:solidFill>
              <a:srgbClr val="C60047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29376" y="3481978"/>
            <a:ext cx="1285875" cy="99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5" name="Straight Connector 44"/>
          <p:cNvCxnSpPr/>
          <p:nvPr/>
        </p:nvCxnSpPr>
        <p:spPr bwMode="auto">
          <a:xfrm flipH="1">
            <a:off x="7604720" y="3371590"/>
            <a:ext cx="185738" cy="159912"/>
          </a:xfrm>
          <a:prstGeom prst="line">
            <a:avLst/>
          </a:prstGeom>
          <a:ln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29375" y="4402200"/>
            <a:ext cx="1285875" cy="99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7" name="Straight Connector 46"/>
          <p:cNvCxnSpPr/>
          <p:nvPr/>
        </p:nvCxnSpPr>
        <p:spPr bwMode="auto">
          <a:xfrm flipV="1">
            <a:off x="7763495" y="4269950"/>
            <a:ext cx="208879" cy="181776"/>
          </a:xfrm>
          <a:prstGeom prst="line">
            <a:avLst/>
          </a:prstGeom>
          <a:noFill/>
          <a:ln>
            <a:solidFill>
              <a:srgbClr val="C60047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48" name="Elbow Connector 47"/>
          <p:cNvCxnSpPr/>
          <p:nvPr/>
        </p:nvCxnSpPr>
        <p:spPr bwMode="auto">
          <a:xfrm rot="16200000" flipH="1">
            <a:off x="6321722" y="3180880"/>
            <a:ext cx="1423004" cy="1142998"/>
          </a:xfrm>
          <a:prstGeom prst="bentConnector3">
            <a:avLst>
              <a:gd name="adj1" fmla="val 120227"/>
            </a:avLst>
          </a:prstGeom>
          <a:ln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 bwMode="auto">
          <a:xfrm flipH="1">
            <a:off x="7972376" y="2674032"/>
            <a:ext cx="1" cy="599069"/>
          </a:xfrm>
          <a:prstGeom prst="line">
            <a:avLst/>
          </a:prstGeom>
          <a:ln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49"/>
          <p:cNvGrpSpPr/>
          <p:nvPr/>
        </p:nvGrpSpPr>
        <p:grpSpPr>
          <a:xfrm>
            <a:off x="3558468" y="3268993"/>
            <a:ext cx="1689357" cy="51457"/>
            <a:chOff x="2915313" y="2977017"/>
            <a:chExt cx="3409287" cy="51933"/>
          </a:xfrm>
          <a:effectLst/>
        </p:grpSpPr>
        <p:cxnSp>
          <p:nvCxnSpPr>
            <p:cNvPr id="51" name="Straight Connector 50"/>
            <p:cNvCxnSpPr/>
            <p:nvPr/>
          </p:nvCxnSpPr>
          <p:spPr bwMode="auto">
            <a:xfrm>
              <a:off x="2915319" y="2977017"/>
              <a:ext cx="3409281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 bwMode="auto">
            <a:xfrm>
              <a:off x="2915313" y="3028950"/>
              <a:ext cx="3409281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5" name="Group 52"/>
          <p:cNvGrpSpPr/>
          <p:nvPr/>
        </p:nvGrpSpPr>
        <p:grpSpPr>
          <a:xfrm>
            <a:off x="5183884" y="2927241"/>
            <a:ext cx="351821" cy="45731"/>
            <a:chOff x="3916685" y="2651166"/>
            <a:chExt cx="1273376" cy="47583"/>
          </a:xfrm>
        </p:grpSpPr>
        <p:cxnSp>
          <p:nvCxnSpPr>
            <p:cNvPr id="54" name="Straight Connector 53"/>
            <p:cNvCxnSpPr/>
            <p:nvPr/>
          </p:nvCxnSpPr>
          <p:spPr bwMode="auto">
            <a:xfrm>
              <a:off x="3916685" y="2651166"/>
              <a:ext cx="1264915" cy="0"/>
            </a:xfrm>
            <a:prstGeom prst="line">
              <a:avLst/>
            </a:prstGeom>
            <a:ln>
              <a:prstDash val="sysDot"/>
              <a:headEnd type="none" w="med" len="med"/>
              <a:tailEnd type="none" w="med" len="med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 bwMode="auto">
            <a:xfrm>
              <a:off x="3925146" y="2698749"/>
              <a:ext cx="1264915" cy="0"/>
            </a:xfrm>
            <a:prstGeom prst="line">
              <a:avLst/>
            </a:prstGeom>
            <a:ln>
              <a:prstDash val="sysDot"/>
              <a:headEnd type="none" w="med" len="med"/>
              <a:tailEnd type="none" w="med" len="med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6" name="Group 55"/>
          <p:cNvGrpSpPr/>
          <p:nvPr/>
        </p:nvGrpSpPr>
        <p:grpSpPr>
          <a:xfrm>
            <a:off x="4725235" y="2925969"/>
            <a:ext cx="502915" cy="47595"/>
            <a:chOff x="3916685" y="2651166"/>
            <a:chExt cx="1273376" cy="47583"/>
          </a:xfrm>
          <a:effectLst/>
        </p:grpSpPr>
        <p:cxnSp>
          <p:nvCxnSpPr>
            <p:cNvPr id="57" name="Straight Connector 56"/>
            <p:cNvCxnSpPr/>
            <p:nvPr/>
          </p:nvCxnSpPr>
          <p:spPr bwMode="auto">
            <a:xfrm>
              <a:off x="3916685" y="2651166"/>
              <a:ext cx="1264915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 bwMode="auto">
            <a:xfrm>
              <a:off x="3925146" y="2698749"/>
              <a:ext cx="1264915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7" name="Group 58"/>
          <p:cNvGrpSpPr/>
          <p:nvPr/>
        </p:nvGrpSpPr>
        <p:grpSpPr>
          <a:xfrm>
            <a:off x="5504947" y="3268994"/>
            <a:ext cx="1642574" cy="51947"/>
            <a:chOff x="2915313" y="2977017"/>
            <a:chExt cx="3409287" cy="51933"/>
          </a:xfrm>
          <a:effectLst/>
        </p:grpSpPr>
        <p:cxnSp>
          <p:nvCxnSpPr>
            <p:cNvPr id="60" name="Straight Connector 59"/>
            <p:cNvCxnSpPr/>
            <p:nvPr/>
          </p:nvCxnSpPr>
          <p:spPr bwMode="auto">
            <a:xfrm>
              <a:off x="2915319" y="2977017"/>
              <a:ext cx="3409281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 bwMode="auto">
            <a:xfrm>
              <a:off x="2915313" y="3028950"/>
              <a:ext cx="3409281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8" name="Group 61"/>
          <p:cNvGrpSpPr/>
          <p:nvPr/>
        </p:nvGrpSpPr>
        <p:grpSpPr>
          <a:xfrm>
            <a:off x="5229371" y="3272662"/>
            <a:ext cx="351821" cy="45731"/>
            <a:chOff x="3916685" y="2651166"/>
            <a:chExt cx="1273376" cy="47583"/>
          </a:xfrm>
        </p:grpSpPr>
        <p:cxnSp>
          <p:nvCxnSpPr>
            <p:cNvPr id="63" name="Straight Connector 62"/>
            <p:cNvCxnSpPr/>
            <p:nvPr/>
          </p:nvCxnSpPr>
          <p:spPr bwMode="auto">
            <a:xfrm>
              <a:off x="3916685" y="2651166"/>
              <a:ext cx="1264915" cy="0"/>
            </a:xfrm>
            <a:prstGeom prst="line">
              <a:avLst/>
            </a:prstGeom>
            <a:ln>
              <a:prstDash val="sysDot"/>
              <a:headEnd type="none" w="med" len="med"/>
              <a:tailEnd type="none" w="med" len="med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 bwMode="auto">
            <a:xfrm>
              <a:off x="3925146" y="2698749"/>
              <a:ext cx="1264915" cy="0"/>
            </a:xfrm>
            <a:prstGeom prst="line">
              <a:avLst/>
            </a:prstGeom>
            <a:ln>
              <a:prstDash val="sysDot"/>
              <a:headEnd type="none" w="med" len="med"/>
              <a:tailEnd type="none" w="med" len="med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65" name="Straight Connector 64"/>
          <p:cNvCxnSpPr/>
          <p:nvPr/>
        </p:nvCxnSpPr>
        <p:spPr bwMode="auto">
          <a:xfrm flipH="1">
            <a:off x="5354732" y="2106608"/>
            <a:ext cx="3890" cy="2748154"/>
          </a:xfrm>
          <a:prstGeom prst="line">
            <a:avLst/>
          </a:prstGeom>
          <a:ln>
            <a:prstDash val="sysDot"/>
            <a:headEnd type="none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9" name="Group 65"/>
          <p:cNvGrpSpPr/>
          <p:nvPr/>
        </p:nvGrpSpPr>
        <p:grpSpPr>
          <a:xfrm>
            <a:off x="5504954" y="2925969"/>
            <a:ext cx="502915" cy="47595"/>
            <a:chOff x="3916685" y="2651166"/>
            <a:chExt cx="1273376" cy="47583"/>
          </a:xfrm>
          <a:effectLst/>
        </p:grpSpPr>
        <p:cxnSp>
          <p:nvCxnSpPr>
            <p:cNvPr id="67" name="Straight Connector 66"/>
            <p:cNvCxnSpPr/>
            <p:nvPr/>
          </p:nvCxnSpPr>
          <p:spPr bwMode="auto">
            <a:xfrm>
              <a:off x="3916685" y="2651166"/>
              <a:ext cx="1264915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 bwMode="auto">
            <a:xfrm>
              <a:off x="3925146" y="2698749"/>
              <a:ext cx="1264915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9" name="TextBox 68"/>
          <p:cNvSpPr txBox="1"/>
          <p:nvPr/>
        </p:nvSpPr>
        <p:spPr>
          <a:xfrm>
            <a:off x="3564924" y="1943048"/>
            <a:ext cx="1138461" cy="438586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4" tIns="45722" rIns="91444" bIns="45722" rtlCol="0">
            <a:spAutoFit/>
          </a:bodyPr>
          <a:lstStyle/>
          <a:p>
            <a:pPr algn="ctr">
              <a:buClr>
                <a:schemeClr val="accent2"/>
              </a:buClr>
            </a:pPr>
            <a:r>
              <a:rPr lang="en-US" sz="1125" b="1" dirty="0"/>
              <a:t>Cluster A</a:t>
            </a:r>
          </a:p>
          <a:p>
            <a:pPr algn="ctr">
              <a:buClr>
                <a:schemeClr val="accent2"/>
              </a:buClr>
            </a:pPr>
            <a:r>
              <a:rPr lang="en-US" sz="1125" b="1" dirty="0"/>
              <a:t>Data Center A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015028" y="1943048"/>
            <a:ext cx="1138461" cy="438586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4" tIns="45722" rIns="91444" bIns="45722" rtlCol="0">
            <a:spAutoFit/>
          </a:bodyPr>
          <a:lstStyle/>
          <a:p>
            <a:pPr algn="ctr">
              <a:buClr>
                <a:schemeClr val="accent2"/>
              </a:buClr>
            </a:pPr>
            <a:r>
              <a:rPr lang="en-US" sz="1125" b="1" dirty="0"/>
              <a:t>Cluster B</a:t>
            </a:r>
          </a:p>
          <a:p>
            <a:pPr algn="ctr">
              <a:buClr>
                <a:schemeClr val="accent2"/>
              </a:buClr>
            </a:pPr>
            <a:r>
              <a:rPr lang="en-US" sz="1125" b="1" dirty="0"/>
              <a:t>Data Center B</a:t>
            </a:r>
          </a:p>
        </p:txBody>
      </p:sp>
      <p:grpSp>
        <p:nvGrpSpPr>
          <p:cNvPr id="24" name="Group 70"/>
          <p:cNvGrpSpPr/>
          <p:nvPr/>
        </p:nvGrpSpPr>
        <p:grpSpPr>
          <a:xfrm>
            <a:off x="8127404" y="4738293"/>
            <a:ext cx="796131" cy="803461"/>
            <a:chOff x="4960747" y="3853214"/>
            <a:chExt cx="796131" cy="803252"/>
          </a:xfrm>
        </p:grpSpPr>
        <p:sp>
          <p:nvSpPr>
            <p:cNvPr id="72" name="Rectangle 71"/>
            <p:cNvSpPr/>
            <p:nvPr/>
          </p:nvSpPr>
          <p:spPr bwMode="auto">
            <a:xfrm>
              <a:off x="4960747" y="3864984"/>
              <a:ext cx="792416" cy="775139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68598" tIns="34299" rIns="68598" bIns="34299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46">
                <a:buClr>
                  <a:schemeClr val="accent2"/>
                </a:buClr>
              </a:pPr>
              <a:endParaRPr lang="en-US" sz="1125" dirty="0">
                <a:solidFill>
                  <a:schemeClr val="tx1"/>
                </a:solidFill>
                <a:latin typeface="Arial" charset="0"/>
              </a:endParaRPr>
            </a:p>
          </p:txBody>
        </p:sp>
        <p:cxnSp>
          <p:nvCxnSpPr>
            <p:cNvPr id="73" name="Straight Connector 72"/>
            <p:cNvCxnSpPr/>
            <p:nvPr/>
          </p:nvCxnSpPr>
          <p:spPr bwMode="auto">
            <a:xfrm>
              <a:off x="5050473" y="3986024"/>
              <a:ext cx="326979" cy="78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 bwMode="auto">
            <a:xfrm>
              <a:off x="5050473" y="4334889"/>
              <a:ext cx="326979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 bwMode="auto">
            <a:xfrm>
              <a:off x="5050473" y="4536701"/>
              <a:ext cx="326979" cy="0"/>
            </a:xfrm>
            <a:prstGeom prst="line">
              <a:avLst/>
            </a:prstGeom>
            <a:noFill/>
            <a:ln>
              <a:solidFill>
                <a:srgbClr val="C60047"/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5341380" y="3853214"/>
              <a:ext cx="293670" cy="2307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Clr>
                  <a:schemeClr val="accent2"/>
                </a:buClr>
              </a:pPr>
              <a:r>
                <a:rPr lang="en-US" sz="900" dirty="0"/>
                <a:t>IP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341380" y="4044041"/>
              <a:ext cx="338554" cy="2307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Clr>
                  <a:schemeClr val="accent2"/>
                </a:buClr>
              </a:pPr>
              <a:r>
                <a:rPr lang="en-US" sz="900" dirty="0"/>
                <a:t>FC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341380" y="4425694"/>
              <a:ext cx="415498" cy="2307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Clr>
                  <a:schemeClr val="accent2"/>
                </a:buClr>
              </a:pPr>
              <a:r>
                <a:rPr lang="en-US" sz="900" dirty="0"/>
                <a:t>SAS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341380" y="4234868"/>
              <a:ext cx="357790" cy="2307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Clr>
                  <a:schemeClr val="accent2"/>
                </a:buClr>
              </a:pPr>
              <a:r>
                <a:rPr lang="en-US" sz="900" dirty="0" smtClean="0">
                  <a:solidFill>
                    <a:srgbClr val="000000"/>
                  </a:solidFill>
                </a:rPr>
                <a:t>ISL</a:t>
              </a:r>
              <a:endParaRPr lang="en-US" sz="9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80" name="Straight Connector 79"/>
            <p:cNvCxnSpPr/>
            <p:nvPr/>
          </p:nvCxnSpPr>
          <p:spPr bwMode="auto">
            <a:xfrm>
              <a:off x="5050473" y="4150304"/>
              <a:ext cx="326979" cy="78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1" name="Elbow Connector 80"/>
          <p:cNvCxnSpPr/>
          <p:nvPr/>
        </p:nvCxnSpPr>
        <p:spPr bwMode="auto">
          <a:xfrm rot="5400000" flipH="1" flipV="1">
            <a:off x="5351571" y="-194460"/>
            <a:ext cx="12703" cy="4719631"/>
          </a:xfrm>
          <a:prstGeom prst="bentConnector3">
            <a:avLst>
              <a:gd name="adj1" fmla="val 2875866"/>
            </a:avLst>
          </a:prstGeom>
          <a:ln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82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29376" y="3616423"/>
            <a:ext cx="1285875" cy="181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3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29376" y="3988822"/>
            <a:ext cx="1285875" cy="181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29376" y="3796803"/>
            <a:ext cx="1285875" cy="181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5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29375" y="4179147"/>
            <a:ext cx="1285875" cy="181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6" name="Rectangle 85"/>
          <p:cNvSpPr/>
          <p:nvPr/>
        </p:nvSpPr>
        <p:spPr>
          <a:xfrm>
            <a:off x="7114930" y="2078273"/>
            <a:ext cx="458788" cy="311628"/>
          </a:xfrm>
          <a:prstGeom prst="rect">
            <a:avLst/>
          </a:prstGeom>
        </p:spPr>
        <p:txBody>
          <a:bodyPr wrap="none" lIns="91444" tIns="45722" rIns="91444" bIns="45722">
            <a:spAutoFit/>
          </a:bodyPr>
          <a:lstStyle/>
          <a:p>
            <a:r>
              <a:rPr lang="en-US" sz="1425" dirty="0">
                <a:solidFill>
                  <a:schemeClr val="bg1"/>
                </a:solidFill>
              </a:rPr>
              <a:t>B1 </a:t>
            </a:r>
          </a:p>
        </p:txBody>
      </p:sp>
      <p:sp>
        <p:nvSpPr>
          <p:cNvPr id="87" name="Rectangle 86"/>
          <p:cNvSpPr/>
          <p:nvPr/>
        </p:nvSpPr>
        <p:spPr>
          <a:xfrm>
            <a:off x="7114930" y="2414852"/>
            <a:ext cx="458788" cy="311628"/>
          </a:xfrm>
          <a:prstGeom prst="rect">
            <a:avLst/>
          </a:prstGeom>
        </p:spPr>
        <p:txBody>
          <a:bodyPr wrap="none" lIns="91444" tIns="45722" rIns="91444" bIns="45722">
            <a:spAutoFit/>
          </a:bodyPr>
          <a:lstStyle/>
          <a:p>
            <a:r>
              <a:rPr lang="en-US" sz="1425" dirty="0">
                <a:solidFill>
                  <a:schemeClr val="bg1"/>
                </a:solidFill>
              </a:rPr>
              <a:t>B2 </a:t>
            </a:r>
          </a:p>
        </p:txBody>
      </p:sp>
      <p:grpSp>
        <p:nvGrpSpPr>
          <p:cNvPr id="25" name="Group 87"/>
          <p:cNvGrpSpPr/>
          <p:nvPr/>
        </p:nvGrpSpPr>
        <p:grpSpPr>
          <a:xfrm>
            <a:off x="2199290" y="2247925"/>
            <a:ext cx="685800" cy="381099"/>
            <a:chOff x="1066800" y="1962150"/>
            <a:chExt cx="685800" cy="381000"/>
          </a:xfrm>
        </p:grpSpPr>
        <p:sp>
          <p:nvSpPr>
            <p:cNvPr id="89" name="Rectangle 88"/>
            <p:cNvSpPr/>
            <p:nvPr/>
          </p:nvSpPr>
          <p:spPr bwMode="auto">
            <a:xfrm>
              <a:off x="1066800" y="1962150"/>
              <a:ext cx="685800" cy="381000"/>
            </a:xfrm>
            <a:prstGeom prst="rect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68598" tIns="34299" rIns="68598" bIns="34299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46">
                <a:buClr>
                  <a:schemeClr val="accent2"/>
                </a:buClr>
              </a:pPr>
              <a:endParaRPr lang="en-US" sz="135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1173454" y="2057400"/>
              <a:ext cx="342900" cy="190500"/>
            </a:xfrm>
            <a:prstGeom prst="rect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68598" tIns="34299" rIns="68598" bIns="34299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46">
                <a:buClr>
                  <a:schemeClr val="accent2"/>
                </a:buClr>
              </a:pPr>
              <a:endParaRPr lang="en-US" sz="1350" dirty="0">
                <a:solidFill>
                  <a:schemeClr val="tx1"/>
                </a:solidFill>
                <a:latin typeface="Arial" charset="0"/>
              </a:endParaRPr>
            </a:p>
          </p:txBody>
        </p:sp>
      </p:grpSp>
      <p:grpSp>
        <p:nvGrpSpPr>
          <p:cNvPr id="29" name="Group 90"/>
          <p:cNvGrpSpPr/>
          <p:nvPr/>
        </p:nvGrpSpPr>
        <p:grpSpPr>
          <a:xfrm>
            <a:off x="2463080" y="2083396"/>
            <a:ext cx="1189731" cy="715306"/>
            <a:chOff x="2410955" y="3821804"/>
            <a:chExt cx="1767111" cy="1062168"/>
          </a:xfrm>
        </p:grpSpPr>
        <p:pic>
          <p:nvPicPr>
            <p:cNvPr id="92" name="Picture 91" descr="F_NA_FAS8060_Icon_Lrg.gif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410955" y="3821804"/>
              <a:ext cx="1767111" cy="1035527"/>
            </a:xfrm>
            <a:prstGeom prst="rect">
              <a:avLst/>
            </a:prstGeom>
          </p:spPr>
        </p:pic>
        <p:sp>
          <p:nvSpPr>
            <p:cNvPr id="93" name="Rectangle 92"/>
            <p:cNvSpPr/>
            <p:nvPr/>
          </p:nvSpPr>
          <p:spPr>
            <a:xfrm>
              <a:off x="2599701" y="3904307"/>
              <a:ext cx="681427" cy="4627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46">
                <a:defRPr/>
              </a:pPr>
              <a:r>
                <a:rPr lang="en-US" sz="1425" kern="0" dirty="0">
                  <a:solidFill>
                    <a:sysClr val="window" lastClr="FFFFFF"/>
                  </a:solidFill>
                </a:rPr>
                <a:t>A1 </a:t>
              </a: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2599701" y="4421237"/>
              <a:ext cx="681427" cy="4627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46">
                <a:defRPr/>
              </a:pPr>
              <a:r>
                <a:rPr lang="en-US" sz="1425" kern="0" dirty="0">
                  <a:solidFill>
                    <a:sysClr val="window" lastClr="FFFFFF"/>
                  </a:solidFill>
                </a:rPr>
                <a:t>A2 </a:t>
              </a: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3215394" y="4181761"/>
              <a:ext cx="443607" cy="31056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gradFill>
                <a:gsLst>
                  <a:gs pos="0">
                    <a:sysClr val="window" lastClr="FFFFFF">
                      <a:alpha val="90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0"/>
              </a:gradFill>
              <a:prstDash val="solid"/>
            </a:ln>
            <a:effectLst/>
          </p:spPr>
          <p:txBody>
            <a:bodyPr lIns="0" tIns="68598" rIns="0" bIns="68598" rtlCol="0" anchor="ctr"/>
            <a:lstStyle/>
            <a:p>
              <a:pPr algn="ctr" defTabSz="914446">
                <a:lnSpc>
                  <a:spcPct val="95000"/>
                </a:lnSpc>
                <a:defRPr/>
              </a:pPr>
              <a:r>
                <a:rPr lang="en-US" sz="1425" kern="0" dirty="0" smtClean="0">
                  <a:solidFill>
                    <a:srgbClr val="000000"/>
                  </a:solidFill>
                  <a:latin typeface="Arial"/>
                </a:rPr>
                <a:t>HA</a:t>
              </a:r>
              <a:endParaRPr lang="en-US" sz="1425" kern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0" name="Group 95"/>
          <p:cNvGrpSpPr/>
          <p:nvPr/>
        </p:nvGrpSpPr>
        <p:grpSpPr>
          <a:xfrm>
            <a:off x="7072038" y="2083394"/>
            <a:ext cx="1216348" cy="715306"/>
            <a:chOff x="4679508" y="3410208"/>
            <a:chExt cx="1216348" cy="715120"/>
          </a:xfrm>
        </p:grpSpPr>
        <p:pic>
          <p:nvPicPr>
            <p:cNvPr id="97" name="Picture 96" descr="F_NA_FAS8060_Icon_Lrg.gif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4679508" y="3410208"/>
              <a:ext cx="1189731" cy="697183"/>
            </a:xfrm>
            <a:prstGeom prst="rect">
              <a:avLst/>
            </a:prstGeom>
          </p:spPr>
        </p:pic>
        <p:sp>
          <p:nvSpPr>
            <p:cNvPr id="98" name="Rectangle 97"/>
            <p:cNvSpPr/>
            <p:nvPr/>
          </p:nvSpPr>
          <p:spPr>
            <a:xfrm>
              <a:off x="5232867" y="3652554"/>
              <a:ext cx="298664" cy="209089"/>
            </a:xfrm>
            <a:prstGeom prst="rect">
              <a:avLst/>
            </a:prstGeom>
            <a:solidFill>
              <a:schemeClr val="bg1"/>
            </a:solidFill>
            <a:ln w="12700">
              <a:gradFill>
                <a:gsLst>
                  <a:gs pos="0">
                    <a:schemeClr val="bg1">
                      <a:alpha val="9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8598" rIns="0" bIns="68598" rtlCol="0" anchor="ctr"/>
            <a:lstStyle/>
            <a:p>
              <a:pPr algn="ctr">
                <a:lnSpc>
                  <a:spcPct val="95000"/>
                </a:lnSpc>
              </a:pPr>
              <a:r>
                <a:rPr lang="en-US" sz="1425" dirty="0" smtClean="0">
                  <a:solidFill>
                    <a:srgbClr val="000000"/>
                  </a:solidFill>
                </a:rPr>
                <a:t>HA</a:t>
              </a:r>
              <a:endParaRPr lang="en-US" sz="1425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5488372" y="3813785"/>
              <a:ext cx="407484" cy="3115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46">
                <a:defRPr/>
              </a:pPr>
              <a:r>
                <a:rPr lang="en-US" sz="1425" kern="0" dirty="0">
                  <a:solidFill>
                    <a:sysClr val="window" lastClr="FFFFFF"/>
                  </a:solidFill>
                </a:rPr>
                <a:t>B2</a:t>
              </a: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5488372" y="3465756"/>
              <a:ext cx="407484" cy="3115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46">
                <a:defRPr/>
              </a:pPr>
              <a:r>
                <a:rPr lang="en-US" sz="1425" kern="0" dirty="0">
                  <a:solidFill>
                    <a:sysClr val="window" lastClr="FFFFFF"/>
                  </a:solidFill>
                </a:rPr>
                <a:t>B1</a:t>
              </a:r>
            </a:p>
          </p:txBody>
        </p:sp>
      </p:grpSp>
      <p:pic>
        <p:nvPicPr>
          <p:cNvPr id="101" name="Picture 4" descr="fibre_channel_switch_fabric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141726" y="3033900"/>
            <a:ext cx="1144587" cy="406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" name="Picture 4" descr="fibre_channel_switch_fabric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67799" y="3033900"/>
            <a:ext cx="1144587" cy="406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" name="Picture 4" descr="fibre_channel_switch_fabric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99173" y="2766699"/>
            <a:ext cx="1144587" cy="406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" name="Picture 4" descr="fibre_channel_switch_fabric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06199" y="2771694"/>
            <a:ext cx="1144587" cy="406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03947" y="2992146"/>
            <a:ext cx="510758" cy="253336"/>
          </a:xfrm>
          <a:prstGeom prst="rect">
            <a:avLst/>
          </a:prstGeom>
        </p:spPr>
      </p:pic>
      <p:graphicFrame>
        <p:nvGraphicFramePr>
          <p:cNvPr id="106" name="Table 1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68511435"/>
              </p:ext>
            </p:extLst>
          </p:nvPr>
        </p:nvGraphicFramePr>
        <p:xfrm>
          <a:off x="260022" y="2254338"/>
          <a:ext cx="1823302" cy="914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3302"/>
              </a:tblGrid>
              <a:tr h="657396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200" b="0" i="0" dirty="0" smtClean="0">
                          <a:solidFill>
                            <a:schemeClr val="tx1"/>
                          </a:solidFill>
                        </a:rPr>
                        <a:t>HA</a:t>
                      </a:r>
                      <a:r>
                        <a:rPr lang="en-US" sz="1200" b="0" i="0" baseline="0" dirty="0" smtClean="0">
                          <a:solidFill>
                            <a:schemeClr val="tx1"/>
                          </a:solidFill>
                        </a:rPr>
                        <a:t> pair</a:t>
                      </a:r>
                      <a:r>
                        <a:rPr lang="en-US" sz="1200" b="0" i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Cluster</a:t>
                      </a:r>
                      <a:r>
                        <a:rPr lang="en-US" sz="1200" b="0" i="0" baseline="0" dirty="0" smtClean="0">
                          <a:solidFill>
                            <a:schemeClr val="tx1"/>
                          </a:solidFill>
                        </a:rPr>
                        <a:t> interconnects</a:t>
                      </a: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200" b="0" i="0" baseline="0" dirty="0" smtClean="0">
                          <a:solidFill>
                            <a:schemeClr val="tx1"/>
                          </a:solidFill>
                        </a:rPr>
                        <a:t>Can be switchless</a:t>
                      </a: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200" b="0" i="0" baseline="0" dirty="0" smtClean="0">
                          <a:solidFill>
                            <a:schemeClr val="tx1"/>
                          </a:solidFill>
                        </a:rPr>
                        <a:t>Two, four, or six connections</a:t>
                      </a:r>
                      <a:endParaRPr lang="en-US" sz="1200" b="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E1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7" name="Table 10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40655381"/>
              </p:ext>
            </p:extLst>
          </p:nvPr>
        </p:nvGraphicFramePr>
        <p:xfrm>
          <a:off x="260021" y="4311104"/>
          <a:ext cx="1823303" cy="457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3303"/>
              </a:tblGrid>
              <a:tr h="365855"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tx1"/>
                          </a:solidFill>
                        </a:rPr>
                        <a:t>Four FC</a:t>
                      </a:r>
                      <a:r>
                        <a:rPr lang="en-US" sz="1200" b="0" i="0" baseline="0" dirty="0" smtClean="0">
                          <a:solidFill>
                            <a:schemeClr val="tx1"/>
                          </a:solidFill>
                        </a:rPr>
                        <a:t> switches and</a:t>
                      </a:r>
                    </a:p>
                    <a:p>
                      <a:r>
                        <a:rPr lang="en-US" sz="1200" b="0" i="0" u="none" baseline="0" dirty="0" smtClean="0">
                          <a:solidFill>
                            <a:srgbClr val="000000"/>
                          </a:solidFill>
                        </a:rPr>
                        <a:t>one to four</a:t>
                      </a:r>
                      <a:r>
                        <a:rPr lang="en-US" sz="1200" b="0" i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0" i="0" u="none" baseline="0" dirty="0" smtClean="0">
                          <a:solidFill>
                            <a:srgbClr val="000000"/>
                          </a:solidFill>
                        </a:rPr>
                        <a:t>ISLs</a:t>
                      </a:r>
                      <a:r>
                        <a:rPr lang="en-US" sz="1200" b="0" i="0" baseline="0" dirty="0" smtClean="0">
                          <a:solidFill>
                            <a:schemeClr val="tx1"/>
                          </a:solidFill>
                        </a:rPr>
                        <a:t> per fabric</a:t>
                      </a:r>
                      <a:endParaRPr lang="en-US" sz="1200" b="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E1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9" name="Table 1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73851000"/>
              </p:ext>
            </p:extLst>
          </p:nvPr>
        </p:nvGraphicFramePr>
        <p:xfrm>
          <a:off x="260022" y="3237001"/>
          <a:ext cx="1823302" cy="1005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3302"/>
              </a:tblGrid>
              <a:tr h="811418">
                <a:tc>
                  <a:txBody>
                    <a:bodyPr/>
                    <a:lstStyle/>
                    <a:p>
                      <a:r>
                        <a:rPr lang="en-US" sz="1200" b="0" i="0" baseline="0" dirty="0" smtClean="0">
                          <a:solidFill>
                            <a:schemeClr val="tx1"/>
                          </a:solidFill>
                        </a:rPr>
                        <a:t>Two FC </a:t>
                      </a:r>
                      <a:r>
                        <a:rPr lang="en-US" sz="1200" b="0" i="0" u="none" baseline="0" dirty="0" smtClean="0">
                          <a:solidFill>
                            <a:srgbClr val="000000"/>
                          </a:solidFill>
                        </a:rPr>
                        <a:t>initiators</a:t>
                      </a:r>
                      <a:r>
                        <a:rPr lang="en-US" sz="1200" b="0" i="0" baseline="0" dirty="0" smtClean="0">
                          <a:solidFill>
                            <a:schemeClr val="tx1"/>
                          </a:solidFill>
                        </a:rPr>
                        <a:t> and </a:t>
                      </a:r>
                    </a:p>
                    <a:p>
                      <a:r>
                        <a:rPr lang="en-US" sz="1200" b="0" i="0" baseline="0" dirty="0" smtClean="0">
                          <a:solidFill>
                            <a:schemeClr val="tx1"/>
                          </a:solidFill>
                        </a:rPr>
                        <a:t>One </a:t>
                      </a:r>
                      <a:r>
                        <a:rPr lang="en-US" sz="1200" b="0" i="0" u="none" baseline="0" dirty="0" smtClean="0">
                          <a:solidFill>
                            <a:srgbClr val="000000"/>
                          </a:solidFill>
                        </a:rPr>
                        <a:t>16-Gb</a:t>
                      </a:r>
                      <a:r>
                        <a:rPr lang="en-US" sz="1200" b="0" i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0" i="0" u="none" baseline="0" dirty="0" smtClean="0">
                          <a:solidFill>
                            <a:srgbClr val="000000"/>
                          </a:solidFill>
                        </a:rPr>
                        <a:t>virtual interface over FC (FC-VI)</a:t>
                      </a:r>
                      <a:r>
                        <a:rPr lang="en-US" sz="1200" b="0" i="0" baseline="0" dirty="0" smtClean="0">
                          <a:solidFill>
                            <a:schemeClr val="tx1"/>
                          </a:solidFill>
                        </a:rPr>
                        <a:t> from each controller to each switch</a:t>
                      </a:r>
                      <a:endParaRPr lang="en-US" sz="1200" b="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E1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0" name="Table 10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11677997"/>
              </p:ext>
            </p:extLst>
          </p:nvPr>
        </p:nvGraphicFramePr>
        <p:xfrm>
          <a:off x="260020" y="5019447"/>
          <a:ext cx="1823303" cy="822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3303"/>
              </a:tblGrid>
              <a:tr h="503051"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tx1"/>
                          </a:solidFill>
                        </a:rPr>
                        <a:t>Storage shelves</a:t>
                      </a:r>
                    </a:p>
                    <a:p>
                      <a:r>
                        <a:rPr lang="en-US" sz="1200" b="0" i="0" dirty="0" smtClean="0">
                          <a:solidFill>
                            <a:schemeClr val="tx1"/>
                          </a:solidFill>
                        </a:rPr>
                        <a:t>Minimum</a:t>
                      </a:r>
                      <a:r>
                        <a:rPr lang="en-US" sz="1200" b="0" i="0" baseline="0" dirty="0" smtClean="0">
                          <a:solidFill>
                            <a:schemeClr val="tx1"/>
                          </a:solidFill>
                        </a:rPr>
                        <a:t> recommended for production: four</a:t>
                      </a:r>
                      <a:r>
                        <a:rPr lang="en-US" sz="1200" b="0" i="0" dirty="0" smtClean="0">
                          <a:solidFill>
                            <a:schemeClr val="tx1"/>
                          </a:solidFill>
                        </a:rPr>
                        <a:t> per site</a:t>
                      </a:r>
                    </a:p>
                  </a:txBody>
                  <a:tcPr marT="45732" marB="457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E1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1" name="Table 1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07383140"/>
              </p:ext>
            </p:extLst>
          </p:nvPr>
        </p:nvGraphicFramePr>
        <p:xfrm>
          <a:off x="260020" y="5910670"/>
          <a:ext cx="1823303" cy="457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3303"/>
              </a:tblGrid>
              <a:tr h="365855"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tx1"/>
                          </a:solidFill>
                        </a:rPr>
                        <a:t>ATTO </a:t>
                      </a:r>
                      <a:r>
                        <a:rPr lang="en-US" sz="1200" b="0" i="0" u="none" dirty="0" smtClean="0">
                          <a:solidFill>
                            <a:srgbClr val="000000"/>
                          </a:solidFill>
                        </a:rPr>
                        <a:t>FibreBridges</a:t>
                      </a:r>
                      <a:endParaRPr lang="en-US" sz="1200" b="0" i="0" u="none" dirty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</a:endParaRPr>
                    </a:p>
                    <a:p>
                      <a:r>
                        <a:rPr lang="en-US" sz="1200" b="0" i="0" dirty="0" smtClean="0">
                          <a:solidFill>
                            <a:schemeClr val="tx1"/>
                          </a:solidFill>
                        </a:rPr>
                        <a:t>Two</a:t>
                      </a:r>
                      <a:r>
                        <a:rPr lang="en-US" sz="1200" b="0" i="0" baseline="0" dirty="0" smtClean="0">
                          <a:solidFill>
                            <a:schemeClr val="tx1"/>
                          </a:solidFill>
                        </a:rPr>
                        <a:t> per stack</a:t>
                      </a:r>
                      <a:endParaRPr lang="en-US" sz="1200" b="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E1FF"/>
                    </a:solidFill>
                  </a:tcPr>
                </a:tc>
              </a:tr>
            </a:tbl>
          </a:graphicData>
        </a:graphic>
      </p:graphicFrame>
      <p:sp>
        <p:nvSpPr>
          <p:cNvPr id="112" name="Title 7"/>
          <p:cNvSpPr>
            <a:spLocks noGrp="1"/>
          </p:cNvSpPr>
          <p:nvPr>
            <p:ph type="title"/>
          </p:nvPr>
        </p:nvSpPr>
        <p:spPr>
          <a:xfrm>
            <a:off x="281251" y="193674"/>
            <a:ext cx="8591288" cy="904794"/>
          </a:xfrm>
        </p:spPr>
        <p:txBody>
          <a:bodyPr/>
          <a:lstStyle/>
          <a:p>
            <a:r>
              <a:rPr lang="en-US" dirty="0" smtClean="0"/>
              <a:t>Architecture </a:t>
            </a:r>
            <a:r>
              <a:rPr lang="en-US" dirty="0"/>
              <a:t>Overview</a:t>
            </a:r>
          </a:p>
        </p:txBody>
      </p:sp>
      <p:sp>
        <p:nvSpPr>
          <p:cNvPr id="113" name="Text Placeholder 8"/>
          <p:cNvSpPr>
            <a:spLocks noGrp="1"/>
          </p:cNvSpPr>
          <p:nvPr>
            <p:ph type="body" idx="10"/>
          </p:nvPr>
        </p:nvSpPr>
        <p:spPr>
          <a:xfrm>
            <a:off x="405752" y="1098468"/>
            <a:ext cx="8595265" cy="400110"/>
          </a:xfrm>
        </p:spPr>
        <p:txBody>
          <a:bodyPr/>
          <a:lstStyle/>
          <a:p>
            <a:r>
              <a:rPr lang="en-US" dirty="0" smtClean="0">
                <a:solidFill>
                  <a:srgbClr val="0067C5"/>
                </a:solidFill>
              </a:rPr>
              <a:t>Cabling Overview</a:t>
            </a:r>
            <a:endParaRPr lang="en-US" dirty="0">
              <a:solidFill>
                <a:srgbClr val="0067C5"/>
              </a:solidFill>
            </a:endParaRPr>
          </a:p>
        </p:txBody>
      </p:sp>
      <p:graphicFrame>
        <p:nvGraphicFramePr>
          <p:cNvPr id="116" name="Table 1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06010726"/>
              </p:ext>
            </p:extLst>
          </p:nvPr>
        </p:nvGraphicFramePr>
        <p:xfrm>
          <a:off x="260022" y="1600859"/>
          <a:ext cx="1823302" cy="5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3302"/>
              </a:tblGrid>
              <a:tr h="365855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sz="1200" b="0" i="0" baseline="0" dirty="0" smtClean="0">
                          <a:solidFill>
                            <a:schemeClr val="tx1"/>
                          </a:solidFill>
                        </a:rPr>
                        <a:t>Cluster peering IP network, customer supplied</a:t>
                      </a:r>
                      <a:endParaRPr lang="en-US" sz="1200" b="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913" y="6592748"/>
            <a:ext cx="4906171" cy="107722"/>
          </a:xfrm>
        </p:spPr>
        <p:txBody>
          <a:bodyPr/>
          <a:lstStyle/>
          <a:p>
            <a:r>
              <a:rPr lang="en-US" dirty="0" smtClean="0"/>
              <a:t>© 2015 NetApp, Inc. All rights reserved. NetApp Proprietary – Limited Use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55569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06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07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109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110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4" dur="2000" fill="hold"/>
                                        <p:tgtEl>
                                          <p:spTgt spid="111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000"/>
                            </p:stCondLst>
                            <p:childTnLst>
                              <p:par>
                                <p:cTn id="12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2" dur="2000" fill="hold"/>
                                        <p:tgtEl>
                                          <p:spTgt spid="116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269</Words>
  <Application>Microsoft Office PowerPoint</Application>
  <PresentationFormat>On-screen Show (4:3)</PresentationFormat>
  <Paragraphs>48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Architecture Overview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Architecture Overview</dc:title>
  <dc:creator>ekashp</dc:creator>
  <cp:lastModifiedBy>ekashp</cp:lastModifiedBy>
  <cp:revision>1</cp:revision>
  <dcterms:created xsi:type="dcterms:W3CDTF">2015-09-24T01:07:10Z</dcterms:created>
  <dcterms:modified xsi:type="dcterms:W3CDTF">2015-09-24T01:07:58Z</dcterms:modified>
</cp:coreProperties>
</file>