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8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 Hayakaw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EFE"/>
    <a:srgbClr val="FEFFFE"/>
    <a:srgbClr val="FFFEFE"/>
    <a:srgbClr val="FFFFFE"/>
    <a:srgbClr val="FFFEFF"/>
    <a:srgbClr val="FEFFFF"/>
    <a:srgbClr val="9E3039"/>
    <a:srgbClr val="614D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0945" autoAdjust="0"/>
    <p:restoredTop sz="91717" autoAdjust="0"/>
  </p:normalViewPr>
  <p:slideViewPr>
    <p:cSldViewPr>
      <p:cViewPr varScale="1">
        <p:scale>
          <a:sx n="64" d="100"/>
          <a:sy n="64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196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86400" y="8728075"/>
            <a:ext cx="91281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dirty="0"/>
            </a:lvl1pPr>
          </a:lstStyle>
          <a:p>
            <a:pPr>
              <a:defRPr/>
            </a:pPr>
            <a:r>
              <a:rPr lang="en-US"/>
              <a:t>Page </a:t>
            </a:r>
            <a:fld id="{2432335B-D9D5-4F54-8C59-D9FE8A100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2527" name="Text Box 15"/>
          <p:cNvSpPr txBox="1">
            <a:spLocks noChangeArrowheads="1"/>
          </p:cNvSpPr>
          <p:nvPr/>
        </p:nvSpPr>
        <p:spPr bwMode="auto">
          <a:xfrm>
            <a:off x="533400" y="8839200"/>
            <a:ext cx="2016125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tx2"/>
                </a:solidFill>
                <a:cs typeface="Arial" charset="0"/>
              </a:rPr>
              <a:t>© </a:t>
            </a:r>
            <a:r>
              <a:rPr lang="en-US" sz="1000" dirty="0">
                <a:solidFill>
                  <a:schemeClr val="tx2"/>
                </a:solidFill>
              </a:rPr>
              <a:t>2008 NetApp. 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304800"/>
            <a:ext cx="4419600" cy="3314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7200" y="3810000"/>
            <a:ext cx="6324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94400" y="8864600"/>
            <a:ext cx="8366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/>
            </a:lvl1pPr>
          </a:lstStyle>
          <a:p>
            <a:pPr>
              <a:defRPr/>
            </a:pPr>
            <a:fld id="{B05A039E-D335-4BC6-AD91-51792A1379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hidden">
          <a:xfrm>
            <a:off x="457200" y="8839200"/>
            <a:ext cx="2016125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cs typeface="Arial" charset="0"/>
              </a:rPr>
              <a:t>© </a:t>
            </a:r>
            <a:r>
              <a:rPr lang="en-US" sz="1000" dirty="0">
                <a:solidFill>
                  <a:schemeClr val="bg2"/>
                </a:solidFill>
              </a:rPr>
              <a:t>2008 NetApp. 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16827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34925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51752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685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2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F83CD9B1-E14E-4D54-BCC6-81497D7A49B2}" type="slidenum">
              <a:rPr lang="en-GB" smtClean="0">
                <a:latin typeface="Times New Roman" pitchFamily="18" charset="0"/>
              </a:rPr>
              <a:pPr>
                <a:buFont typeface="Wingdings" pitchFamily="2" charset="2"/>
                <a:buNone/>
              </a:pPr>
              <a:t>1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3884613" y="8686800"/>
            <a:ext cx="2965450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93" tIns="46636" rIns="90093" bIns="46636" anchor="b"/>
          <a:lstStyle/>
          <a:p>
            <a:pPr algn="r">
              <a:buClr>
                <a:schemeClr val="accent2"/>
              </a:buClr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4613" algn="l"/>
                <a:tab pos="1793875" algn="l"/>
                <a:tab pos="2243138" algn="l"/>
                <a:tab pos="2690813" algn="l"/>
                <a:tab pos="3140075" algn="l"/>
                <a:tab pos="3589338" algn="l"/>
                <a:tab pos="4037013" algn="l"/>
                <a:tab pos="4486275" algn="l"/>
                <a:tab pos="4935538" algn="l"/>
                <a:tab pos="5383213" algn="l"/>
                <a:tab pos="5832475" algn="l"/>
                <a:tab pos="6281738" algn="l"/>
                <a:tab pos="6729413" algn="l"/>
                <a:tab pos="7178675" algn="l"/>
                <a:tab pos="7626350" algn="l"/>
                <a:tab pos="8075613" algn="l"/>
                <a:tab pos="8524875" algn="l"/>
                <a:tab pos="8972550" algn="l"/>
              </a:tabLst>
            </a:pPr>
            <a:fld id="{BABB7E32-22B8-438B-9A7E-A372C7403357}" type="slidenum">
              <a:rPr lang="en-GB" sz="1200">
                <a:solidFill>
                  <a:srgbClr val="000000"/>
                </a:solidFill>
                <a:latin typeface="Times New Roman" pitchFamily="18" charset="0"/>
              </a:rPr>
              <a:pPr algn="r">
                <a:buClr>
                  <a:schemeClr val="accent2"/>
                </a:buClr>
                <a:buFont typeface="Wingdings 2" pitchFamily="18" charset="2"/>
                <a:buNone/>
                <a:tabLst>
                  <a:tab pos="0" algn="l"/>
                  <a:tab pos="447675" algn="l"/>
                  <a:tab pos="896938" algn="l"/>
                  <a:tab pos="1344613" algn="l"/>
                  <a:tab pos="1793875" algn="l"/>
                  <a:tab pos="2243138" algn="l"/>
                  <a:tab pos="2690813" algn="l"/>
                  <a:tab pos="3140075" algn="l"/>
                  <a:tab pos="3589338" algn="l"/>
                  <a:tab pos="4037013" algn="l"/>
                  <a:tab pos="4486275" algn="l"/>
                  <a:tab pos="4935538" algn="l"/>
                  <a:tab pos="5383213" algn="l"/>
                  <a:tab pos="5832475" algn="l"/>
                  <a:tab pos="6281738" algn="l"/>
                  <a:tab pos="6729413" algn="l"/>
                  <a:tab pos="7178675" algn="l"/>
                  <a:tab pos="7626350" algn="l"/>
                  <a:tab pos="8075613" algn="l"/>
                  <a:tab pos="8524875" algn="l"/>
                  <a:tab pos="8972550" algn="l"/>
                </a:tabLst>
              </a:pPr>
              <a:t>1</a:t>
            </a:fld>
            <a:endParaRPr lang="en-GB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44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/>
          <a:p>
            <a:pPr algn="ctr">
              <a:buClr>
                <a:schemeClr val="accent2"/>
              </a:buClr>
              <a:buFont typeface="Wingdings 2" pitchFamily="18" charset="2"/>
              <a:buNone/>
            </a:pPr>
            <a:endParaRPr lang="en-US"/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4988"/>
            <a:ext cx="5480050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46A63-A43F-4587-BBFF-46E8899F1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5638" y="104775"/>
            <a:ext cx="2005012" cy="6372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04775"/>
            <a:ext cx="5862638" cy="6372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6A984-9BCE-4111-BE1B-3D7602ED2F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C83B6-2FDF-4979-BE3A-7FA14CD31C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123950"/>
            <a:ext cx="3886200" cy="535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123950"/>
            <a:ext cx="3886200" cy="535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90329-994C-4B80-8924-BA5995DEB1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95AF8-BCF5-4C50-8CF0-0665DB7401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6028C-3539-4FA5-9C13-68190C0AAB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9622B-792B-442E-99CE-4316D376F0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26C12-C4FE-481A-B03F-7240BCC1C8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E503-0400-44CA-887E-9F298AFAD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105BC-1083-4ACD-8984-34C4B1230F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Rectangle 36"/>
          <p:cNvSpPr>
            <a:spLocks noChangeArrowheads="1"/>
          </p:cNvSpPr>
          <p:nvPr userDrawn="1"/>
        </p:nvSpPr>
        <p:spPr bwMode="hidden">
          <a:xfrm>
            <a:off x="1123950" y="6553200"/>
            <a:ext cx="8020050" cy="304800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buClr>
                <a:schemeClr val="accent2"/>
              </a:buClr>
              <a:buFont typeface="Wingdings 2" pitchFamily="18" charset="2"/>
              <a:buNone/>
              <a:defRPr/>
            </a:pPr>
            <a:endParaRPr lang="en-US" dirty="0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04775"/>
            <a:ext cx="8020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9765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BAFC708-EAB9-4B13-A940-6A51EC538B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123950"/>
            <a:ext cx="7924800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63" name="Text Box 39"/>
          <p:cNvSpPr txBox="1">
            <a:spLocks noChangeArrowheads="1"/>
          </p:cNvSpPr>
          <p:nvPr userDrawn="1"/>
        </p:nvSpPr>
        <p:spPr bwMode="auto">
          <a:xfrm>
            <a:off x="1190625" y="6651625"/>
            <a:ext cx="2016125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accent1"/>
                </a:solidFill>
                <a:cs typeface="Arial" charset="0"/>
              </a:rPr>
              <a:t>© </a:t>
            </a:r>
            <a:r>
              <a:rPr lang="en-US" sz="1000" dirty="0">
                <a:solidFill>
                  <a:schemeClr val="accent1"/>
                </a:solidFill>
              </a:rPr>
              <a:t>2008 NetApp.  All rights reserved.</a:t>
            </a:r>
          </a:p>
        </p:txBody>
      </p:sp>
      <p:sp>
        <p:nvSpPr>
          <p:cNvPr id="1095" name="Rectangle 7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600825"/>
            <a:ext cx="487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000" dirty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NetApp Internal Use Only</a:t>
            </a:r>
          </a:p>
        </p:txBody>
      </p:sp>
      <p:grpSp>
        <p:nvGrpSpPr>
          <p:cNvPr id="1032" name="Group 95"/>
          <p:cNvGrpSpPr>
            <a:grpSpLocks/>
          </p:cNvGrpSpPr>
          <p:nvPr userDrawn="1"/>
        </p:nvGrpSpPr>
        <p:grpSpPr bwMode="auto">
          <a:xfrm>
            <a:off x="238125" y="192088"/>
            <a:ext cx="671513" cy="760412"/>
            <a:chOff x="150" y="121"/>
            <a:chExt cx="423" cy="479"/>
          </a:xfrm>
        </p:grpSpPr>
        <p:sp>
          <p:nvSpPr>
            <p:cNvPr id="1115" name="Freeform 91"/>
            <p:cNvSpPr>
              <a:spLocks/>
            </p:cNvSpPr>
            <p:nvPr userDrawn="1"/>
          </p:nvSpPr>
          <p:spPr bwMode="black">
            <a:xfrm>
              <a:off x="155" y="121"/>
              <a:ext cx="391" cy="3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08"/>
                </a:cxn>
                <a:cxn ang="0">
                  <a:pos x="237" y="508"/>
                </a:cxn>
                <a:cxn ang="0">
                  <a:pos x="237" y="203"/>
                </a:cxn>
                <a:cxn ang="0">
                  <a:pos x="372" y="203"/>
                </a:cxn>
                <a:cxn ang="0">
                  <a:pos x="372" y="508"/>
                </a:cxn>
                <a:cxn ang="0">
                  <a:pos x="609" y="508"/>
                </a:cxn>
                <a:cxn ang="0">
                  <a:pos x="609" y="0"/>
                </a:cxn>
                <a:cxn ang="0">
                  <a:pos x="0" y="0"/>
                </a:cxn>
              </a:cxnLst>
              <a:rect l="0" t="0" r="r" b="b"/>
              <a:pathLst>
                <a:path w="609" h="508">
                  <a:moveTo>
                    <a:pt x="0" y="0"/>
                  </a:moveTo>
                  <a:lnTo>
                    <a:pt x="0" y="508"/>
                  </a:lnTo>
                  <a:lnTo>
                    <a:pt x="237" y="508"/>
                  </a:lnTo>
                  <a:lnTo>
                    <a:pt x="237" y="203"/>
                  </a:lnTo>
                  <a:lnTo>
                    <a:pt x="372" y="203"/>
                  </a:lnTo>
                  <a:lnTo>
                    <a:pt x="372" y="508"/>
                  </a:lnTo>
                  <a:lnTo>
                    <a:pt x="609" y="508"/>
                  </a:lnTo>
                  <a:lnTo>
                    <a:pt x="6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buClr>
                  <a:schemeClr val="accent2"/>
                </a:buClr>
                <a:buFont typeface="Wingdings 2" pitchFamily="18" charset="2"/>
                <a:buNone/>
                <a:defRPr/>
              </a:pPr>
              <a:endParaRPr lang="en-US" dirty="0"/>
            </a:p>
          </p:txBody>
        </p:sp>
        <p:pic>
          <p:nvPicPr>
            <p:cNvPr id="1034" name="Picture 94" descr="logo-font-black"/>
            <p:cNvPicPr>
              <a:picLocks noChangeAspect="1" noChangeArrowheads="1"/>
            </p:cNvPicPr>
            <p:nvPr userDrawn="1"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150" y="503"/>
              <a:ext cx="42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¡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36588" indent="-3365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>
          <a:solidFill>
            <a:schemeClr val="tx1"/>
          </a:solidFill>
          <a:latin typeface="+mn-lt"/>
        </a:defRPr>
      </a:lvl2pPr>
      <a:lvl3pPr marL="927100" indent="-288925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¡"/>
        <a:defRPr sz="2400">
          <a:solidFill>
            <a:schemeClr val="tx1"/>
          </a:solidFill>
          <a:latin typeface="+mn-lt"/>
        </a:defRPr>
      </a:lvl3pPr>
      <a:lvl4pPr marL="1236663" indent="-3079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504950" indent="-2667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5pPr>
      <a:lvl6pPr marL="19621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6pPr>
      <a:lvl7pPr marL="24193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7pPr>
      <a:lvl8pPr marL="28765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8pPr>
      <a:lvl9pPr marL="33337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990600" y="149225"/>
            <a:ext cx="802005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93000"/>
              </a:lnSpc>
              <a:buClr>
                <a:schemeClr val="accent2"/>
              </a:buClr>
              <a:buFont typeface="Wingdings 2" pitchFamily="18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000" b="1">
                <a:solidFill>
                  <a:srgbClr val="000000"/>
                </a:solidFill>
              </a:rPr>
              <a:t>New Dedup Volume Size Limits</a:t>
            </a:r>
          </a:p>
        </p:txBody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990600" y="1123950"/>
            <a:ext cx="7924800" cy="5270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chemeClr val="accent2"/>
              </a:buClr>
              <a:buFont typeface="Wingdings 2" pitchFamily="18" charset="2"/>
              <a:buNone/>
            </a:pP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990600"/>
          <a:ext cx="6910388" cy="4872038"/>
        </p:xfrm>
        <a:graphic>
          <a:graphicData uri="http://schemas.openxmlformats.org/drawingml/2006/table">
            <a:tbl>
              <a:tblPr/>
              <a:tblGrid>
                <a:gridCol w="1727486"/>
                <a:gridCol w="1727486"/>
                <a:gridCol w="1727486"/>
                <a:gridCol w="1727486"/>
              </a:tblGrid>
              <a:tr h="762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System Model</a:t>
                      </a:r>
                    </a:p>
                  </a:txBody>
                  <a:tcPr marL="9133" marR="9133" marT="9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System Memory</a:t>
                      </a:r>
                    </a:p>
                  </a:txBody>
                  <a:tcPr marL="9133" marR="9133" marT="9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Max Vol Size with Dedupe 7.3.0 and before</a:t>
                      </a:r>
                    </a:p>
                  </a:txBody>
                  <a:tcPr marL="9133" marR="9133" marT="9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Max Vol Size with Dedupe 7.3.1</a:t>
                      </a:r>
                    </a:p>
                  </a:txBody>
                  <a:tcPr marL="9133" marR="9133" marT="9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R200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FAS2020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FAS2050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FAS3020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FAS3040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FAS3140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FAS3050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FAS3070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FAS3160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FAS3170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FAS6030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FAS6040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FAS6070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FAS6080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 GB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 TB</a:t>
                      </a:r>
                    </a:p>
                  </a:txBody>
                  <a:tcPr marL="9133" marR="9133" marT="9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85B4"/>
      </a:dk2>
      <a:lt2>
        <a:srgbClr val="565656"/>
      </a:lt2>
      <a:accent1>
        <a:srgbClr val="A5A5A5"/>
      </a:accent1>
      <a:accent2>
        <a:srgbClr val="58A618"/>
      </a:accent2>
      <a:accent3>
        <a:srgbClr val="FFFFFF"/>
      </a:accent3>
      <a:accent4>
        <a:srgbClr val="000000"/>
      </a:accent4>
      <a:accent5>
        <a:srgbClr val="CFCFCF"/>
      </a:accent5>
      <a:accent6>
        <a:srgbClr val="4F9615"/>
      </a:accent6>
      <a:hlink>
        <a:srgbClr val="005BAE"/>
      </a:hlink>
      <a:folHlink>
        <a:srgbClr val="F95F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 2" pitchFamily="18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 2" pitchFamily="18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85B4"/>
        </a:dk2>
        <a:lt2>
          <a:srgbClr val="565656"/>
        </a:lt2>
        <a:accent1>
          <a:srgbClr val="A5A5A5"/>
        </a:accent1>
        <a:accent2>
          <a:srgbClr val="58A618"/>
        </a:accent2>
        <a:accent3>
          <a:srgbClr val="FFFFFF"/>
        </a:accent3>
        <a:accent4>
          <a:srgbClr val="000000"/>
        </a:accent4>
        <a:accent5>
          <a:srgbClr val="CFCFCF"/>
        </a:accent5>
        <a:accent6>
          <a:srgbClr val="4F9615"/>
        </a:accent6>
        <a:hlink>
          <a:srgbClr val="005BAE"/>
        </a:hlink>
        <a:folHlink>
          <a:srgbClr val="F95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19721</TotalTime>
  <Words>123</Words>
  <Application>Microsoft Office PowerPoint</Application>
  <PresentationFormat>On-screen Show (4:3)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Wingdings 2</vt:lpstr>
      <vt:lpstr>Times New Roman</vt:lpstr>
      <vt:lpstr>Wingdings</vt:lpstr>
      <vt:lpstr>Default Design</vt:lpstr>
      <vt:lpstr>Slide 1</vt:lpstr>
    </vt:vector>
  </TitlesOfParts>
  <Company>NetApp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Administrator</cp:lastModifiedBy>
  <cp:revision>200</cp:revision>
  <dcterms:created xsi:type="dcterms:W3CDTF">2007-11-29T22:14:11Z</dcterms:created>
  <dcterms:modified xsi:type="dcterms:W3CDTF">2009-01-09T16:41:43Z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Notes0">
    <vt:lpwstr/>
  </property>
</Properties>
</file>