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tags/tag2.xml" ContentType="application/vnd.openxmlformats-officedocument.presentationml.tags+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 id="2147483698" r:id="rId3"/>
  </p:sldMasterIdLst>
  <p:notesMasterIdLst>
    <p:notesMasterId r:id="rId37"/>
  </p:notesMasterIdLst>
  <p:handoutMasterIdLst>
    <p:handoutMasterId r:id="rId38"/>
  </p:handoutMasterIdLst>
  <p:sldIdLst>
    <p:sldId id="257" r:id="rId4"/>
    <p:sldId id="286" r:id="rId5"/>
    <p:sldId id="343" r:id="rId6"/>
    <p:sldId id="322" r:id="rId7"/>
    <p:sldId id="364" r:id="rId8"/>
    <p:sldId id="356" r:id="rId9"/>
    <p:sldId id="324" r:id="rId10"/>
    <p:sldId id="337" r:id="rId11"/>
    <p:sldId id="328" r:id="rId12"/>
    <p:sldId id="347" r:id="rId13"/>
    <p:sldId id="348" r:id="rId14"/>
    <p:sldId id="330" r:id="rId15"/>
    <p:sldId id="332" r:id="rId16"/>
    <p:sldId id="354" r:id="rId17"/>
    <p:sldId id="355" r:id="rId18"/>
    <p:sldId id="319" r:id="rId19"/>
    <p:sldId id="367" r:id="rId20"/>
    <p:sldId id="361" r:id="rId21"/>
    <p:sldId id="360" r:id="rId22"/>
    <p:sldId id="340" r:id="rId23"/>
    <p:sldId id="341" r:id="rId24"/>
    <p:sldId id="359" r:id="rId25"/>
    <p:sldId id="362" r:id="rId26"/>
    <p:sldId id="363" r:id="rId27"/>
    <p:sldId id="270" r:id="rId28"/>
    <p:sldId id="335" r:id="rId29"/>
    <p:sldId id="346" r:id="rId30"/>
    <p:sldId id="357" r:id="rId31"/>
    <p:sldId id="358" r:id="rId32"/>
    <p:sldId id="342" r:id="rId33"/>
    <p:sldId id="352" r:id="rId34"/>
    <p:sldId id="344" r:id="rId35"/>
    <p:sldId id="345" r:id="rId36"/>
  </p:sldIdLst>
  <p:sldSz cx="9144000" cy="5143500" type="screen16x9"/>
  <p:notesSz cx="6858000" cy="9144000"/>
  <p:custDataLst>
    <p:tags r:id="rId40"/>
  </p:custDataLst>
  <p:defaultTex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120" algn="l" rtl="0" fontAlgn="base">
      <a:spcBef>
        <a:spcPct val="0"/>
      </a:spcBef>
      <a:spcAft>
        <a:spcPct val="0"/>
      </a:spcAft>
      <a:defRPr sz="2000" kern="1200">
        <a:solidFill>
          <a:schemeClr val="tx1"/>
        </a:solidFill>
        <a:latin typeface="Arial" charset="0"/>
        <a:ea typeface="+mn-ea"/>
        <a:cs typeface="+mn-cs"/>
      </a:defRPr>
    </a:lvl2pPr>
    <a:lvl3pPr marL="914240" algn="l" rtl="0" fontAlgn="base">
      <a:spcBef>
        <a:spcPct val="0"/>
      </a:spcBef>
      <a:spcAft>
        <a:spcPct val="0"/>
      </a:spcAft>
      <a:defRPr sz="2000" kern="1200">
        <a:solidFill>
          <a:schemeClr val="tx1"/>
        </a:solidFill>
        <a:latin typeface="Arial" charset="0"/>
        <a:ea typeface="+mn-ea"/>
        <a:cs typeface="+mn-cs"/>
      </a:defRPr>
    </a:lvl3pPr>
    <a:lvl4pPr marL="1371360" algn="l" rtl="0" fontAlgn="base">
      <a:spcBef>
        <a:spcPct val="0"/>
      </a:spcBef>
      <a:spcAft>
        <a:spcPct val="0"/>
      </a:spcAft>
      <a:defRPr sz="2000" kern="1200">
        <a:solidFill>
          <a:schemeClr val="tx1"/>
        </a:solidFill>
        <a:latin typeface="Arial" charset="0"/>
        <a:ea typeface="+mn-ea"/>
        <a:cs typeface="+mn-cs"/>
      </a:defRPr>
    </a:lvl4pPr>
    <a:lvl5pPr marL="1828480" algn="l" rtl="0" fontAlgn="base">
      <a:spcBef>
        <a:spcPct val="0"/>
      </a:spcBef>
      <a:spcAft>
        <a:spcPct val="0"/>
      </a:spcAft>
      <a:defRPr sz="2000" kern="1200">
        <a:solidFill>
          <a:schemeClr val="tx1"/>
        </a:solidFill>
        <a:latin typeface="Arial" charset="0"/>
        <a:ea typeface="+mn-ea"/>
        <a:cs typeface="+mn-cs"/>
      </a:defRPr>
    </a:lvl5pPr>
    <a:lvl6pPr marL="2285600" algn="l" defTabSz="914240" rtl="0" eaLnBrk="1" latinLnBrk="0" hangingPunct="1">
      <a:defRPr sz="2000" kern="1200">
        <a:solidFill>
          <a:schemeClr val="tx1"/>
        </a:solidFill>
        <a:latin typeface="Arial" charset="0"/>
        <a:ea typeface="+mn-ea"/>
        <a:cs typeface="+mn-cs"/>
      </a:defRPr>
    </a:lvl6pPr>
    <a:lvl7pPr marL="2742720" algn="l" defTabSz="914240" rtl="0" eaLnBrk="1" latinLnBrk="0" hangingPunct="1">
      <a:defRPr sz="2000" kern="1200">
        <a:solidFill>
          <a:schemeClr val="tx1"/>
        </a:solidFill>
        <a:latin typeface="Arial" charset="0"/>
        <a:ea typeface="+mn-ea"/>
        <a:cs typeface="+mn-cs"/>
      </a:defRPr>
    </a:lvl7pPr>
    <a:lvl8pPr marL="3199840" algn="l" defTabSz="914240" rtl="0" eaLnBrk="1" latinLnBrk="0" hangingPunct="1">
      <a:defRPr sz="2000" kern="1200">
        <a:solidFill>
          <a:schemeClr val="tx1"/>
        </a:solidFill>
        <a:latin typeface="Arial" charset="0"/>
        <a:ea typeface="+mn-ea"/>
        <a:cs typeface="+mn-cs"/>
      </a:defRPr>
    </a:lvl8pPr>
    <a:lvl9pPr marL="3656960" algn="l" defTabSz="91424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EFE"/>
    <a:srgbClr val="E4E4E4"/>
    <a:srgbClr val="E8E8E8"/>
    <a:srgbClr val="FEFFFE"/>
    <a:srgbClr val="FFFEFE"/>
    <a:srgbClr val="FFFFFE"/>
    <a:srgbClr val="FFFEFF"/>
    <a:srgbClr val="FEFFFF"/>
    <a:srgbClr val="9E3039"/>
    <a:srgbClr val="614D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74" autoAdjust="0"/>
    <p:restoredTop sz="83045" autoAdjust="0"/>
  </p:normalViewPr>
  <p:slideViewPr>
    <p:cSldViewPr snapToGrid="0">
      <p:cViewPr varScale="1">
        <p:scale>
          <a:sx n="104" d="100"/>
          <a:sy n="104" d="100"/>
        </p:scale>
        <p:origin x="-1424" y="-104"/>
      </p:cViewPr>
      <p:guideLst>
        <p:guide orient="horz" pos="6"/>
        <p:guide orient="horz" pos="3239"/>
        <p:guide pos="698"/>
        <p:guide pos="5576"/>
        <p:guide pos="180"/>
      </p:guideLst>
    </p:cSldViewPr>
  </p:slideViewPr>
  <p:notesTextViewPr>
    <p:cViewPr>
      <p:scale>
        <a:sx n="100" d="100"/>
        <a:sy n="100" d="100"/>
      </p:scale>
      <p:origin x="0" y="0"/>
    </p:cViewPr>
  </p:notesTextViewPr>
  <p:sorterViewPr>
    <p:cViewPr>
      <p:scale>
        <a:sx n="200" d="100"/>
        <a:sy n="200" d="100"/>
      </p:scale>
      <p:origin x="0" y="0"/>
    </p:cViewPr>
  </p:sorterViewPr>
  <p:notesViewPr>
    <p:cSldViewPr snapToGrid="0">
      <p:cViewPr varScale="1">
        <p:scale>
          <a:sx n="62" d="100"/>
          <a:sy n="62" d="100"/>
        </p:scale>
        <p:origin x="-2050" y="-91"/>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tags" Target="tags/tag1.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snider\Documents\Swift\Benchmarking\Traditional%20&amp;%20E-series%20performance%20comparisons.xlsx"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r>
              <a:rPr lang="en-US"/>
              <a:t>Puts Measured Using ssbench</a:t>
            </a:r>
          </a:p>
        </c:rich>
      </c:tx>
      <c:layout/>
      <c:overlay val="0"/>
    </c:title>
    <c:autoTitleDeleted val="0"/>
    <c:plotArea>
      <c:layout/>
      <c:barChart>
        <c:barDir val="col"/>
        <c:grouping val="clustered"/>
        <c:varyColors val="0"/>
        <c:ser>
          <c:idx val="0"/>
          <c:order val="0"/>
          <c:tx>
            <c:strRef>
              <c:f>'Comparison graphs'!$B$17</c:f>
              <c:strCache>
                <c:ptCount val="1"/>
                <c:pt idx="0">
                  <c:v>10 node DAS 12 luns</c:v>
                </c:pt>
              </c:strCache>
            </c:strRef>
          </c:tx>
          <c:invertIfNegative val="0"/>
          <c:val>
            <c:numRef>
              <c:f>'Comparison graphs'!$B$18</c:f>
              <c:numCache>
                <c:formatCode>0</c:formatCode>
                <c:ptCount val="1"/>
                <c:pt idx="0">
                  <c:v>223.95</c:v>
                </c:pt>
              </c:numCache>
            </c:numRef>
          </c:val>
        </c:ser>
        <c:ser>
          <c:idx val="1"/>
          <c:order val="1"/>
          <c:tx>
            <c:strRef>
              <c:f>'Comparison graphs'!$C$17</c:f>
              <c:strCache>
                <c:ptCount val="1"/>
                <c:pt idx="0">
                  <c:v>2node E-Series 6 luns</c:v>
                </c:pt>
              </c:strCache>
            </c:strRef>
          </c:tx>
          <c:spPr>
            <a:solidFill>
              <a:schemeClr val="accent3"/>
            </a:solidFill>
          </c:spPr>
          <c:invertIfNegative val="0"/>
          <c:val>
            <c:numRef>
              <c:f>'Comparison graphs'!$C$18</c:f>
              <c:numCache>
                <c:formatCode>0</c:formatCode>
                <c:ptCount val="1"/>
                <c:pt idx="0">
                  <c:v>247.5080367142857</c:v>
                </c:pt>
              </c:numCache>
            </c:numRef>
          </c:val>
        </c:ser>
        <c:dLbls>
          <c:showLegendKey val="0"/>
          <c:showVal val="0"/>
          <c:showCatName val="0"/>
          <c:showSerName val="0"/>
          <c:showPercent val="0"/>
          <c:showBubbleSize val="0"/>
        </c:dLbls>
        <c:gapWidth val="75"/>
        <c:overlap val="-25"/>
        <c:axId val="2135792424"/>
        <c:axId val="2135953480"/>
      </c:barChart>
      <c:catAx>
        <c:axId val="2135792424"/>
        <c:scaling>
          <c:orientation val="minMax"/>
        </c:scaling>
        <c:delete val="0"/>
        <c:axPos val="b"/>
        <c:majorTickMark val="none"/>
        <c:minorTickMark val="none"/>
        <c:tickLblPos val="nextTo"/>
        <c:crossAx val="2135953480"/>
        <c:crosses val="autoZero"/>
        <c:auto val="0"/>
        <c:lblAlgn val="ctr"/>
        <c:lblOffset val="100"/>
        <c:noMultiLvlLbl val="0"/>
      </c:catAx>
      <c:valAx>
        <c:axId val="2135953480"/>
        <c:scaling>
          <c:orientation val="minMax"/>
          <c:min val="0.0"/>
        </c:scaling>
        <c:delete val="0"/>
        <c:axPos val="l"/>
        <c:majorGridlines/>
        <c:numFmt formatCode="0" sourceLinked="1"/>
        <c:majorTickMark val="none"/>
        <c:minorTickMark val="none"/>
        <c:tickLblPos val="nextTo"/>
        <c:crossAx val="2135792424"/>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961839059081779"/>
          <c:y val="0.0858619661178718"/>
          <c:w val="0.836061882513808"/>
          <c:h val="0.779453591028394"/>
        </c:manualLayout>
      </c:layout>
      <c:barChart>
        <c:barDir val="col"/>
        <c:grouping val="clustered"/>
        <c:varyColors val="0"/>
        <c:ser>
          <c:idx val="0"/>
          <c:order val="0"/>
          <c:tx>
            <c:strRef>
              <c:f>Sheet1!$B$1</c:f>
              <c:strCache>
                <c:ptCount val="1"/>
                <c:pt idx="0">
                  <c:v> DDP</c:v>
                </c:pt>
              </c:strCache>
            </c:strRef>
          </c:tx>
          <c:spPr>
            <a:solidFill>
              <a:schemeClr val="accent3"/>
            </a:solidFill>
          </c:spPr>
          <c:invertIfNegative val="0"/>
          <c:cat>
            <c:strRef>
              <c:f>Sheet1!$A$2:$A$5</c:f>
              <c:strCache>
                <c:ptCount val="4"/>
                <c:pt idx="0">
                  <c:v>300GB Drive </c:v>
                </c:pt>
                <c:pt idx="1">
                  <c:v>900GB Drive </c:v>
                </c:pt>
                <c:pt idx="2">
                  <c:v>2TB Drive </c:v>
                </c:pt>
                <c:pt idx="3">
                  <c:v>3TB Drive </c:v>
                </c:pt>
              </c:strCache>
            </c:strRef>
          </c:cat>
          <c:val>
            <c:numRef>
              <c:f>Sheet1!$B$2:$B$5</c:f>
              <c:numCache>
                <c:formatCode>General</c:formatCode>
                <c:ptCount val="4"/>
                <c:pt idx="0">
                  <c:v>1.5</c:v>
                </c:pt>
                <c:pt idx="1">
                  <c:v>4.4</c:v>
                </c:pt>
                <c:pt idx="2">
                  <c:v>9.8</c:v>
                </c:pt>
                <c:pt idx="3">
                  <c:v>14.7</c:v>
                </c:pt>
              </c:numCache>
            </c:numRef>
          </c:val>
        </c:ser>
        <c:ser>
          <c:idx val="1"/>
          <c:order val="1"/>
          <c:tx>
            <c:strRef>
              <c:f>Sheet1!$C$1</c:f>
              <c:strCache>
                <c:ptCount val="1"/>
                <c:pt idx="0">
                  <c:v> RAID 6</c:v>
                </c:pt>
              </c:strCache>
            </c:strRef>
          </c:tx>
          <c:spPr>
            <a:solidFill>
              <a:schemeClr val="accent5"/>
            </a:solidFill>
          </c:spPr>
          <c:invertIfNegative val="0"/>
          <c:cat>
            <c:strRef>
              <c:f>Sheet1!$A$2:$A$5</c:f>
              <c:strCache>
                <c:ptCount val="4"/>
                <c:pt idx="0">
                  <c:v>300GB Drive </c:v>
                </c:pt>
                <c:pt idx="1">
                  <c:v>900GB Drive </c:v>
                </c:pt>
                <c:pt idx="2">
                  <c:v>2TB Drive </c:v>
                </c:pt>
                <c:pt idx="3">
                  <c:v>3TB Drive </c:v>
                </c:pt>
              </c:strCache>
            </c:strRef>
          </c:cat>
          <c:val>
            <c:numRef>
              <c:f>Sheet1!$C$2:$C$5</c:f>
              <c:numCache>
                <c:formatCode>General</c:formatCode>
                <c:ptCount val="4"/>
                <c:pt idx="0">
                  <c:v>9.8</c:v>
                </c:pt>
                <c:pt idx="1">
                  <c:v>29.4</c:v>
                </c:pt>
                <c:pt idx="2">
                  <c:v>65.4</c:v>
                </c:pt>
                <c:pt idx="3">
                  <c:v>98.1</c:v>
                </c:pt>
              </c:numCache>
            </c:numRef>
          </c:val>
        </c:ser>
        <c:dLbls>
          <c:showLegendKey val="0"/>
          <c:showVal val="0"/>
          <c:showCatName val="0"/>
          <c:showSerName val="0"/>
          <c:showPercent val="0"/>
          <c:showBubbleSize val="0"/>
        </c:dLbls>
        <c:gapWidth val="88"/>
        <c:axId val="2143268792"/>
        <c:axId val="2143263944"/>
      </c:barChart>
      <c:catAx>
        <c:axId val="2143268792"/>
        <c:scaling>
          <c:orientation val="minMax"/>
        </c:scaling>
        <c:delete val="0"/>
        <c:axPos val="b"/>
        <c:majorTickMark val="none"/>
        <c:minorTickMark val="none"/>
        <c:tickLblPos val="nextTo"/>
        <c:txPr>
          <a:bodyPr/>
          <a:lstStyle/>
          <a:p>
            <a:pPr>
              <a:defRPr b="1"/>
            </a:pPr>
            <a:endParaRPr lang="en-US"/>
          </a:p>
        </c:txPr>
        <c:crossAx val="2143263944"/>
        <c:crosses val="autoZero"/>
        <c:auto val="1"/>
        <c:lblAlgn val="ctr"/>
        <c:lblOffset val="50"/>
        <c:noMultiLvlLbl val="0"/>
      </c:catAx>
      <c:valAx>
        <c:axId val="2143263944"/>
        <c:scaling>
          <c:orientation val="minMax"/>
        </c:scaling>
        <c:delete val="0"/>
        <c:axPos val="l"/>
        <c:majorGridlines/>
        <c:numFmt formatCode="General" sourceLinked="1"/>
        <c:majorTickMark val="out"/>
        <c:minorTickMark val="none"/>
        <c:tickLblPos val="nextTo"/>
        <c:crossAx val="2143268792"/>
        <c:crosses val="autoZero"/>
        <c:crossBetween val="between"/>
      </c:valAx>
      <c:spPr>
        <a:gradFill>
          <a:gsLst>
            <a:gs pos="0">
              <a:srgbClr val="E8E8E8"/>
            </a:gs>
            <a:gs pos="100000">
              <a:schemeClr val="bg1"/>
            </a:gs>
          </a:gsLst>
          <a:lin ang="5400000" scaled="1"/>
        </a:gradFill>
      </c:spPr>
    </c:plotArea>
    <c:legend>
      <c:legendPos val="r"/>
      <c:layout>
        <c:manualLayout>
          <c:xMode val="edge"/>
          <c:yMode val="edge"/>
          <c:x val="0.489790722731873"/>
          <c:y val="0.168752386065378"/>
          <c:w val="0.293681470549235"/>
          <c:h val="0.0949763779527559"/>
        </c:manualLayout>
      </c:layout>
      <c:overlay val="0"/>
      <c:txPr>
        <a:bodyPr/>
        <a:lstStyle/>
        <a:p>
          <a:pPr>
            <a:defRPr b="1"/>
          </a:pPr>
          <a:endParaRPr lang="en-US"/>
        </a:p>
      </c:txPr>
    </c:legend>
    <c:plotVisOnly val="1"/>
    <c:dispBlanksAs val="gap"/>
    <c:showDLblsOverMax val="0"/>
  </c:chart>
  <c:txPr>
    <a:bodyPr/>
    <a:lstStyle/>
    <a:p>
      <a:pPr>
        <a:defRPr sz="14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D2E108-177B-4049-A387-276A43F575FD}" type="doc">
      <dgm:prSet loTypeId="urn:microsoft.com/office/officeart/2005/8/layout/lProcess2" loCatId="list" qsTypeId="urn:microsoft.com/office/officeart/2005/8/quickstyle/simple1" qsCatId="simple" csTypeId="urn:microsoft.com/office/officeart/2005/8/colors/colorful1" csCatId="colorful" phldr="1"/>
      <dgm:spPr/>
      <dgm:t>
        <a:bodyPr/>
        <a:lstStyle/>
        <a:p>
          <a:endParaRPr lang="en-US"/>
        </a:p>
      </dgm:t>
    </dgm:pt>
    <dgm:pt modelId="{3D6199E2-E05D-4AB0-9D29-4DCB46CDC3F1}">
      <dgm:prSet phldrT="[Text]" custT="1"/>
      <dgm:spPr/>
      <dgm:t>
        <a:bodyPr/>
        <a:lstStyle/>
        <a:p>
          <a:r>
            <a:rPr lang="en-US" sz="2800" dirty="0" smtClean="0"/>
            <a:t>App #1</a:t>
          </a:r>
          <a:endParaRPr lang="en-US" sz="2800" dirty="0"/>
        </a:p>
      </dgm:t>
    </dgm:pt>
    <dgm:pt modelId="{07BB81AA-98EF-4CB8-92CF-064A7DEF6AA3}" type="parTrans" cxnId="{B4A34FD9-1376-4BAE-B701-D7E1FE9A1F16}">
      <dgm:prSet/>
      <dgm:spPr/>
      <dgm:t>
        <a:bodyPr/>
        <a:lstStyle/>
        <a:p>
          <a:endParaRPr lang="en-US"/>
        </a:p>
      </dgm:t>
    </dgm:pt>
    <dgm:pt modelId="{4E121284-6A0F-48BF-9735-ED4D968D41AA}" type="sibTrans" cxnId="{B4A34FD9-1376-4BAE-B701-D7E1FE9A1F16}">
      <dgm:prSet/>
      <dgm:spPr/>
      <dgm:t>
        <a:bodyPr/>
        <a:lstStyle/>
        <a:p>
          <a:endParaRPr lang="en-US"/>
        </a:p>
      </dgm:t>
    </dgm:pt>
    <dgm:pt modelId="{9901B029-2F54-4761-8575-CB4C6C078FD2}">
      <dgm:prSet phldrT="[Text]" custT="1"/>
      <dgm:spPr/>
      <dgm:t>
        <a:bodyPr/>
        <a:lstStyle/>
        <a:p>
          <a:r>
            <a:rPr lang="en-US" sz="2000" dirty="0" smtClean="0"/>
            <a:t>E-Mail</a:t>
          </a:r>
          <a:endParaRPr lang="en-US" sz="2000" dirty="0"/>
        </a:p>
      </dgm:t>
    </dgm:pt>
    <dgm:pt modelId="{F8ABF8FA-6793-40AD-9138-2D589A5FD030}" type="parTrans" cxnId="{A72F170B-8B4F-43CD-8C36-C05B1E346F19}">
      <dgm:prSet/>
      <dgm:spPr/>
      <dgm:t>
        <a:bodyPr/>
        <a:lstStyle/>
        <a:p>
          <a:endParaRPr lang="en-US"/>
        </a:p>
      </dgm:t>
    </dgm:pt>
    <dgm:pt modelId="{696CB15C-B4FA-4B93-9001-093F4E1A46AF}" type="sibTrans" cxnId="{A72F170B-8B4F-43CD-8C36-C05B1E346F19}">
      <dgm:prSet/>
      <dgm:spPr/>
      <dgm:t>
        <a:bodyPr/>
        <a:lstStyle/>
        <a:p>
          <a:endParaRPr lang="en-US"/>
        </a:p>
      </dgm:t>
    </dgm:pt>
    <dgm:pt modelId="{926B1199-C8E9-4901-B204-B7BF4CEFD715}">
      <dgm:prSet phldrT="[Text]" custT="1"/>
      <dgm:spPr/>
      <dgm:t>
        <a:bodyPr/>
        <a:lstStyle/>
        <a:p>
          <a:r>
            <a:rPr lang="en-US" sz="2000" dirty="0" smtClean="0"/>
            <a:t>NAS</a:t>
          </a:r>
          <a:endParaRPr lang="en-US" sz="2000" dirty="0"/>
        </a:p>
      </dgm:t>
    </dgm:pt>
    <dgm:pt modelId="{639D7157-228D-4D95-9E3E-2C6FC7814490}" type="parTrans" cxnId="{0ACD4C82-708F-4BA8-8EEE-F5CBA42DCD32}">
      <dgm:prSet/>
      <dgm:spPr/>
      <dgm:t>
        <a:bodyPr/>
        <a:lstStyle/>
        <a:p>
          <a:endParaRPr lang="en-US"/>
        </a:p>
      </dgm:t>
    </dgm:pt>
    <dgm:pt modelId="{EDBF85CC-A37C-44D9-A26F-04558733AB68}" type="sibTrans" cxnId="{0ACD4C82-708F-4BA8-8EEE-F5CBA42DCD32}">
      <dgm:prSet/>
      <dgm:spPr/>
      <dgm:t>
        <a:bodyPr/>
        <a:lstStyle/>
        <a:p>
          <a:endParaRPr lang="en-US"/>
        </a:p>
      </dgm:t>
    </dgm:pt>
    <dgm:pt modelId="{BC3EA2DB-23DB-41E6-AE9C-BF9A88D596AC}">
      <dgm:prSet phldrT="[Text]" custT="1"/>
      <dgm:spPr/>
      <dgm:t>
        <a:bodyPr/>
        <a:lstStyle/>
        <a:p>
          <a:r>
            <a:rPr lang="en-US" sz="2000" dirty="0" smtClean="0"/>
            <a:t>DSS/ DW</a:t>
          </a:r>
          <a:endParaRPr lang="en-US" sz="2000" dirty="0"/>
        </a:p>
      </dgm:t>
    </dgm:pt>
    <dgm:pt modelId="{BE992C99-4470-4CE1-93BA-F04BABEA595B}" type="parTrans" cxnId="{22F5726D-8298-450E-AECD-6CB5F11552B6}">
      <dgm:prSet/>
      <dgm:spPr/>
      <dgm:t>
        <a:bodyPr/>
        <a:lstStyle/>
        <a:p>
          <a:endParaRPr lang="en-US"/>
        </a:p>
      </dgm:t>
    </dgm:pt>
    <dgm:pt modelId="{580A5E4A-E8DF-4F61-BA64-65707E8FB437}" type="sibTrans" cxnId="{22F5726D-8298-450E-AECD-6CB5F11552B6}">
      <dgm:prSet/>
      <dgm:spPr/>
      <dgm:t>
        <a:bodyPr/>
        <a:lstStyle/>
        <a:p>
          <a:endParaRPr lang="en-US"/>
        </a:p>
      </dgm:t>
    </dgm:pt>
    <dgm:pt modelId="{0740C252-6282-4CE0-83B3-6A09D375E844}">
      <dgm:prSet phldrT="[Text]" custT="1"/>
      <dgm:spPr/>
      <dgm:t>
        <a:bodyPr/>
        <a:lstStyle/>
        <a:p>
          <a:r>
            <a:rPr lang="en-US" sz="2000" dirty="0" smtClean="0"/>
            <a:t>SAN</a:t>
          </a:r>
          <a:endParaRPr lang="en-US" sz="2000" dirty="0"/>
        </a:p>
      </dgm:t>
    </dgm:pt>
    <dgm:pt modelId="{8A7A3DD0-9C49-45B8-B877-B4AFA3CF458B}" type="parTrans" cxnId="{386AEF2A-AF6A-4031-805B-98BB629735CF}">
      <dgm:prSet/>
      <dgm:spPr/>
      <dgm:t>
        <a:bodyPr/>
        <a:lstStyle/>
        <a:p>
          <a:endParaRPr lang="en-US"/>
        </a:p>
      </dgm:t>
    </dgm:pt>
    <dgm:pt modelId="{B70D273D-54BC-44DB-BAC5-515EAA65FB44}" type="sibTrans" cxnId="{386AEF2A-AF6A-4031-805B-98BB629735CF}">
      <dgm:prSet/>
      <dgm:spPr/>
      <dgm:t>
        <a:bodyPr/>
        <a:lstStyle/>
        <a:p>
          <a:endParaRPr lang="en-US"/>
        </a:p>
      </dgm:t>
    </dgm:pt>
    <dgm:pt modelId="{A04C8C10-82C8-4E40-A1AF-42D2F57485DC}">
      <dgm:prSet phldrT="[Text]" custT="1"/>
      <dgm:spPr/>
      <dgm:t>
        <a:bodyPr/>
        <a:lstStyle/>
        <a:p>
          <a:r>
            <a:rPr lang="en-US" sz="2800" dirty="0" smtClean="0"/>
            <a:t>App #3</a:t>
          </a:r>
          <a:endParaRPr lang="en-US" sz="2800" dirty="0"/>
        </a:p>
      </dgm:t>
    </dgm:pt>
    <dgm:pt modelId="{B78A0BCA-A503-424D-886F-81834BEE2B70}" type="parTrans" cxnId="{8C9CED4E-2248-4281-A9FB-273B6B3711FD}">
      <dgm:prSet/>
      <dgm:spPr/>
      <dgm:t>
        <a:bodyPr/>
        <a:lstStyle/>
        <a:p>
          <a:endParaRPr lang="en-US"/>
        </a:p>
      </dgm:t>
    </dgm:pt>
    <dgm:pt modelId="{9750385F-AB43-480C-8C61-766C7C4EA314}" type="sibTrans" cxnId="{8C9CED4E-2248-4281-A9FB-273B6B3711FD}">
      <dgm:prSet/>
      <dgm:spPr/>
      <dgm:t>
        <a:bodyPr/>
        <a:lstStyle/>
        <a:p>
          <a:endParaRPr lang="en-US"/>
        </a:p>
      </dgm:t>
    </dgm:pt>
    <dgm:pt modelId="{D707E3A6-483F-45FA-8C28-958CFD9E9884}">
      <dgm:prSet phldrT="[Text]" custT="1"/>
      <dgm:spPr/>
      <dgm:t>
        <a:bodyPr/>
        <a:lstStyle/>
        <a:p>
          <a:r>
            <a:rPr lang="en-US" sz="2000" dirty="0" smtClean="0"/>
            <a:t>DB with DAS</a:t>
          </a:r>
          <a:endParaRPr lang="en-US" sz="2000" dirty="0"/>
        </a:p>
      </dgm:t>
    </dgm:pt>
    <dgm:pt modelId="{EB23F2C4-0B19-4BD5-8E84-1DD122B69F70}" type="parTrans" cxnId="{B017940A-F22E-497F-B0C5-7F31112A1E9A}">
      <dgm:prSet/>
      <dgm:spPr/>
      <dgm:t>
        <a:bodyPr/>
        <a:lstStyle/>
        <a:p>
          <a:endParaRPr lang="en-US"/>
        </a:p>
      </dgm:t>
    </dgm:pt>
    <dgm:pt modelId="{36C6E7A5-E7C6-4BAB-9409-AC1BC0538611}" type="sibTrans" cxnId="{B017940A-F22E-497F-B0C5-7F31112A1E9A}">
      <dgm:prSet/>
      <dgm:spPr/>
      <dgm:t>
        <a:bodyPr/>
        <a:lstStyle/>
        <a:p>
          <a:endParaRPr lang="en-US"/>
        </a:p>
      </dgm:t>
    </dgm:pt>
    <dgm:pt modelId="{DA49B5B2-03EC-4AFD-9324-3A1B75668915}">
      <dgm:prSet phldrT="[Text]" custT="1"/>
      <dgm:spPr/>
      <dgm:t>
        <a:bodyPr/>
        <a:lstStyle/>
        <a:p>
          <a:r>
            <a:rPr lang="en-US" sz="2800" dirty="0" smtClean="0"/>
            <a:t>App #2</a:t>
          </a:r>
          <a:endParaRPr lang="en-US" sz="2800" dirty="0"/>
        </a:p>
      </dgm:t>
    </dgm:pt>
    <dgm:pt modelId="{8A69D247-147D-44E9-96F2-E1726EEB4123}" type="sibTrans" cxnId="{C5070803-2B25-45EF-9217-B541DED83E46}">
      <dgm:prSet/>
      <dgm:spPr/>
      <dgm:t>
        <a:bodyPr/>
        <a:lstStyle/>
        <a:p>
          <a:endParaRPr lang="en-US"/>
        </a:p>
      </dgm:t>
    </dgm:pt>
    <dgm:pt modelId="{5075C133-8EDD-4ECD-BBA2-0E214C6DEE7E}" type="parTrans" cxnId="{C5070803-2B25-45EF-9217-B541DED83E46}">
      <dgm:prSet/>
      <dgm:spPr/>
      <dgm:t>
        <a:bodyPr/>
        <a:lstStyle/>
        <a:p>
          <a:endParaRPr lang="en-US"/>
        </a:p>
      </dgm:t>
    </dgm:pt>
    <dgm:pt modelId="{127CEFB0-E4B0-4C3C-9BF1-69B9FADF584E}" type="pres">
      <dgm:prSet presAssocID="{99D2E108-177B-4049-A387-276A43F575FD}" presName="theList" presStyleCnt="0">
        <dgm:presLayoutVars>
          <dgm:dir/>
          <dgm:animLvl val="lvl"/>
          <dgm:resizeHandles val="exact"/>
        </dgm:presLayoutVars>
      </dgm:prSet>
      <dgm:spPr/>
      <dgm:t>
        <a:bodyPr/>
        <a:lstStyle/>
        <a:p>
          <a:endParaRPr lang="en-US"/>
        </a:p>
      </dgm:t>
    </dgm:pt>
    <dgm:pt modelId="{0DA36235-8DB2-45C0-BAF5-07CF3E06F79A}" type="pres">
      <dgm:prSet presAssocID="{3D6199E2-E05D-4AB0-9D29-4DCB46CDC3F1}" presName="compNode" presStyleCnt="0"/>
      <dgm:spPr/>
    </dgm:pt>
    <dgm:pt modelId="{F75AC287-E43C-44D2-A848-AFEEFFC91861}" type="pres">
      <dgm:prSet presAssocID="{3D6199E2-E05D-4AB0-9D29-4DCB46CDC3F1}" presName="aNode" presStyleLbl="bgShp" presStyleIdx="0" presStyleCnt="3"/>
      <dgm:spPr/>
      <dgm:t>
        <a:bodyPr/>
        <a:lstStyle/>
        <a:p>
          <a:endParaRPr lang="en-US"/>
        </a:p>
      </dgm:t>
    </dgm:pt>
    <dgm:pt modelId="{BBE379C4-DBC6-43FE-ADF3-A4FAC73F1D51}" type="pres">
      <dgm:prSet presAssocID="{3D6199E2-E05D-4AB0-9D29-4DCB46CDC3F1}" presName="textNode" presStyleLbl="bgShp" presStyleIdx="0" presStyleCnt="3"/>
      <dgm:spPr/>
      <dgm:t>
        <a:bodyPr/>
        <a:lstStyle/>
        <a:p>
          <a:endParaRPr lang="en-US"/>
        </a:p>
      </dgm:t>
    </dgm:pt>
    <dgm:pt modelId="{9FE4989E-1F5A-461D-84AB-7D3B9DFCF84A}" type="pres">
      <dgm:prSet presAssocID="{3D6199E2-E05D-4AB0-9D29-4DCB46CDC3F1}" presName="compChildNode" presStyleCnt="0"/>
      <dgm:spPr/>
    </dgm:pt>
    <dgm:pt modelId="{199CA76B-BF17-4AC8-B6C9-F058D61220AB}" type="pres">
      <dgm:prSet presAssocID="{3D6199E2-E05D-4AB0-9D29-4DCB46CDC3F1}" presName="theInnerList" presStyleCnt="0"/>
      <dgm:spPr/>
    </dgm:pt>
    <dgm:pt modelId="{9BFDA65A-1D54-4BB6-81C9-762BB824A826}" type="pres">
      <dgm:prSet presAssocID="{9901B029-2F54-4761-8575-CB4C6C078FD2}" presName="childNode" presStyleLbl="node1" presStyleIdx="0" presStyleCnt="5">
        <dgm:presLayoutVars>
          <dgm:bulletEnabled val="1"/>
        </dgm:presLayoutVars>
      </dgm:prSet>
      <dgm:spPr/>
      <dgm:t>
        <a:bodyPr/>
        <a:lstStyle/>
        <a:p>
          <a:endParaRPr lang="en-US"/>
        </a:p>
      </dgm:t>
    </dgm:pt>
    <dgm:pt modelId="{CB08D548-5464-42BD-A54A-3B5E40231D9F}" type="pres">
      <dgm:prSet presAssocID="{9901B029-2F54-4761-8575-CB4C6C078FD2}" presName="aSpace2" presStyleCnt="0"/>
      <dgm:spPr/>
    </dgm:pt>
    <dgm:pt modelId="{CD05CB33-64D5-45FF-A066-30E3EA3B906A}" type="pres">
      <dgm:prSet presAssocID="{926B1199-C8E9-4901-B204-B7BF4CEFD715}" presName="childNode" presStyleLbl="node1" presStyleIdx="1" presStyleCnt="5">
        <dgm:presLayoutVars>
          <dgm:bulletEnabled val="1"/>
        </dgm:presLayoutVars>
      </dgm:prSet>
      <dgm:spPr/>
      <dgm:t>
        <a:bodyPr/>
        <a:lstStyle/>
        <a:p>
          <a:endParaRPr lang="en-US"/>
        </a:p>
      </dgm:t>
    </dgm:pt>
    <dgm:pt modelId="{978D6434-AF07-4A86-BD87-2D077D7406E4}" type="pres">
      <dgm:prSet presAssocID="{3D6199E2-E05D-4AB0-9D29-4DCB46CDC3F1}" presName="aSpace" presStyleCnt="0"/>
      <dgm:spPr/>
    </dgm:pt>
    <dgm:pt modelId="{B0641177-389D-40FE-A951-69D9C54B5DFD}" type="pres">
      <dgm:prSet presAssocID="{DA49B5B2-03EC-4AFD-9324-3A1B75668915}" presName="compNode" presStyleCnt="0"/>
      <dgm:spPr/>
    </dgm:pt>
    <dgm:pt modelId="{8AD92A39-0D99-4530-87C5-142E68EF25BF}" type="pres">
      <dgm:prSet presAssocID="{DA49B5B2-03EC-4AFD-9324-3A1B75668915}" presName="aNode" presStyleLbl="bgShp" presStyleIdx="1" presStyleCnt="3"/>
      <dgm:spPr/>
      <dgm:t>
        <a:bodyPr/>
        <a:lstStyle/>
        <a:p>
          <a:endParaRPr lang="en-US"/>
        </a:p>
      </dgm:t>
    </dgm:pt>
    <dgm:pt modelId="{B2DB8604-FD6E-41D9-A47C-3C04DD4EBAFB}" type="pres">
      <dgm:prSet presAssocID="{DA49B5B2-03EC-4AFD-9324-3A1B75668915}" presName="textNode" presStyleLbl="bgShp" presStyleIdx="1" presStyleCnt="3"/>
      <dgm:spPr/>
      <dgm:t>
        <a:bodyPr/>
        <a:lstStyle/>
        <a:p>
          <a:endParaRPr lang="en-US"/>
        </a:p>
      </dgm:t>
    </dgm:pt>
    <dgm:pt modelId="{CFCD2303-30E8-4571-AB64-04F11148A192}" type="pres">
      <dgm:prSet presAssocID="{DA49B5B2-03EC-4AFD-9324-3A1B75668915}" presName="compChildNode" presStyleCnt="0"/>
      <dgm:spPr/>
    </dgm:pt>
    <dgm:pt modelId="{AC3D86E9-CC23-4A55-8825-FCC3AA52A058}" type="pres">
      <dgm:prSet presAssocID="{DA49B5B2-03EC-4AFD-9324-3A1B75668915}" presName="theInnerList" presStyleCnt="0"/>
      <dgm:spPr/>
    </dgm:pt>
    <dgm:pt modelId="{314DB355-0D37-4507-A051-A2C642A6B3BA}" type="pres">
      <dgm:prSet presAssocID="{BC3EA2DB-23DB-41E6-AE9C-BF9A88D596AC}" presName="childNode" presStyleLbl="node1" presStyleIdx="2" presStyleCnt="5">
        <dgm:presLayoutVars>
          <dgm:bulletEnabled val="1"/>
        </dgm:presLayoutVars>
      </dgm:prSet>
      <dgm:spPr/>
      <dgm:t>
        <a:bodyPr/>
        <a:lstStyle/>
        <a:p>
          <a:endParaRPr lang="en-US"/>
        </a:p>
      </dgm:t>
    </dgm:pt>
    <dgm:pt modelId="{E6702BD6-E76A-45A6-B27D-DC99E26E2EF2}" type="pres">
      <dgm:prSet presAssocID="{BC3EA2DB-23DB-41E6-AE9C-BF9A88D596AC}" presName="aSpace2" presStyleCnt="0"/>
      <dgm:spPr/>
    </dgm:pt>
    <dgm:pt modelId="{2FA2D39E-4843-4340-8B5E-C4C7C0D0B56D}" type="pres">
      <dgm:prSet presAssocID="{0740C252-6282-4CE0-83B3-6A09D375E844}" presName="childNode" presStyleLbl="node1" presStyleIdx="3" presStyleCnt="5">
        <dgm:presLayoutVars>
          <dgm:bulletEnabled val="1"/>
        </dgm:presLayoutVars>
      </dgm:prSet>
      <dgm:spPr/>
      <dgm:t>
        <a:bodyPr/>
        <a:lstStyle/>
        <a:p>
          <a:endParaRPr lang="en-US"/>
        </a:p>
      </dgm:t>
    </dgm:pt>
    <dgm:pt modelId="{0ECE8614-CA9F-49DD-9A76-C24FFAFDC8E5}" type="pres">
      <dgm:prSet presAssocID="{DA49B5B2-03EC-4AFD-9324-3A1B75668915}" presName="aSpace" presStyleCnt="0"/>
      <dgm:spPr/>
    </dgm:pt>
    <dgm:pt modelId="{FB0040A5-630E-4866-ACA5-4C441EB96752}" type="pres">
      <dgm:prSet presAssocID="{A04C8C10-82C8-4E40-A1AF-42D2F57485DC}" presName="compNode" presStyleCnt="0"/>
      <dgm:spPr/>
    </dgm:pt>
    <dgm:pt modelId="{75CCB2E8-7DE8-4BC5-BA0D-CD53C5E44F11}" type="pres">
      <dgm:prSet presAssocID="{A04C8C10-82C8-4E40-A1AF-42D2F57485DC}" presName="aNode" presStyleLbl="bgShp" presStyleIdx="2" presStyleCnt="3"/>
      <dgm:spPr/>
      <dgm:t>
        <a:bodyPr/>
        <a:lstStyle/>
        <a:p>
          <a:endParaRPr lang="en-US"/>
        </a:p>
      </dgm:t>
    </dgm:pt>
    <dgm:pt modelId="{6A1BDB28-7F3A-4FD2-B97D-4271E8E7C438}" type="pres">
      <dgm:prSet presAssocID="{A04C8C10-82C8-4E40-A1AF-42D2F57485DC}" presName="textNode" presStyleLbl="bgShp" presStyleIdx="2" presStyleCnt="3"/>
      <dgm:spPr/>
      <dgm:t>
        <a:bodyPr/>
        <a:lstStyle/>
        <a:p>
          <a:endParaRPr lang="en-US"/>
        </a:p>
      </dgm:t>
    </dgm:pt>
    <dgm:pt modelId="{9180347C-01FF-49A6-B461-1E61D622EE8B}" type="pres">
      <dgm:prSet presAssocID="{A04C8C10-82C8-4E40-A1AF-42D2F57485DC}" presName="compChildNode" presStyleCnt="0"/>
      <dgm:spPr/>
    </dgm:pt>
    <dgm:pt modelId="{D4440DE7-97ED-4ECB-9BF2-436B6F34A123}" type="pres">
      <dgm:prSet presAssocID="{A04C8C10-82C8-4E40-A1AF-42D2F57485DC}" presName="theInnerList" presStyleCnt="0"/>
      <dgm:spPr/>
    </dgm:pt>
    <dgm:pt modelId="{AF178BF7-34CF-4AD1-8E3B-78338EB2B1D2}" type="pres">
      <dgm:prSet presAssocID="{D707E3A6-483F-45FA-8C28-958CFD9E9884}" presName="childNode" presStyleLbl="node1" presStyleIdx="4" presStyleCnt="5">
        <dgm:presLayoutVars>
          <dgm:bulletEnabled val="1"/>
        </dgm:presLayoutVars>
      </dgm:prSet>
      <dgm:spPr/>
      <dgm:t>
        <a:bodyPr/>
        <a:lstStyle/>
        <a:p>
          <a:endParaRPr lang="en-US"/>
        </a:p>
      </dgm:t>
    </dgm:pt>
  </dgm:ptLst>
  <dgm:cxnLst>
    <dgm:cxn modelId="{C5070803-2B25-45EF-9217-B541DED83E46}" srcId="{99D2E108-177B-4049-A387-276A43F575FD}" destId="{DA49B5B2-03EC-4AFD-9324-3A1B75668915}" srcOrd="1" destOrd="0" parTransId="{5075C133-8EDD-4ECD-BBA2-0E214C6DEE7E}" sibTransId="{8A69D247-147D-44E9-96F2-E1726EEB4123}"/>
    <dgm:cxn modelId="{B5B5F323-A0FD-477F-A4EA-020B419CA1DE}" type="presOf" srcId="{DA49B5B2-03EC-4AFD-9324-3A1B75668915}" destId="{8AD92A39-0D99-4530-87C5-142E68EF25BF}" srcOrd="0" destOrd="0" presId="urn:microsoft.com/office/officeart/2005/8/layout/lProcess2"/>
    <dgm:cxn modelId="{C362A305-6E86-4907-8677-CF85F3CB85F4}" type="presOf" srcId="{9901B029-2F54-4761-8575-CB4C6C078FD2}" destId="{9BFDA65A-1D54-4BB6-81C9-762BB824A826}" srcOrd="0" destOrd="0" presId="urn:microsoft.com/office/officeart/2005/8/layout/lProcess2"/>
    <dgm:cxn modelId="{77DCBAE5-A3AD-410B-B899-1695BDD31FDE}" type="presOf" srcId="{0740C252-6282-4CE0-83B3-6A09D375E844}" destId="{2FA2D39E-4843-4340-8B5E-C4C7C0D0B56D}" srcOrd="0" destOrd="0" presId="urn:microsoft.com/office/officeart/2005/8/layout/lProcess2"/>
    <dgm:cxn modelId="{A72F170B-8B4F-43CD-8C36-C05B1E346F19}" srcId="{3D6199E2-E05D-4AB0-9D29-4DCB46CDC3F1}" destId="{9901B029-2F54-4761-8575-CB4C6C078FD2}" srcOrd="0" destOrd="0" parTransId="{F8ABF8FA-6793-40AD-9138-2D589A5FD030}" sibTransId="{696CB15C-B4FA-4B93-9001-093F4E1A46AF}"/>
    <dgm:cxn modelId="{B017940A-F22E-497F-B0C5-7F31112A1E9A}" srcId="{A04C8C10-82C8-4E40-A1AF-42D2F57485DC}" destId="{D707E3A6-483F-45FA-8C28-958CFD9E9884}" srcOrd="0" destOrd="0" parTransId="{EB23F2C4-0B19-4BD5-8E84-1DD122B69F70}" sibTransId="{36C6E7A5-E7C6-4BAB-9409-AC1BC0538611}"/>
    <dgm:cxn modelId="{4332FCDB-E902-4BC8-8137-839284009164}" type="presOf" srcId="{BC3EA2DB-23DB-41E6-AE9C-BF9A88D596AC}" destId="{314DB355-0D37-4507-A051-A2C642A6B3BA}" srcOrd="0" destOrd="0" presId="urn:microsoft.com/office/officeart/2005/8/layout/lProcess2"/>
    <dgm:cxn modelId="{386AEF2A-AF6A-4031-805B-98BB629735CF}" srcId="{DA49B5B2-03EC-4AFD-9324-3A1B75668915}" destId="{0740C252-6282-4CE0-83B3-6A09D375E844}" srcOrd="1" destOrd="0" parTransId="{8A7A3DD0-9C49-45B8-B877-B4AFA3CF458B}" sibTransId="{B70D273D-54BC-44DB-BAC5-515EAA65FB44}"/>
    <dgm:cxn modelId="{599E194A-EDC6-4C13-B3C4-5AF1AF723B40}" type="presOf" srcId="{3D6199E2-E05D-4AB0-9D29-4DCB46CDC3F1}" destId="{F75AC287-E43C-44D2-A848-AFEEFFC91861}" srcOrd="0" destOrd="0" presId="urn:microsoft.com/office/officeart/2005/8/layout/lProcess2"/>
    <dgm:cxn modelId="{8C9CED4E-2248-4281-A9FB-273B6B3711FD}" srcId="{99D2E108-177B-4049-A387-276A43F575FD}" destId="{A04C8C10-82C8-4E40-A1AF-42D2F57485DC}" srcOrd="2" destOrd="0" parTransId="{B78A0BCA-A503-424D-886F-81834BEE2B70}" sibTransId="{9750385F-AB43-480C-8C61-766C7C4EA314}"/>
    <dgm:cxn modelId="{19DE5FA0-E9CD-47EA-AD82-EFAE9786D538}" type="presOf" srcId="{3D6199E2-E05D-4AB0-9D29-4DCB46CDC3F1}" destId="{BBE379C4-DBC6-43FE-ADF3-A4FAC73F1D51}" srcOrd="1" destOrd="0" presId="urn:microsoft.com/office/officeart/2005/8/layout/lProcess2"/>
    <dgm:cxn modelId="{C7D77BFB-E0BE-412C-9F63-46E1B02C536C}" type="presOf" srcId="{D707E3A6-483F-45FA-8C28-958CFD9E9884}" destId="{AF178BF7-34CF-4AD1-8E3B-78338EB2B1D2}" srcOrd="0" destOrd="0" presId="urn:microsoft.com/office/officeart/2005/8/layout/lProcess2"/>
    <dgm:cxn modelId="{1A765354-16B4-492B-9F05-AB4EC564548A}" type="presOf" srcId="{A04C8C10-82C8-4E40-A1AF-42D2F57485DC}" destId="{6A1BDB28-7F3A-4FD2-B97D-4271E8E7C438}" srcOrd="1" destOrd="0" presId="urn:microsoft.com/office/officeart/2005/8/layout/lProcess2"/>
    <dgm:cxn modelId="{0ACD4C82-708F-4BA8-8EEE-F5CBA42DCD32}" srcId="{3D6199E2-E05D-4AB0-9D29-4DCB46CDC3F1}" destId="{926B1199-C8E9-4901-B204-B7BF4CEFD715}" srcOrd="1" destOrd="0" parTransId="{639D7157-228D-4D95-9E3E-2C6FC7814490}" sibTransId="{EDBF85CC-A37C-44D9-A26F-04558733AB68}"/>
    <dgm:cxn modelId="{3D13EC0A-7897-40D5-8A15-15480343B46F}" type="presOf" srcId="{A04C8C10-82C8-4E40-A1AF-42D2F57485DC}" destId="{75CCB2E8-7DE8-4BC5-BA0D-CD53C5E44F11}" srcOrd="0" destOrd="0" presId="urn:microsoft.com/office/officeart/2005/8/layout/lProcess2"/>
    <dgm:cxn modelId="{22F5726D-8298-450E-AECD-6CB5F11552B6}" srcId="{DA49B5B2-03EC-4AFD-9324-3A1B75668915}" destId="{BC3EA2DB-23DB-41E6-AE9C-BF9A88D596AC}" srcOrd="0" destOrd="0" parTransId="{BE992C99-4470-4CE1-93BA-F04BABEA595B}" sibTransId="{580A5E4A-E8DF-4F61-BA64-65707E8FB437}"/>
    <dgm:cxn modelId="{ADE83831-F00F-4363-B04F-D922299CBD9D}" type="presOf" srcId="{DA49B5B2-03EC-4AFD-9324-3A1B75668915}" destId="{B2DB8604-FD6E-41D9-A47C-3C04DD4EBAFB}" srcOrd="1" destOrd="0" presId="urn:microsoft.com/office/officeart/2005/8/layout/lProcess2"/>
    <dgm:cxn modelId="{B4A34FD9-1376-4BAE-B701-D7E1FE9A1F16}" srcId="{99D2E108-177B-4049-A387-276A43F575FD}" destId="{3D6199E2-E05D-4AB0-9D29-4DCB46CDC3F1}" srcOrd="0" destOrd="0" parTransId="{07BB81AA-98EF-4CB8-92CF-064A7DEF6AA3}" sibTransId="{4E121284-6A0F-48BF-9735-ED4D968D41AA}"/>
    <dgm:cxn modelId="{EA6FE707-DF55-484D-80A7-D3158CD8B348}" type="presOf" srcId="{926B1199-C8E9-4901-B204-B7BF4CEFD715}" destId="{CD05CB33-64D5-45FF-A066-30E3EA3B906A}" srcOrd="0" destOrd="0" presId="urn:microsoft.com/office/officeart/2005/8/layout/lProcess2"/>
    <dgm:cxn modelId="{FA925CC7-7741-435F-9B58-11DF231CE31C}" type="presOf" srcId="{99D2E108-177B-4049-A387-276A43F575FD}" destId="{127CEFB0-E4B0-4C3C-9BF1-69B9FADF584E}" srcOrd="0" destOrd="0" presId="urn:microsoft.com/office/officeart/2005/8/layout/lProcess2"/>
    <dgm:cxn modelId="{D128016A-849A-4132-9D9A-9187B92C58E7}" type="presParOf" srcId="{127CEFB0-E4B0-4C3C-9BF1-69B9FADF584E}" destId="{0DA36235-8DB2-45C0-BAF5-07CF3E06F79A}" srcOrd="0" destOrd="0" presId="urn:microsoft.com/office/officeart/2005/8/layout/lProcess2"/>
    <dgm:cxn modelId="{06AEC999-5921-4941-AD6E-ADD3F49A392B}" type="presParOf" srcId="{0DA36235-8DB2-45C0-BAF5-07CF3E06F79A}" destId="{F75AC287-E43C-44D2-A848-AFEEFFC91861}" srcOrd="0" destOrd="0" presId="urn:microsoft.com/office/officeart/2005/8/layout/lProcess2"/>
    <dgm:cxn modelId="{54984EFE-9E0A-407C-8D27-75BBA064804A}" type="presParOf" srcId="{0DA36235-8DB2-45C0-BAF5-07CF3E06F79A}" destId="{BBE379C4-DBC6-43FE-ADF3-A4FAC73F1D51}" srcOrd="1" destOrd="0" presId="urn:microsoft.com/office/officeart/2005/8/layout/lProcess2"/>
    <dgm:cxn modelId="{649CDA5A-2952-41BA-B01B-DF71D99B3469}" type="presParOf" srcId="{0DA36235-8DB2-45C0-BAF5-07CF3E06F79A}" destId="{9FE4989E-1F5A-461D-84AB-7D3B9DFCF84A}" srcOrd="2" destOrd="0" presId="urn:microsoft.com/office/officeart/2005/8/layout/lProcess2"/>
    <dgm:cxn modelId="{C648A8CC-7E38-4E42-9F4E-0D389C88C7C9}" type="presParOf" srcId="{9FE4989E-1F5A-461D-84AB-7D3B9DFCF84A}" destId="{199CA76B-BF17-4AC8-B6C9-F058D61220AB}" srcOrd="0" destOrd="0" presId="urn:microsoft.com/office/officeart/2005/8/layout/lProcess2"/>
    <dgm:cxn modelId="{BC2FC84B-D128-4035-90B4-D46A9E1EBE9C}" type="presParOf" srcId="{199CA76B-BF17-4AC8-B6C9-F058D61220AB}" destId="{9BFDA65A-1D54-4BB6-81C9-762BB824A826}" srcOrd="0" destOrd="0" presId="urn:microsoft.com/office/officeart/2005/8/layout/lProcess2"/>
    <dgm:cxn modelId="{4BEB2CDF-42E6-43FC-BC6B-40789775AFDC}" type="presParOf" srcId="{199CA76B-BF17-4AC8-B6C9-F058D61220AB}" destId="{CB08D548-5464-42BD-A54A-3B5E40231D9F}" srcOrd="1" destOrd="0" presId="urn:microsoft.com/office/officeart/2005/8/layout/lProcess2"/>
    <dgm:cxn modelId="{4F9E5B58-6E4E-4EAF-8FF1-02CD80A5EF51}" type="presParOf" srcId="{199CA76B-BF17-4AC8-B6C9-F058D61220AB}" destId="{CD05CB33-64D5-45FF-A066-30E3EA3B906A}" srcOrd="2" destOrd="0" presId="urn:microsoft.com/office/officeart/2005/8/layout/lProcess2"/>
    <dgm:cxn modelId="{9B36BF4B-008A-4B40-86D0-1A20B85D1B78}" type="presParOf" srcId="{127CEFB0-E4B0-4C3C-9BF1-69B9FADF584E}" destId="{978D6434-AF07-4A86-BD87-2D077D7406E4}" srcOrd="1" destOrd="0" presId="urn:microsoft.com/office/officeart/2005/8/layout/lProcess2"/>
    <dgm:cxn modelId="{5355C50A-5EA6-4F76-B21C-AFD03AE422D9}" type="presParOf" srcId="{127CEFB0-E4B0-4C3C-9BF1-69B9FADF584E}" destId="{B0641177-389D-40FE-A951-69D9C54B5DFD}" srcOrd="2" destOrd="0" presId="urn:microsoft.com/office/officeart/2005/8/layout/lProcess2"/>
    <dgm:cxn modelId="{0402D2D0-3F53-4FDD-9661-9AFE04442479}" type="presParOf" srcId="{B0641177-389D-40FE-A951-69D9C54B5DFD}" destId="{8AD92A39-0D99-4530-87C5-142E68EF25BF}" srcOrd="0" destOrd="0" presId="urn:microsoft.com/office/officeart/2005/8/layout/lProcess2"/>
    <dgm:cxn modelId="{277C26D8-4022-4B96-B5EE-B0EFA302A0DE}" type="presParOf" srcId="{B0641177-389D-40FE-A951-69D9C54B5DFD}" destId="{B2DB8604-FD6E-41D9-A47C-3C04DD4EBAFB}" srcOrd="1" destOrd="0" presId="urn:microsoft.com/office/officeart/2005/8/layout/lProcess2"/>
    <dgm:cxn modelId="{E03B8B2B-B708-47F1-8AF2-C614494A800A}" type="presParOf" srcId="{B0641177-389D-40FE-A951-69D9C54B5DFD}" destId="{CFCD2303-30E8-4571-AB64-04F11148A192}" srcOrd="2" destOrd="0" presId="urn:microsoft.com/office/officeart/2005/8/layout/lProcess2"/>
    <dgm:cxn modelId="{B897F3CC-623D-49AC-B67F-EBFED615B0F3}" type="presParOf" srcId="{CFCD2303-30E8-4571-AB64-04F11148A192}" destId="{AC3D86E9-CC23-4A55-8825-FCC3AA52A058}" srcOrd="0" destOrd="0" presId="urn:microsoft.com/office/officeart/2005/8/layout/lProcess2"/>
    <dgm:cxn modelId="{25D56AD3-A10D-4C86-A175-B2F606D30CF7}" type="presParOf" srcId="{AC3D86E9-CC23-4A55-8825-FCC3AA52A058}" destId="{314DB355-0D37-4507-A051-A2C642A6B3BA}" srcOrd="0" destOrd="0" presId="urn:microsoft.com/office/officeart/2005/8/layout/lProcess2"/>
    <dgm:cxn modelId="{76AC5217-E38D-4A64-A232-2DB6F5F1429C}" type="presParOf" srcId="{AC3D86E9-CC23-4A55-8825-FCC3AA52A058}" destId="{E6702BD6-E76A-45A6-B27D-DC99E26E2EF2}" srcOrd="1" destOrd="0" presId="urn:microsoft.com/office/officeart/2005/8/layout/lProcess2"/>
    <dgm:cxn modelId="{0C5E13CE-2208-42AB-9CC0-0797A624A838}" type="presParOf" srcId="{AC3D86E9-CC23-4A55-8825-FCC3AA52A058}" destId="{2FA2D39E-4843-4340-8B5E-C4C7C0D0B56D}" srcOrd="2" destOrd="0" presId="urn:microsoft.com/office/officeart/2005/8/layout/lProcess2"/>
    <dgm:cxn modelId="{37A79040-3EDC-4EA7-BAD7-83170EE0615C}" type="presParOf" srcId="{127CEFB0-E4B0-4C3C-9BF1-69B9FADF584E}" destId="{0ECE8614-CA9F-49DD-9A76-C24FFAFDC8E5}" srcOrd="3" destOrd="0" presId="urn:microsoft.com/office/officeart/2005/8/layout/lProcess2"/>
    <dgm:cxn modelId="{3DE68381-E1EB-4263-9D31-6450692B34A4}" type="presParOf" srcId="{127CEFB0-E4B0-4C3C-9BF1-69B9FADF584E}" destId="{FB0040A5-630E-4866-ACA5-4C441EB96752}" srcOrd="4" destOrd="0" presId="urn:microsoft.com/office/officeart/2005/8/layout/lProcess2"/>
    <dgm:cxn modelId="{E42C5D69-018B-4F41-A349-7F8686028DE7}" type="presParOf" srcId="{FB0040A5-630E-4866-ACA5-4C441EB96752}" destId="{75CCB2E8-7DE8-4BC5-BA0D-CD53C5E44F11}" srcOrd="0" destOrd="0" presId="urn:microsoft.com/office/officeart/2005/8/layout/lProcess2"/>
    <dgm:cxn modelId="{771E10FF-93DC-40C6-A657-23589759CB17}" type="presParOf" srcId="{FB0040A5-630E-4866-ACA5-4C441EB96752}" destId="{6A1BDB28-7F3A-4FD2-B97D-4271E8E7C438}" srcOrd="1" destOrd="0" presId="urn:microsoft.com/office/officeart/2005/8/layout/lProcess2"/>
    <dgm:cxn modelId="{9A2FE68B-3947-407A-AC53-DF68BEF1FBDC}" type="presParOf" srcId="{FB0040A5-630E-4866-ACA5-4C441EB96752}" destId="{9180347C-01FF-49A6-B461-1E61D622EE8B}" srcOrd="2" destOrd="0" presId="urn:microsoft.com/office/officeart/2005/8/layout/lProcess2"/>
    <dgm:cxn modelId="{6CCF9115-6EF1-4F9D-B77D-6A5BA6564AAE}" type="presParOf" srcId="{9180347C-01FF-49A6-B461-1E61D622EE8B}" destId="{D4440DE7-97ED-4ECB-9BF2-436B6F34A123}" srcOrd="0" destOrd="0" presId="urn:microsoft.com/office/officeart/2005/8/layout/lProcess2"/>
    <dgm:cxn modelId="{5B634C01-899F-4ADF-BD66-4A8FB5927F31}" type="presParOf" srcId="{D4440DE7-97ED-4ECB-9BF2-436B6F34A123}" destId="{AF178BF7-34CF-4AD1-8E3B-78338EB2B1D2}"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BBF992-AA9B-4BC4-B518-C472669CA775}" type="doc">
      <dgm:prSet loTypeId="urn:microsoft.com/office/officeart/2005/8/layout/venn1" loCatId="relationship" qsTypeId="urn:microsoft.com/office/officeart/2005/8/quickstyle/simple1" qsCatId="simple" csTypeId="urn:microsoft.com/office/officeart/2005/8/colors/colorful3" csCatId="colorful" phldr="1"/>
      <dgm:spPr/>
    </dgm:pt>
    <dgm:pt modelId="{F129BBBD-6105-4C5B-A7F0-4C43D868D60B}">
      <dgm:prSet phldrT="[Text]"/>
      <dgm:spPr/>
      <dgm:t>
        <a:bodyPr/>
        <a:lstStyle/>
        <a:p>
          <a:r>
            <a:rPr lang="en-US" smtClean="0"/>
            <a:t>Storage </a:t>
          </a:r>
          <a:endParaRPr lang="en-US" dirty="0"/>
        </a:p>
      </dgm:t>
    </dgm:pt>
    <dgm:pt modelId="{A5E63176-2D36-404E-8532-3106C44E7F3C}" type="parTrans" cxnId="{39E416EB-0F7A-448C-9D38-7708BE1A0571}">
      <dgm:prSet/>
      <dgm:spPr/>
      <dgm:t>
        <a:bodyPr/>
        <a:lstStyle/>
        <a:p>
          <a:endParaRPr lang="en-US"/>
        </a:p>
      </dgm:t>
    </dgm:pt>
    <dgm:pt modelId="{1DD5AE7B-14AA-4F8B-8404-D9A457C8D45F}" type="sibTrans" cxnId="{39E416EB-0F7A-448C-9D38-7708BE1A0571}">
      <dgm:prSet/>
      <dgm:spPr/>
      <dgm:t>
        <a:bodyPr/>
        <a:lstStyle/>
        <a:p>
          <a:endParaRPr lang="en-US"/>
        </a:p>
      </dgm:t>
    </dgm:pt>
    <dgm:pt modelId="{29FBB586-E0C2-4036-A072-823636A478B2}">
      <dgm:prSet phldrT="[Text]"/>
      <dgm:spPr/>
      <dgm:t>
        <a:bodyPr/>
        <a:lstStyle/>
        <a:p>
          <a:r>
            <a:rPr lang="en-US" dirty="0" smtClean="0"/>
            <a:t>Swift object</a:t>
          </a:r>
          <a:endParaRPr lang="en-US" dirty="0"/>
        </a:p>
      </dgm:t>
    </dgm:pt>
    <dgm:pt modelId="{9D555620-CFC5-41A5-ACC2-4B4517B1AB27}" type="parTrans" cxnId="{AE8F2AF0-464D-4314-BA66-2260A58EB101}">
      <dgm:prSet/>
      <dgm:spPr/>
      <dgm:t>
        <a:bodyPr/>
        <a:lstStyle/>
        <a:p>
          <a:endParaRPr lang="en-US"/>
        </a:p>
      </dgm:t>
    </dgm:pt>
    <dgm:pt modelId="{01266A76-ED59-4F67-8C30-BE96A6405450}" type="sibTrans" cxnId="{AE8F2AF0-464D-4314-BA66-2260A58EB101}">
      <dgm:prSet/>
      <dgm:spPr/>
      <dgm:t>
        <a:bodyPr/>
        <a:lstStyle/>
        <a:p>
          <a:endParaRPr lang="en-US"/>
        </a:p>
      </dgm:t>
    </dgm:pt>
    <dgm:pt modelId="{489EABBB-D04B-4009-9D6A-CEC073075403}">
      <dgm:prSet phldrT="[Text]"/>
      <dgm:spPr/>
      <dgm:t>
        <a:bodyPr/>
        <a:lstStyle/>
        <a:p>
          <a:r>
            <a:rPr lang="en-US" dirty="0" smtClean="0"/>
            <a:t>Elastic Compute</a:t>
          </a:r>
          <a:endParaRPr lang="en-US" dirty="0"/>
        </a:p>
      </dgm:t>
    </dgm:pt>
    <dgm:pt modelId="{8D3C9F1C-ED1E-4094-9097-DE7431ECB93E}" type="parTrans" cxnId="{E2934F63-F3EF-4F66-9353-6CA7E1CC9749}">
      <dgm:prSet/>
      <dgm:spPr/>
      <dgm:t>
        <a:bodyPr/>
        <a:lstStyle/>
        <a:p>
          <a:endParaRPr lang="en-US"/>
        </a:p>
      </dgm:t>
    </dgm:pt>
    <dgm:pt modelId="{1F6616F3-6F26-4A6B-A3D9-C13A45258B54}" type="sibTrans" cxnId="{E2934F63-F3EF-4F66-9353-6CA7E1CC9749}">
      <dgm:prSet/>
      <dgm:spPr/>
      <dgm:t>
        <a:bodyPr/>
        <a:lstStyle/>
        <a:p>
          <a:endParaRPr lang="en-US"/>
        </a:p>
      </dgm:t>
    </dgm:pt>
    <dgm:pt modelId="{5CD11DDB-5C0E-46AB-A1D5-E107FAF8B29A}">
      <dgm:prSet phldrT="[Text]"/>
      <dgm:spPr/>
      <dgm:t>
        <a:bodyPr/>
        <a:lstStyle/>
        <a:p>
          <a:r>
            <a:rPr lang="en-US" dirty="0" smtClean="0"/>
            <a:t>Cinder Block</a:t>
          </a:r>
          <a:endParaRPr lang="en-US" dirty="0"/>
        </a:p>
      </dgm:t>
    </dgm:pt>
    <dgm:pt modelId="{A0F6E255-0438-4EF3-80C5-43728841395C}" type="parTrans" cxnId="{467A3D8C-20B5-4544-A86B-5D078E408882}">
      <dgm:prSet/>
      <dgm:spPr/>
      <dgm:t>
        <a:bodyPr/>
        <a:lstStyle/>
        <a:p>
          <a:endParaRPr lang="en-US"/>
        </a:p>
      </dgm:t>
    </dgm:pt>
    <dgm:pt modelId="{953DE731-E303-4B87-B2DE-44A806283A08}" type="sibTrans" cxnId="{467A3D8C-20B5-4544-A86B-5D078E408882}">
      <dgm:prSet/>
      <dgm:spPr/>
      <dgm:t>
        <a:bodyPr/>
        <a:lstStyle/>
        <a:p>
          <a:endParaRPr lang="en-US"/>
        </a:p>
      </dgm:t>
    </dgm:pt>
    <dgm:pt modelId="{1056737C-8067-4910-AF60-1951E7B597E4}">
      <dgm:prSet phldrT="[Text]"/>
      <dgm:spPr>
        <a:solidFill>
          <a:srgbClr val="C00000">
            <a:alpha val="50000"/>
          </a:srgbClr>
        </a:solidFill>
      </dgm:spPr>
      <dgm:t>
        <a:bodyPr/>
        <a:lstStyle/>
        <a:p>
          <a:r>
            <a:rPr lang="en-US" dirty="0" smtClean="0"/>
            <a:t>Data Analytics</a:t>
          </a:r>
          <a:endParaRPr lang="en-US" dirty="0"/>
        </a:p>
      </dgm:t>
    </dgm:pt>
    <dgm:pt modelId="{18C26DC3-2FD8-42D1-A454-A90FA82CCDE9}" type="parTrans" cxnId="{F191862A-B535-49C5-BDFE-195064632610}">
      <dgm:prSet/>
      <dgm:spPr/>
      <dgm:t>
        <a:bodyPr/>
        <a:lstStyle/>
        <a:p>
          <a:endParaRPr lang="en-US"/>
        </a:p>
      </dgm:t>
    </dgm:pt>
    <dgm:pt modelId="{1DD6D0E4-6C8A-40E6-B7FE-B855B075DF1B}" type="sibTrans" cxnId="{F191862A-B535-49C5-BDFE-195064632610}">
      <dgm:prSet/>
      <dgm:spPr/>
      <dgm:t>
        <a:bodyPr/>
        <a:lstStyle/>
        <a:p>
          <a:endParaRPr lang="en-US"/>
        </a:p>
      </dgm:t>
    </dgm:pt>
    <dgm:pt modelId="{B2758878-E5E3-4226-9A18-CD14B9F6BF98}">
      <dgm:prSet phldrT="[Text]"/>
      <dgm:spPr>
        <a:solidFill>
          <a:srgbClr val="C00000">
            <a:alpha val="50000"/>
          </a:srgbClr>
        </a:solidFill>
      </dgm:spPr>
      <dgm:t>
        <a:bodyPr/>
        <a:lstStyle/>
        <a:p>
          <a:r>
            <a:rPr lang="en-US" dirty="0" err="1" smtClean="0"/>
            <a:t>Hadoop</a:t>
          </a:r>
          <a:r>
            <a:rPr lang="en-US" dirty="0" smtClean="0"/>
            <a:t> / </a:t>
          </a:r>
          <a:r>
            <a:rPr lang="en-US" dirty="0" err="1" smtClean="0"/>
            <a:t>NoSQL</a:t>
          </a:r>
          <a:endParaRPr lang="en-US" dirty="0"/>
        </a:p>
      </dgm:t>
    </dgm:pt>
    <dgm:pt modelId="{0C4859C2-14DD-473F-B60B-92AFD8D53A2D}" type="parTrans" cxnId="{72485EF3-6863-47C9-9FCB-D0CEE90AAE1A}">
      <dgm:prSet/>
      <dgm:spPr/>
      <dgm:t>
        <a:bodyPr/>
        <a:lstStyle/>
        <a:p>
          <a:endParaRPr lang="en-US"/>
        </a:p>
      </dgm:t>
    </dgm:pt>
    <dgm:pt modelId="{E90FBABD-F654-4455-8F30-8A3E8E80A565}" type="sibTrans" cxnId="{72485EF3-6863-47C9-9FCB-D0CEE90AAE1A}">
      <dgm:prSet/>
      <dgm:spPr/>
      <dgm:t>
        <a:bodyPr/>
        <a:lstStyle/>
        <a:p>
          <a:endParaRPr lang="en-US"/>
        </a:p>
      </dgm:t>
    </dgm:pt>
    <dgm:pt modelId="{78571B1A-F616-44D4-8AE1-7BFEB405C1E4}" type="pres">
      <dgm:prSet presAssocID="{6ABBF992-AA9B-4BC4-B518-C472669CA775}" presName="compositeShape" presStyleCnt="0">
        <dgm:presLayoutVars>
          <dgm:chMax val="7"/>
          <dgm:dir/>
          <dgm:resizeHandles val="exact"/>
        </dgm:presLayoutVars>
      </dgm:prSet>
      <dgm:spPr/>
    </dgm:pt>
    <dgm:pt modelId="{7C596C38-294A-428C-ADB5-872A9B6B634E}" type="pres">
      <dgm:prSet presAssocID="{F129BBBD-6105-4C5B-A7F0-4C43D868D60B}" presName="circ1" presStyleLbl="vennNode1" presStyleIdx="0" presStyleCnt="3"/>
      <dgm:spPr/>
      <dgm:t>
        <a:bodyPr/>
        <a:lstStyle/>
        <a:p>
          <a:endParaRPr lang="en-US"/>
        </a:p>
      </dgm:t>
    </dgm:pt>
    <dgm:pt modelId="{2031D806-29A8-4992-9FF2-8DBC5E10B38D}" type="pres">
      <dgm:prSet presAssocID="{F129BBBD-6105-4C5B-A7F0-4C43D868D60B}" presName="circ1Tx" presStyleLbl="revTx" presStyleIdx="0" presStyleCnt="0">
        <dgm:presLayoutVars>
          <dgm:chMax val="0"/>
          <dgm:chPref val="0"/>
          <dgm:bulletEnabled val="1"/>
        </dgm:presLayoutVars>
      </dgm:prSet>
      <dgm:spPr/>
      <dgm:t>
        <a:bodyPr/>
        <a:lstStyle/>
        <a:p>
          <a:endParaRPr lang="en-US"/>
        </a:p>
      </dgm:t>
    </dgm:pt>
    <dgm:pt modelId="{523C5B4B-04C0-405E-BEDB-BC0DC0CB0235}" type="pres">
      <dgm:prSet presAssocID="{489EABBB-D04B-4009-9D6A-CEC073075403}" presName="circ2" presStyleLbl="vennNode1" presStyleIdx="1" presStyleCnt="3"/>
      <dgm:spPr/>
      <dgm:t>
        <a:bodyPr/>
        <a:lstStyle/>
        <a:p>
          <a:endParaRPr lang="en-US"/>
        </a:p>
      </dgm:t>
    </dgm:pt>
    <dgm:pt modelId="{A47BFFFA-1506-4503-8FAA-56FEA8C9DFAF}" type="pres">
      <dgm:prSet presAssocID="{489EABBB-D04B-4009-9D6A-CEC073075403}" presName="circ2Tx" presStyleLbl="revTx" presStyleIdx="0" presStyleCnt="0">
        <dgm:presLayoutVars>
          <dgm:chMax val="0"/>
          <dgm:chPref val="0"/>
          <dgm:bulletEnabled val="1"/>
        </dgm:presLayoutVars>
      </dgm:prSet>
      <dgm:spPr/>
      <dgm:t>
        <a:bodyPr/>
        <a:lstStyle/>
        <a:p>
          <a:endParaRPr lang="en-US"/>
        </a:p>
      </dgm:t>
    </dgm:pt>
    <dgm:pt modelId="{4EE1D1AD-6265-4687-AC12-82B3A194D076}" type="pres">
      <dgm:prSet presAssocID="{1056737C-8067-4910-AF60-1951E7B597E4}" presName="circ3" presStyleLbl="vennNode1" presStyleIdx="2" presStyleCnt="3"/>
      <dgm:spPr/>
      <dgm:t>
        <a:bodyPr/>
        <a:lstStyle/>
        <a:p>
          <a:endParaRPr lang="en-US"/>
        </a:p>
      </dgm:t>
    </dgm:pt>
    <dgm:pt modelId="{BB667D05-CD1A-4217-A83C-8889A62A3BF3}" type="pres">
      <dgm:prSet presAssocID="{1056737C-8067-4910-AF60-1951E7B597E4}" presName="circ3Tx" presStyleLbl="revTx" presStyleIdx="0" presStyleCnt="0">
        <dgm:presLayoutVars>
          <dgm:chMax val="0"/>
          <dgm:chPref val="0"/>
          <dgm:bulletEnabled val="1"/>
        </dgm:presLayoutVars>
      </dgm:prSet>
      <dgm:spPr/>
      <dgm:t>
        <a:bodyPr/>
        <a:lstStyle/>
        <a:p>
          <a:endParaRPr lang="en-US"/>
        </a:p>
      </dgm:t>
    </dgm:pt>
  </dgm:ptLst>
  <dgm:cxnLst>
    <dgm:cxn modelId="{39E416EB-0F7A-448C-9D38-7708BE1A0571}" srcId="{6ABBF992-AA9B-4BC4-B518-C472669CA775}" destId="{F129BBBD-6105-4C5B-A7F0-4C43D868D60B}" srcOrd="0" destOrd="0" parTransId="{A5E63176-2D36-404E-8532-3106C44E7F3C}" sibTransId="{1DD5AE7B-14AA-4F8B-8404-D9A457C8D45F}"/>
    <dgm:cxn modelId="{AFD77837-2C83-4AC3-BE15-2D0A2E4F80FC}" type="presOf" srcId="{29FBB586-E0C2-4036-A072-823636A478B2}" destId="{2031D806-29A8-4992-9FF2-8DBC5E10B38D}" srcOrd="1" destOrd="1" presId="urn:microsoft.com/office/officeart/2005/8/layout/venn1"/>
    <dgm:cxn modelId="{EC3833E2-4DD5-474B-A8A8-ADFC9130C051}" type="presOf" srcId="{6ABBF992-AA9B-4BC4-B518-C472669CA775}" destId="{78571B1A-F616-44D4-8AE1-7BFEB405C1E4}" srcOrd="0" destOrd="0" presId="urn:microsoft.com/office/officeart/2005/8/layout/venn1"/>
    <dgm:cxn modelId="{A06E44D2-D1D9-434A-8FD7-C8D91ABC850D}" type="presOf" srcId="{5CD11DDB-5C0E-46AB-A1D5-E107FAF8B29A}" destId="{523C5B4B-04C0-405E-BEDB-BC0DC0CB0235}" srcOrd="0" destOrd="1" presId="urn:microsoft.com/office/officeart/2005/8/layout/venn1"/>
    <dgm:cxn modelId="{E2934F63-F3EF-4F66-9353-6CA7E1CC9749}" srcId="{6ABBF992-AA9B-4BC4-B518-C472669CA775}" destId="{489EABBB-D04B-4009-9D6A-CEC073075403}" srcOrd="1" destOrd="0" parTransId="{8D3C9F1C-ED1E-4094-9097-DE7431ECB93E}" sibTransId="{1F6616F3-6F26-4A6B-A3D9-C13A45258B54}"/>
    <dgm:cxn modelId="{573983BC-A672-498B-92B6-098A49988D43}" type="presOf" srcId="{F129BBBD-6105-4C5B-A7F0-4C43D868D60B}" destId="{2031D806-29A8-4992-9FF2-8DBC5E10B38D}" srcOrd="1" destOrd="0" presId="urn:microsoft.com/office/officeart/2005/8/layout/venn1"/>
    <dgm:cxn modelId="{F191862A-B535-49C5-BDFE-195064632610}" srcId="{6ABBF992-AA9B-4BC4-B518-C472669CA775}" destId="{1056737C-8067-4910-AF60-1951E7B597E4}" srcOrd="2" destOrd="0" parTransId="{18C26DC3-2FD8-42D1-A454-A90FA82CCDE9}" sibTransId="{1DD6D0E4-6C8A-40E6-B7FE-B855B075DF1B}"/>
    <dgm:cxn modelId="{E0B9921F-E8BF-4FCB-9E9F-85E4CF41306B}" type="presOf" srcId="{489EABBB-D04B-4009-9D6A-CEC073075403}" destId="{523C5B4B-04C0-405E-BEDB-BC0DC0CB0235}" srcOrd="0" destOrd="0" presId="urn:microsoft.com/office/officeart/2005/8/layout/venn1"/>
    <dgm:cxn modelId="{277E0E73-0466-41E0-892B-B83A2C8CB301}" type="presOf" srcId="{489EABBB-D04B-4009-9D6A-CEC073075403}" destId="{A47BFFFA-1506-4503-8FAA-56FEA8C9DFAF}" srcOrd="1" destOrd="0" presId="urn:microsoft.com/office/officeart/2005/8/layout/venn1"/>
    <dgm:cxn modelId="{825B9C6B-21C5-41E8-A2AC-944B92B25F9E}" type="presOf" srcId="{29FBB586-E0C2-4036-A072-823636A478B2}" destId="{7C596C38-294A-428C-ADB5-872A9B6B634E}" srcOrd="0" destOrd="1" presId="urn:microsoft.com/office/officeart/2005/8/layout/venn1"/>
    <dgm:cxn modelId="{333D1438-7DFF-447D-B96E-2DA9232F4DEB}" type="presOf" srcId="{1056737C-8067-4910-AF60-1951E7B597E4}" destId="{4EE1D1AD-6265-4687-AC12-82B3A194D076}" srcOrd="0" destOrd="0" presId="urn:microsoft.com/office/officeart/2005/8/layout/venn1"/>
    <dgm:cxn modelId="{AE8F2AF0-464D-4314-BA66-2260A58EB101}" srcId="{F129BBBD-6105-4C5B-A7F0-4C43D868D60B}" destId="{29FBB586-E0C2-4036-A072-823636A478B2}" srcOrd="0" destOrd="0" parTransId="{9D555620-CFC5-41A5-ACC2-4B4517B1AB27}" sibTransId="{01266A76-ED59-4F67-8C30-BE96A6405450}"/>
    <dgm:cxn modelId="{9A5CA188-FE39-4EFD-BEA6-F6D0AB916CC1}" type="presOf" srcId="{5CD11DDB-5C0E-46AB-A1D5-E107FAF8B29A}" destId="{A47BFFFA-1506-4503-8FAA-56FEA8C9DFAF}" srcOrd="1" destOrd="1" presId="urn:microsoft.com/office/officeart/2005/8/layout/venn1"/>
    <dgm:cxn modelId="{F84F42C2-F679-4173-88C2-6C0D125A4844}" type="presOf" srcId="{1056737C-8067-4910-AF60-1951E7B597E4}" destId="{BB667D05-CD1A-4217-A83C-8889A62A3BF3}" srcOrd="1" destOrd="0" presId="urn:microsoft.com/office/officeart/2005/8/layout/venn1"/>
    <dgm:cxn modelId="{0446EB7A-9440-45B1-908B-A4AD7CEB73C3}" type="presOf" srcId="{B2758878-E5E3-4226-9A18-CD14B9F6BF98}" destId="{4EE1D1AD-6265-4687-AC12-82B3A194D076}" srcOrd="0" destOrd="1" presId="urn:microsoft.com/office/officeart/2005/8/layout/venn1"/>
    <dgm:cxn modelId="{467A3D8C-20B5-4544-A86B-5D078E408882}" srcId="{489EABBB-D04B-4009-9D6A-CEC073075403}" destId="{5CD11DDB-5C0E-46AB-A1D5-E107FAF8B29A}" srcOrd="0" destOrd="0" parTransId="{A0F6E255-0438-4EF3-80C5-43728841395C}" sibTransId="{953DE731-E303-4B87-B2DE-44A806283A08}"/>
    <dgm:cxn modelId="{72485EF3-6863-47C9-9FCB-D0CEE90AAE1A}" srcId="{1056737C-8067-4910-AF60-1951E7B597E4}" destId="{B2758878-E5E3-4226-9A18-CD14B9F6BF98}" srcOrd="0" destOrd="0" parTransId="{0C4859C2-14DD-473F-B60B-92AFD8D53A2D}" sibTransId="{E90FBABD-F654-4455-8F30-8A3E8E80A565}"/>
    <dgm:cxn modelId="{7E39832B-6659-453C-96A0-0D1D85737ED8}" type="presOf" srcId="{F129BBBD-6105-4C5B-A7F0-4C43D868D60B}" destId="{7C596C38-294A-428C-ADB5-872A9B6B634E}" srcOrd="0" destOrd="0" presId="urn:microsoft.com/office/officeart/2005/8/layout/venn1"/>
    <dgm:cxn modelId="{8B8C831E-EB4C-47A1-BF9D-8C049B0CAC5B}" type="presOf" srcId="{B2758878-E5E3-4226-9A18-CD14B9F6BF98}" destId="{BB667D05-CD1A-4217-A83C-8889A62A3BF3}" srcOrd="1" destOrd="1" presId="urn:microsoft.com/office/officeart/2005/8/layout/venn1"/>
    <dgm:cxn modelId="{C3202FE7-0A73-4F19-95A3-A444FACB06E8}" type="presParOf" srcId="{78571B1A-F616-44D4-8AE1-7BFEB405C1E4}" destId="{7C596C38-294A-428C-ADB5-872A9B6B634E}" srcOrd="0" destOrd="0" presId="urn:microsoft.com/office/officeart/2005/8/layout/venn1"/>
    <dgm:cxn modelId="{46F30155-B142-4D2B-AB4E-E0C8E6588E15}" type="presParOf" srcId="{78571B1A-F616-44D4-8AE1-7BFEB405C1E4}" destId="{2031D806-29A8-4992-9FF2-8DBC5E10B38D}" srcOrd="1" destOrd="0" presId="urn:microsoft.com/office/officeart/2005/8/layout/venn1"/>
    <dgm:cxn modelId="{5854C980-A091-48EE-AF92-7C956359FD41}" type="presParOf" srcId="{78571B1A-F616-44D4-8AE1-7BFEB405C1E4}" destId="{523C5B4B-04C0-405E-BEDB-BC0DC0CB0235}" srcOrd="2" destOrd="0" presId="urn:microsoft.com/office/officeart/2005/8/layout/venn1"/>
    <dgm:cxn modelId="{7494FE43-CD38-4DAF-8B7B-516E9D011D08}" type="presParOf" srcId="{78571B1A-F616-44D4-8AE1-7BFEB405C1E4}" destId="{A47BFFFA-1506-4503-8FAA-56FEA8C9DFAF}" srcOrd="3" destOrd="0" presId="urn:microsoft.com/office/officeart/2005/8/layout/venn1"/>
    <dgm:cxn modelId="{381230CB-686B-4AF4-AE7B-1590473C6751}" type="presParOf" srcId="{78571B1A-F616-44D4-8AE1-7BFEB405C1E4}" destId="{4EE1D1AD-6265-4687-AC12-82B3A194D076}" srcOrd="4" destOrd="0" presId="urn:microsoft.com/office/officeart/2005/8/layout/venn1"/>
    <dgm:cxn modelId="{918E539D-BE52-4708-A403-67E5D8741333}" type="presParOf" srcId="{78571B1A-F616-44D4-8AE1-7BFEB405C1E4}" destId="{BB667D05-CD1A-4217-A83C-8889A62A3BF3}" srcOrd="5"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73A8A5-7BF6-471B-85BB-52740136C0B1}" type="doc">
      <dgm:prSet loTypeId="urn:microsoft.com/office/officeart/2005/8/layout/hProcess9" loCatId="process" qsTypeId="urn:microsoft.com/office/officeart/2005/8/quickstyle/simple1" qsCatId="simple" csTypeId="urn:microsoft.com/office/officeart/2005/8/colors/colorful1" csCatId="colorful" phldr="1"/>
      <dgm:spPr/>
    </dgm:pt>
    <dgm:pt modelId="{41CAEBC6-7A6B-46B2-9A4D-31791FE4EAB8}">
      <dgm:prSet phldrT="[Text]"/>
      <dgm:spPr/>
      <dgm:t>
        <a:bodyPr/>
        <a:lstStyle/>
        <a:p>
          <a:r>
            <a:rPr lang="en-US" dirty="0" smtClean="0"/>
            <a:t>Archival</a:t>
          </a:r>
          <a:endParaRPr lang="en-US" dirty="0"/>
        </a:p>
      </dgm:t>
    </dgm:pt>
    <dgm:pt modelId="{46215879-4E9F-4769-AD15-565218477CD6}" type="parTrans" cxnId="{A2719ECB-DDD4-4885-8E83-91ED7A026A88}">
      <dgm:prSet/>
      <dgm:spPr/>
      <dgm:t>
        <a:bodyPr/>
        <a:lstStyle/>
        <a:p>
          <a:endParaRPr lang="en-US"/>
        </a:p>
      </dgm:t>
    </dgm:pt>
    <dgm:pt modelId="{AB661087-B49D-4877-97F0-8F2DFD0EDDF8}" type="sibTrans" cxnId="{A2719ECB-DDD4-4885-8E83-91ED7A026A88}">
      <dgm:prSet/>
      <dgm:spPr/>
      <dgm:t>
        <a:bodyPr/>
        <a:lstStyle/>
        <a:p>
          <a:endParaRPr lang="en-US"/>
        </a:p>
      </dgm:t>
    </dgm:pt>
    <dgm:pt modelId="{3C7A59B8-AB72-4234-ABEF-8D63E4A2A10C}">
      <dgm:prSet phldrT="[Text]"/>
      <dgm:spPr/>
      <dgm:t>
        <a:bodyPr/>
        <a:lstStyle/>
        <a:p>
          <a:r>
            <a:rPr lang="en-US" dirty="0" smtClean="0"/>
            <a:t>Mixed Use</a:t>
          </a:r>
          <a:endParaRPr lang="en-US" dirty="0"/>
        </a:p>
      </dgm:t>
    </dgm:pt>
    <dgm:pt modelId="{796BF718-770B-486E-9875-CBB0EB416AAF}" type="parTrans" cxnId="{7319C955-8E62-4B79-8A67-360D106DDB99}">
      <dgm:prSet/>
      <dgm:spPr/>
      <dgm:t>
        <a:bodyPr/>
        <a:lstStyle/>
        <a:p>
          <a:endParaRPr lang="en-US"/>
        </a:p>
      </dgm:t>
    </dgm:pt>
    <dgm:pt modelId="{5A1E1FC9-DDFA-46DE-8D66-978A0C8194EE}" type="sibTrans" cxnId="{7319C955-8E62-4B79-8A67-360D106DDB99}">
      <dgm:prSet/>
      <dgm:spPr/>
      <dgm:t>
        <a:bodyPr/>
        <a:lstStyle/>
        <a:p>
          <a:endParaRPr lang="en-US"/>
        </a:p>
      </dgm:t>
    </dgm:pt>
    <dgm:pt modelId="{F50A4E73-C5ED-4567-9EBF-CE84DEA851EC}">
      <dgm:prSet phldrT="[Text]"/>
      <dgm:spPr/>
      <dgm:t>
        <a:bodyPr/>
        <a:lstStyle/>
        <a:p>
          <a:r>
            <a:rPr lang="en-US" dirty="0" smtClean="0"/>
            <a:t>Transaction Processing</a:t>
          </a:r>
          <a:endParaRPr lang="en-US" dirty="0"/>
        </a:p>
      </dgm:t>
    </dgm:pt>
    <dgm:pt modelId="{ACDB4444-CDAE-4781-AC0C-86D3E0A08CB2}" type="parTrans" cxnId="{51CFB47E-7EFC-4D25-B309-A2D0FA677777}">
      <dgm:prSet/>
      <dgm:spPr/>
      <dgm:t>
        <a:bodyPr/>
        <a:lstStyle/>
        <a:p>
          <a:endParaRPr lang="en-US"/>
        </a:p>
      </dgm:t>
    </dgm:pt>
    <dgm:pt modelId="{CD617E01-B228-4228-BAF3-E18560F09C42}" type="sibTrans" cxnId="{51CFB47E-7EFC-4D25-B309-A2D0FA677777}">
      <dgm:prSet/>
      <dgm:spPr/>
      <dgm:t>
        <a:bodyPr/>
        <a:lstStyle/>
        <a:p>
          <a:endParaRPr lang="en-US"/>
        </a:p>
      </dgm:t>
    </dgm:pt>
    <dgm:pt modelId="{C031A4FC-DEB1-47F5-88C3-1DF7A57BFDED}">
      <dgm:prSet phldrT="[Text]"/>
      <dgm:spPr/>
      <dgm:t>
        <a:bodyPr/>
        <a:lstStyle/>
        <a:p>
          <a:r>
            <a:rPr lang="en-US" dirty="0" smtClean="0"/>
            <a:t>ILM</a:t>
          </a:r>
          <a:endParaRPr lang="en-US" dirty="0"/>
        </a:p>
      </dgm:t>
    </dgm:pt>
    <dgm:pt modelId="{26DEE8CA-D53C-4AB5-815C-5A045003E44D}" type="parTrans" cxnId="{78E06DB6-66D6-4F85-B826-EA4F72BC6847}">
      <dgm:prSet/>
      <dgm:spPr/>
      <dgm:t>
        <a:bodyPr/>
        <a:lstStyle/>
        <a:p>
          <a:endParaRPr lang="en-US"/>
        </a:p>
      </dgm:t>
    </dgm:pt>
    <dgm:pt modelId="{0E44427A-2791-4D18-875A-56FBBD857DDB}" type="sibTrans" cxnId="{78E06DB6-66D6-4F85-B826-EA4F72BC6847}">
      <dgm:prSet/>
      <dgm:spPr/>
      <dgm:t>
        <a:bodyPr/>
        <a:lstStyle/>
        <a:p>
          <a:endParaRPr lang="en-US"/>
        </a:p>
      </dgm:t>
    </dgm:pt>
    <dgm:pt modelId="{4F338D64-23A2-45CA-B53A-89F6D5933D4E}">
      <dgm:prSet phldrT="[Text]"/>
      <dgm:spPr/>
      <dgm:t>
        <a:bodyPr/>
        <a:lstStyle/>
        <a:p>
          <a:r>
            <a:rPr lang="en-US" dirty="0" smtClean="0"/>
            <a:t>Large file</a:t>
          </a:r>
          <a:endParaRPr lang="en-US" dirty="0"/>
        </a:p>
      </dgm:t>
    </dgm:pt>
    <dgm:pt modelId="{89DA3664-3E67-4D26-8DAF-E8C3B89E1E86}" type="parTrans" cxnId="{59AEFCAF-7AF4-4121-BB97-CD942BD717AC}">
      <dgm:prSet/>
      <dgm:spPr/>
      <dgm:t>
        <a:bodyPr/>
        <a:lstStyle/>
        <a:p>
          <a:endParaRPr lang="en-US"/>
        </a:p>
      </dgm:t>
    </dgm:pt>
    <dgm:pt modelId="{011EF72B-E1F3-4D56-9CBD-A866E703E578}" type="sibTrans" cxnId="{59AEFCAF-7AF4-4121-BB97-CD942BD717AC}">
      <dgm:prSet/>
      <dgm:spPr/>
      <dgm:t>
        <a:bodyPr/>
        <a:lstStyle/>
        <a:p>
          <a:endParaRPr lang="en-US"/>
        </a:p>
      </dgm:t>
    </dgm:pt>
    <dgm:pt modelId="{727CDC4C-ADA8-468D-95F8-9C5BF8B69EC9}">
      <dgm:prSet phldrT="[Text]"/>
      <dgm:spPr/>
      <dgm:t>
        <a:bodyPr/>
        <a:lstStyle/>
        <a:p>
          <a:r>
            <a:rPr lang="en-US" dirty="0" smtClean="0"/>
            <a:t>Random I/O</a:t>
          </a:r>
          <a:endParaRPr lang="en-US" dirty="0"/>
        </a:p>
      </dgm:t>
    </dgm:pt>
    <dgm:pt modelId="{4B526E9C-E450-4272-B3A1-C0474D7488FF}" type="parTrans" cxnId="{D60C2BFB-963A-43DD-A6E0-9938BBE52890}">
      <dgm:prSet/>
      <dgm:spPr/>
      <dgm:t>
        <a:bodyPr/>
        <a:lstStyle/>
        <a:p>
          <a:endParaRPr lang="en-US"/>
        </a:p>
      </dgm:t>
    </dgm:pt>
    <dgm:pt modelId="{6A3A1A08-F6DC-4FA7-90C2-AB9D9E82103C}" type="sibTrans" cxnId="{D60C2BFB-963A-43DD-A6E0-9938BBE52890}">
      <dgm:prSet/>
      <dgm:spPr/>
      <dgm:t>
        <a:bodyPr/>
        <a:lstStyle/>
        <a:p>
          <a:endParaRPr lang="en-US"/>
        </a:p>
      </dgm:t>
    </dgm:pt>
    <dgm:pt modelId="{F514FBB2-BA31-46B6-925F-6E7ED65C57A4}">
      <dgm:prSet phldrT="[Text]"/>
      <dgm:spPr/>
      <dgm:t>
        <a:bodyPr/>
        <a:lstStyle/>
        <a:p>
          <a:r>
            <a:rPr lang="en-US" dirty="0" smtClean="0"/>
            <a:t>Multiple workloads</a:t>
          </a:r>
          <a:endParaRPr lang="en-US" dirty="0"/>
        </a:p>
      </dgm:t>
    </dgm:pt>
    <dgm:pt modelId="{3A11933B-6BE8-4E61-BFE1-2CF20F23744A}" type="parTrans" cxnId="{75F42AC8-620A-452F-8077-3A4741D140A7}">
      <dgm:prSet/>
      <dgm:spPr/>
      <dgm:t>
        <a:bodyPr/>
        <a:lstStyle/>
        <a:p>
          <a:endParaRPr lang="en-US"/>
        </a:p>
      </dgm:t>
    </dgm:pt>
    <dgm:pt modelId="{FEC76F28-5F85-45A7-860F-7FAAEFA341EA}" type="sibTrans" cxnId="{75F42AC8-620A-452F-8077-3A4741D140A7}">
      <dgm:prSet/>
      <dgm:spPr/>
      <dgm:t>
        <a:bodyPr/>
        <a:lstStyle/>
        <a:p>
          <a:endParaRPr lang="en-US"/>
        </a:p>
      </dgm:t>
    </dgm:pt>
    <dgm:pt modelId="{CE954E0A-2AE9-4A36-BC9E-C4D11D8B4FBA}">
      <dgm:prSet phldrT="[Text]"/>
      <dgm:spPr/>
      <dgm:t>
        <a:bodyPr/>
        <a:lstStyle/>
        <a:p>
          <a:r>
            <a:rPr lang="en-US" dirty="0" smtClean="0"/>
            <a:t>Large + small file</a:t>
          </a:r>
          <a:endParaRPr lang="en-US" dirty="0"/>
        </a:p>
      </dgm:t>
    </dgm:pt>
    <dgm:pt modelId="{EC60E1C6-FBE2-45F8-B2E9-BCF77CBA6F4A}" type="parTrans" cxnId="{1BDB2C7F-CAB7-4E37-88D1-68A2310D3C20}">
      <dgm:prSet/>
      <dgm:spPr/>
      <dgm:t>
        <a:bodyPr/>
        <a:lstStyle/>
        <a:p>
          <a:endParaRPr lang="en-US"/>
        </a:p>
      </dgm:t>
    </dgm:pt>
    <dgm:pt modelId="{9D6F794B-A738-4E27-84B9-5AC0F06678B5}" type="sibTrans" cxnId="{1BDB2C7F-CAB7-4E37-88D1-68A2310D3C20}">
      <dgm:prSet/>
      <dgm:spPr/>
      <dgm:t>
        <a:bodyPr/>
        <a:lstStyle/>
        <a:p>
          <a:endParaRPr lang="en-US"/>
        </a:p>
      </dgm:t>
    </dgm:pt>
    <dgm:pt modelId="{78112972-6655-45E3-96EE-3043C1F7E358}">
      <dgm:prSet phldrT="[Text]"/>
      <dgm:spPr/>
      <dgm:t>
        <a:bodyPr/>
        <a:lstStyle/>
        <a:p>
          <a:r>
            <a:rPr lang="en-US" dirty="0" smtClean="0"/>
            <a:t>Home directory replacement</a:t>
          </a:r>
          <a:endParaRPr lang="en-US" dirty="0"/>
        </a:p>
      </dgm:t>
    </dgm:pt>
    <dgm:pt modelId="{5C0213E8-327B-4544-9654-2EF82E2E988C}" type="parTrans" cxnId="{6691695C-FE9A-4CD1-957F-FEA998D6B582}">
      <dgm:prSet/>
      <dgm:spPr/>
      <dgm:t>
        <a:bodyPr/>
        <a:lstStyle/>
        <a:p>
          <a:endParaRPr lang="en-US"/>
        </a:p>
      </dgm:t>
    </dgm:pt>
    <dgm:pt modelId="{25675ED1-77FE-46DC-9C5A-C66F996E9A92}" type="sibTrans" cxnId="{6691695C-FE9A-4CD1-957F-FEA998D6B582}">
      <dgm:prSet/>
      <dgm:spPr/>
      <dgm:t>
        <a:bodyPr/>
        <a:lstStyle/>
        <a:p>
          <a:endParaRPr lang="en-US"/>
        </a:p>
      </dgm:t>
    </dgm:pt>
    <dgm:pt modelId="{D537484B-90F8-4806-B8E3-DBD8F10A84B9}">
      <dgm:prSet phldrT="[Text]"/>
      <dgm:spPr/>
      <dgm:t>
        <a:bodyPr/>
        <a:lstStyle/>
        <a:p>
          <a:r>
            <a:rPr lang="en-US" dirty="0" smtClean="0"/>
            <a:t>High performance</a:t>
          </a:r>
          <a:endParaRPr lang="en-US" dirty="0"/>
        </a:p>
      </dgm:t>
    </dgm:pt>
    <dgm:pt modelId="{7DAB271E-1914-4794-A580-6F229E9F63BD}" type="parTrans" cxnId="{0E01111B-BC3F-4FC8-B74A-A14DC4FEABA0}">
      <dgm:prSet/>
      <dgm:spPr/>
      <dgm:t>
        <a:bodyPr/>
        <a:lstStyle/>
        <a:p>
          <a:endParaRPr lang="en-US"/>
        </a:p>
      </dgm:t>
    </dgm:pt>
    <dgm:pt modelId="{015D38C8-F2A0-4D9A-9997-41E9671B1818}" type="sibTrans" cxnId="{0E01111B-BC3F-4FC8-B74A-A14DC4FEABA0}">
      <dgm:prSet/>
      <dgm:spPr/>
      <dgm:t>
        <a:bodyPr/>
        <a:lstStyle/>
        <a:p>
          <a:endParaRPr lang="en-US"/>
        </a:p>
      </dgm:t>
    </dgm:pt>
    <dgm:pt modelId="{B2116031-8EEA-4DE2-B546-608798F95890}">
      <dgm:prSet phldrT="[Text]"/>
      <dgm:spPr/>
      <dgm:t>
        <a:bodyPr/>
        <a:lstStyle/>
        <a:p>
          <a:r>
            <a:rPr lang="en-US" dirty="0" smtClean="0"/>
            <a:t>Capacity driven</a:t>
          </a:r>
          <a:endParaRPr lang="en-US" dirty="0"/>
        </a:p>
      </dgm:t>
    </dgm:pt>
    <dgm:pt modelId="{60AB42B9-F032-4802-8B54-40723F4FE683}" type="parTrans" cxnId="{AA21E98F-984A-46FD-A87B-7296B00CFD8E}">
      <dgm:prSet/>
      <dgm:spPr/>
      <dgm:t>
        <a:bodyPr/>
        <a:lstStyle/>
        <a:p>
          <a:endParaRPr lang="en-US"/>
        </a:p>
      </dgm:t>
    </dgm:pt>
    <dgm:pt modelId="{F07D6995-2E4A-4C63-A300-12F270568EF5}" type="sibTrans" cxnId="{AA21E98F-984A-46FD-A87B-7296B00CFD8E}">
      <dgm:prSet/>
      <dgm:spPr/>
      <dgm:t>
        <a:bodyPr/>
        <a:lstStyle/>
        <a:p>
          <a:endParaRPr lang="en-US"/>
        </a:p>
      </dgm:t>
    </dgm:pt>
    <dgm:pt modelId="{487194E3-8B2B-410B-A747-DD7B50E45301}">
      <dgm:prSet phldrT="[Text]"/>
      <dgm:spPr/>
      <dgm:t>
        <a:bodyPr/>
        <a:lstStyle/>
        <a:p>
          <a:r>
            <a:rPr lang="en-US" smtClean="0"/>
            <a:t>Tape </a:t>
          </a:r>
          <a:r>
            <a:rPr lang="en-US" dirty="0" smtClean="0"/>
            <a:t>replacement </a:t>
          </a:r>
          <a:endParaRPr lang="en-US" dirty="0"/>
        </a:p>
      </dgm:t>
    </dgm:pt>
    <dgm:pt modelId="{03DFE15E-92BA-4D88-923B-CF338F8C1CA0}" type="parTrans" cxnId="{A8F88CFF-E9A3-4A88-8AA2-64B8CB3CFCB2}">
      <dgm:prSet/>
      <dgm:spPr/>
      <dgm:t>
        <a:bodyPr/>
        <a:lstStyle/>
        <a:p>
          <a:endParaRPr lang="en-US"/>
        </a:p>
      </dgm:t>
    </dgm:pt>
    <dgm:pt modelId="{285A3A52-39B5-4F18-AA95-82068B51861E}" type="sibTrans" cxnId="{A8F88CFF-E9A3-4A88-8AA2-64B8CB3CFCB2}">
      <dgm:prSet/>
      <dgm:spPr/>
      <dgm:t>
        <a:bodyPr/>
        <a:lstStyle/>
        <a:p>
          <a:endParaRPr lang="en-US"/>
        </a:p>
      </dgm:t>
    </dgm:pt>
    <dgm:pt modelId="{AC01E7A3-4364-4572-BFD8-D6A6ED886183}">
      <dgm:prSet phldrT="[Text]"/>
      <dgm:spPr/>
      <dgm:t>
        <a:bodyPr/>
        <a:lstStyle/>
        <a:p>
          <a:r>
            <a:rPr lang="en-US" dirty="0" smtClean="0"/>
            <a:t>Small objects</a:t>
          </a:r>
          <a:endParaRPr lang="en-US" dirty="0"/>
        </a:p>
      </dgm:t>
    </dgm:pt>
    <dgm:pt modelId="{234490DD-C63B-49A4-B8D9-05AC444CA2E0}" type="parTrans" cxnId="{DD63CF3E-E28C-407B-BE8A-8BED5652D5D8}">
      <dgm:prSet/>
      <dgm:spPr/>
      <dgm:t>
        <a:bodyPr/>
        <a:lstStyle/>
        <a:p>
          <a:endParaRPr lang="en-US"/>
        </a:p>
      </dgm:t>
    </dgm:pt>
    <dgm:pt modelId="{F5862426-3BEE-41C4-ADAA-17D443F78E57}" type="sibTrans" cxnId="{DD63CF3E-E28C-407B-BE8A-8BED5652D5D8}">
      <dgm:prSet/>
      <dgm:spPr/>
      <dgm:t>
        <a:bodyPr/>
        <a:lstStyle/>
        <a:p>
          <a:endParaRPr lang="en-US"/>
        </a:p>
      </dgm:t>
    </dgm:pt>
    <dgm:pt modelId="{643E450E-7A88-403F-B795-76BFD99F2CA9}">
      <dgm:prSet phldrT="[Text]"/>
      <dgm:spPr/>
      <dgm:t>
        <a:bodyPr/>
        <a:lstStyle/>
        <a:p>
          <a:r>
            <a:rPr lang="en-US" dirty="0" smtClean="0"/>
            <a:t>Examples</a:t>
          </a:r>
          <a:endParaRPr lang="en-US" dirty="0"/>
        </a:p>
      </dgm:t>
    </dgm:pt>
    <dgm:pt modelId="{CAA3FAEF-130B-4036-9F96-E03CDE35D2AA}" type="parTrans" cxnId="{83FA91A1-B695-4CA2-B401-4F91EFF5DD0E}">
      <dgm:prSet/>
      <dgm:spPr/>
      <dgm:t>
        <a:bodyPr/>
        <a:lstStyle/>
        <a:p>
          <a:endParaRPr lang="en-US"/>
        </a:p>
      </dgm:t>
    </dgm:pt>
    <dgm:pt modelId="{DBE7B499-C021-4E80-857E-B6213CDB4A0D}" type="sibTrans" cxnId="{83FA91A1-B695-4CA2-B401-4F91EFF5DD0E}">
      <dgm:prSet/>
      <dgm:spPr/>
      <dgm:t>
        <a:bodyPr/>
        <a:lstStyle/>
        <a:p>
          <a:endParaRPr lang="en-US"/>
        </a:p>
      </dgm:t>
    </dgm:pt>
    <dgm:pt modelId="{4B5DD580-0438-4D8A-A32D-1A9A92AE72C4}">
      <dgm:prSet phldrT="[Text]"/>
      <dgm:spPr/>
      <dgm:t>
        <a:bodyPr/>
        <a:lstStyle/>
        <a:p>
          <a:r>
            <a:rPr lang="en-US" dirty="0" smtClean="0"/>
            <a:t>Apple </a:t>
          </a:r>
          <a:r>
            <a:rPr lang="en-US" dirty="0" err="1" smtClean="0"/>
            <a:t>Siri</a:t>
          </a:r>
          <a:endParaRPr lang="en-US" dirty="0"/>
        </a:p>
      </dgm:t>
    </dgm:pt>
    <dgm:pt modelId="{6FA2E86F-9BE8-4889-A3A2-22DC629458F8}" type="parTrans" cxnId="{1044FC32-3B70-420E-87CD-0B059D27DA94}">
      <dgm:prSet/>
      <dgm:spPr/>
      <dgm:t>
        <a:bodyPr/>
        <a:lstStyle/>
        <a:p>
          <a:endParaRPr lang="en-US"/>
        </a:p>
      </dgm:t>
    </dgm:pt>
    <dgm:pt modelId="{5A286B52-6986-4D59-A4E9-73D618BAE575}" type="sibTrans" cxnId="{1044FC32-3B70-420E-87CD-0B059D27DA94}">
      <dgm:prSet/>
      <dgm:spPr/>
      <dgm:t>
        <a:bodyPr/>
        <a:lstStyle/>
        <a:p>
          <a:endParaRPr lang="en-US"/>
        </a:p>
      </dgm:t>
    </dgm:pt>
    <dgm:pt modelId="{A8BD92C2-A4D2-4D5A-8657-292EEBBF6670}">
      <dgm:prSet phldrT="[Text]"/>
      <dgm:spPr/>
      <dgm:t>
        <a:bodyPr/>
        <a:lstStyle/>
        <a:p>
          <a:r>
            <a:rPr lang="en-US" dirty="0" err="1" smtClean="0"/>
            <a:t>Scality</a:t>
          </a:r>
          <a:endParaRPr lang="en-US" dirty="0"/>
        </a:p>
      </dgm:t>
    </dgm:pt>
    <dgm:pt modelId="{23E5F5CA-7715-4290-874D-FBDAD0184E08}" type="parTrans" cxnId="{2CF382F2-3544-41F5-9234-0DC86C88AA3E}">
      <dgm:prSet/>
      <dgm:spPr/>
      <dgm:t>
        <a:bodyPr/>
        <a:lstStyle/>
        <a:p>
          <a:endParaRPr lang="en-US"/>
        </a:p>
      </dgm:t>
    </dgm:pt>
    <dgm:pt modelId="{22CEC4F0-C2BC-4B5A-A0B6-369607491A0D}" type="sibTrans" cxnId="{2CF382F2-3544-41F5-9234-0DC86C88AA3E}">
      <dgm:prSet/>
      <dgm:spPr/>
      <dgm:t>
        <a:bodyPr/>
        <a:lstStyle/>
        <a:p>
          <a:endParaRPr lang="en-US"/>
        </a:p>
      </dgm:t>
    </dgm:pt>
    <dgm:pt modelId="{1FD1BCFC-9D0E-4A79-ABD4-B25045328A2E}">
      <dgm:prSet phldrT="[Text]"/>
      <dgm:spPr/>
      <dgm:t>
        <a:bodyPr/>
        <a:lstStyle/>
        <a:p>
          <a:r>
            <a:rPr lang="en-US" dirty="0" smtClean="0"/>
            <a:t>Example:  StorageGRID</a:t>
          </a:r>
          <a:endParaRPr lang="en-US" dirty="0"/>
        </a:p>
      </dgm:t>
    </dgm:pt>
    <dgm:pt modelId="{DD04D296-DCA9-4A0A-B0C6-4DAB7D89FA27}" type="parTrans" cxnId="{0E80A7EB-401B-45AB-B3DE-85CDD0540532}">
      <dgm:prSet/>
      <dgm:spPr/>
      <dgm:t>
        <a:bodyPr/>
        <a:lstStyle/>
        <a:p>
          <a:endParaRPr lang="en-US"/>
        </a:p>
      </dgm:t>
    </dgm:pt>
    <dgm:pt modelId="{1AB45A94-1275-489C-8F30-A8A4C47A8339}" type="sibTrans" cxnId="{0E80A7EB-401B-45AB-B3DE-85CDD0540532}">
      <dgm:prSet/>
      <dgm:spPr/>
      <dgm:t>
        <a:bodyPr/>
        <a:lstStyle/>
        <a:p>
          <a:endParaRPr lang="en-US"/>
        </a:p>
      </dgm:t>
    </dgm:pt>
    <dgm:pt modelId="{9772009A-28EA-4C43-BB00-F581FD9F820C}">
      <dgm:prSet phldrT="[Text]"/>
      <dgm:spPr/>
      <dgm:t>
        <a:bodyPr/>
        <a:lstStyle/>
        <a:p>
          <a:r>
            <a:rPr lang="en-US" dirty="0" smtClean="0"/>
            <a:t>Examples:</a:t>
          </a:r>
          <a:endParaRPr lang="en-US" dirty="0"/>
        </a:p>
      </dgm:t>
    </dgm:pt>
    <dgm:pt modelId="{440AEE65-3FC4-4358-83ED-B74201DAFE27}" type="parTrans" cxnId="{4EECA393-94B2-4DBA-BEDB-E8414466921C}">
      <dgm:prSet/>
      <dgm:spPr/>
      <dgm:t>
        <a:bodyPr/>
        <a:lstStyle/>
        <a:p>
          <a:endParaRPr lang="en-US"/>
        </a:p>
      </dgm:t>
    </dgm:pt>
    <dgm:pt modelId="{91215870-0662-4976-8721-1C6A1DB7D2E0}" type="sibTrans" cxnId="{4EECA393-94B2-4DBA-BEDB-E8414466921C}">
      <dgm:prSet/>
      <dgm:spPr/>
      <dgm:t>
        <a:bodyPr/>
        <a:lstStyle/>
        <a:p>
          <a:endParaRPr lang="en-US"/>
        </a:p>
      </dgm:t>
    </dgm:pt>
    <dgm:pt modelId="{9C00D07D-0543-454F-8919-93E886B82C9C}">
      <dgm:prSet phldrT="[Text]"/>
      <dgm:spPr/>
      <dgm:t>
        <a:bodyPr/>
        <a:lstStyle/>
        <a:p>
          <a:r>
            <a:rPr lang="en-US" dirty="0" smtClean="0"/>
            <a:t>OpenStack Swift</a:t>
          </a:r>
          <a:endParaRPr lang="en-US" dirty="0"/>
        </a:p>
      </dgm:t>
    </dgm:pt>
    <dgm:pt modelId="{75AF98F6-68FD-4176-AF76-40CEF510CDA0}" type="parTrans" cxnId="{ECABB3FF-2AE4-4B59-911B-AEBE8E468ECE}">
      <dgm:prSet/>
      <dgm:spPr/>
      <dgm:t>
        <a:bodyPr/>
        <a:lstStyle/>
        <a:p>
          <a:endParaRPr lang="en-US"/>
        </a:p>
      </dgm:t>
    </dgm:pt>
    <dgm:pt modelId="{3A4C7617-D3D2-4338-87D5-18EF27C0E35E}" type="sibTrans" cxnId="{ECABB3FF-2AE4-4B59-911B-AEBE8E468ECE}">
      <dgm:prSet/>
      <dgm:spPr/>
      <dgm:t>
        <a:bodyPr/>
        <a:lstStyle/>
        <a:p>
          <a:endParaRPr lang="en-US"/>
        </a:p>
      </dgm:t>
    </dgm:pt>
    <dgm:pt modelId="{AFBEB429-25A5-41C5-8BE3-23B59373A17C}">
      <dgm:prSet phldrT="[Text]"/>
      <dgm:spPr/>
      <dgm:t>
        <a:bodyPr/>
        <a:lstStyle/>
        <a:p>
          <a:r>
            <a:rPr lang="en-US" dirty="0" err="1" smtClean="0"/>
            <a:t>Ceph</a:t>
          </a:r>
          <a:endParaRPr lang="en-US" dirty="0"/>
        </a:p>
      </dgm:t>
    </dgm:pt>
    <dgm:pt modelId="{720B1D8E-72E9-44FE-A64C-BFDB50543B32}" type="parTrans" cxnId="{65D6F509-BBA6-4DBC-80EE-9BABC448F031}">
      <dgm:prSet/>
      <dgm:spPr/>
      <dgm:t>
        <a:bodyPr/>
        <a:lstStyle/>
        <a:p>
          <a:endParaRPr lang="en-US"/>
        </a:p>
      </dgm:t>
    </dgm:pt>
    <dgm:pt modelId="{EC9B8330-CF73-4937-AE73-B584E15C2FAD}" type="sibTrans" cxnId="{65D6F509-BBA6-4DBC-80EE-9BABC448F031}">
      <dgm:prSet/>
      <dgm:spPr/>
      <dgm:t>
        <a:bodyPr/>
        <a:lstStyle/>
        <a:p>
          <a:endParaRPr lang="en-US"/>
        </a:p>
      </dgm:t>
    </dgm:pt>
    <dgm:pt modelId="{B9E8DF4A-6C74-4481-A1F2-0B9122CD8D6D}" type="pres">
      <dgm:prSet presAssocID="{8E73A8A5-7BF6-471B-85BB-52740136C0B1}" presName="CompostProcess" presStyleCnt="0">
        <dgm:presLayoutVars>
          <dgm:dir/>
          <dgm:resizeHandles val="exact"/>
        </dgm:presLayoutVars>
      </dgm:prSet>
      <dgm:spPr/>
    </dgm:pt>
    <dgm:pt modelId="{624397B6-4ED8-4066-AD54-AA870A9D08D9}" type="pres">
      <dgm:prSet presAssocID="{8E73A8A5-7BF6-471B-85BB-52740136C0B1}" presName="arrow" presStyleLbl="bgShp" presStyleIdx="0" presStyleCnt="1"/>
      <dgm:spPr/>
    </dgm:pt>
    <dgm:pt modelId="{81C9CAB5-5B4D-43E2-B55B-2DFB8596AFC1}" type="pres">
      <dgm:prSet presAssocID="{8E73A8A5-7BF6-471B-85BB-52740136C0B1}" presName="linearProcess" presStyleCnt="0"/>
      <dgm:spPr/>
    </dgm:pt>
    <dgm:pt modelId="{A8924D24-8F32-4925-BAB3-FB714183BD23}" type="pres">
      <dgm:prSet presAssocID="{41CAEBC6-7A6B-46B2-9A4D-31791FE4EAB8}" presName="textNode" presStyleLbl="node1" presStyleIdx="0" presStyleCnt="3">
        <dgm:presLayoutVars>
          <dgm:bulletEnabled val="1"/>
        </dgm:presLayoutVars>
      </dgm:prSet>
      <dgm:spPr/>
      <dgm:t>
        <a:bodyPr/>
        <a:lstStyle/>
        <a:p>
          <a:endParaRPr lang="en-US"/>
        </a:p>
      </dgm:t>
    </dgm:pt>
    <dgm:pt modelId="{0003FEC3-BED0-4A8E-B1BE-A0F0812623CA}" type="pres">
      <dgm:prSet presAssocID="{AB661087-B49D-4877-97F0-8F2DFD0EDDF8}" presName="sibTrans" presStyleCnt="0"/>
      <dgm:spPr/>
    </dgm:pt>
    <dgm:pt modelId="{6FF465C0-FD39-45D2-81EF-31902D69AE60}" type="pres">
      <dgm:prSet presAssocID="{3C7A59B8-AB72-4234-ABEF-8D63E4A2A10C}" presName="textNode" presStyleLbl="node1" presStyleIdx="1" presStyleCnt="3">
        <dgm:presLayoutVars>
          <dgm:bulletEnabled val="1"/>
        </dgm:presLayoutVars>
      </dgm:prSet>
      <dgm:spPr/>
      <dgm:t>
        <a:bodyPr/>
        <a:lstStyle/>
        <a:p>
          <a:endParaRPr lang="en-US"/>
        </a:p>
      </dgm:t>
    </dgm:pt>
    <dgm:pt modelId="{66DA1D15-B1C3-4814-A89D-C05862C48417}" type="pres">
      <dgm:prSet presAssocID="{5A1E1FC9-DDFA-46DE-8D66-978A0C8194EE}" presName="sibTrans" presStyleCnt="0"/>
      <dgm:spPr/>
    </dgm:pt>
    <dgm:pt modelId="{D80E4003-C844-49A2-8ED7-04F097B81F78}" type="pres">
      <dgm:prSet presAssocID="{F50A4E73-C5ED-4567-9EBF-CE84DEA851EC}" presName="textNode" presStyleLbl="node1" presStyleIdx="2" presStyleCnt="3">
        <dgm:presLayoutVars>
          <dgm:bulletEnabled val="1"/>
        </dgm:presLayoutVars>
      </dgm:prSet>
      <dgm:spPr/>
      <dgm:t>
        <a:bodyPr/>
        <a:lstStyle/>
        <a:p>
          <a:endParaRPr lang="en-US"/>
        </a:p>
      </dgm:t>
    </dgm:pt>
  </dgm:ptLst>
  <dgm:cxnLst>
    <dgm:cxn modelId="{ECABB3FF-2AE4-4B59-911B-AEBE8E468ECE}" srcId="{9772009A-28EA-4C43-BB00-F581FD9F820C}" destId="{9C00D07D-0543-454F-8919-93E886B82C9C}" srcOrd="0" destOrd="0" parTransId="{75AF98F6-68FD-4176-AF76-40CEF510CDA0}" sibTransId="{3A4C7617-D3D2-4338-87D5-18EF27C0E35E}"/>
    <dgm:cxn modelId="{B7973CC9-78FF-4E28-893B-4E77AA67CDDA}" type="presOf" srcId="{B2116031-8EEA-4DE2-B546-608798F95890}" destId="{6FF465C0-FD39-45D2-81EF-31902D69AE60}" srcOrd="0" destOrd="1" presId="urn:microsoft.com/office/officeart/2005/8/layout/hProcess9"/>
    <dgm:cxn modelId="{65D6F509-BBA6-4DBC-80EE-9BABC448F031}" srcId="{9772009A-28EA-4C43-BB00-F581FD9F820C}" destId="{AFBEB429-25A5-41C5-8BE3-23B59373A17C}" srcOrd="1" destOrd="0" parTransId="{720B1D8E-72E9-44FE-A64C-BFDB50543B32}" sibTransId="{EC9B8330-CF73-4937-AE73-B584E15C2FAD}"/>
    <dgm:cxn modelId="{6464E63D-2301-4205-A3E1-1ABF9A965BF2}" type="presOf" srcId="{C031A4FC-DEB1-47F5-88C3-1DF7A57BFDED}" destId="{A8924D24-8F32-4925-BAB3-FB714183BD23}" srcOrd="0" destOrd="1" presId="urn:microsoft.com/office/officeart/2005/8/layout/hProcess9"/>
    <dgm:cxn modelId="{78E06DB6-66D6-4F85-B826-EA4F72BC6847}" srcId="{41CAEBC6-7A6B-46B2-9A4D-31791FE4EAB8}" destId="{C031A4FC-DEB1-47F5-88C3-1DF7A57BFDED}" srcOrd="0" destOrd="0" parTransId="{26DEE8CA-D53C-4AB5-815C-5A045003E44D}" sibTransId="{0E44427A-2791-4D18-875A-56FBBD857DDB}"/>
    <dgm:cxn modelId="{A8F88CFF-E9A3-4A88-8AA2-64B8CB3CFCB2}" srcId="{41CAEBC6-7A6B-46B2-9A4D-31791FE4EAB8}" destId="{487194E3-8B2B-410B-A747-DD7B50E45301}" srcOrd="1" destOrd="0" parTransId="{03DFE15E-92BA-4D88-923B-CF338F8C1CA0}" sibTransId="{285A3A52-39B5-4F18-AA95-82068B51861E}"/>
    <dgm:cxn modelId="{8ED9DD50-3680-4268-A317-7BBD322CD9E7}" type="presOf" srcId="{3C7A59B8-AB72-4234-ABEF-8D63E4A2A10C}" destId="{6FF465C0-FD39-45D2-81EF-31902D69AE60}" srcOrd="0" destOrd="0" presId="urn:microsoft.com/office/officeart/2005/8/layout/hProcess9"/>
    <dgm:cxn modelId="{59AEFCAF-7AF4-4121-BB97-CD942BD717AC}" srcId="{41CAEBC6-7A6B-46B2-9A4D-31791FE4EAB8}" destId="{4F338D64-23A2-45CA-B53A-89F6D5933D4E}" srcOrd="2" destOrd="0" parTransId="{89DA3664-3E67-4D26-8DAF-E8C3B89E1E86}" sibTransId="{011EF72B-E1F3-4D56-9CBD-A866E703E578}"/>
    <dgm:cxn modelId="{75F42AC8-620A-452F-8077-3A4741D140A7}" srcId="{3C7A59B8-AB72-4234-ABEF-8D63E4A2A10C}" destId="{F514FBB2-BA31-46B6-925F-6E7ED65C57A4}" srcOrd="2" destOrd="0" parTransId="{3A11933B-6BE8-4E61-BFE1-2CF20F23744A}" sibTransId="{FEC76F28-5F85-45A7-860F-7FAAEFA341EA}"/>
    <dgm:cxn modelId="{0E01111B-BC3F-4FC8-B74A-A14DC4FEABA0}" srcId="{F50A4E73-C5ED-4567-9EBF-CE84DEA851EC}" destId="{D537484B-90F8-4806-B8E3-DBD8F10A84B9}" srcOrd="0" destOrd="0" parTransId="{7DAB271E-1914-4794-A580-6F229E9F63BD}" sibTransId="{015D38C8-F2A0-4D9A-9997-41E9671B1818}"/>
    <dgm:cxn modelId="{31C55633-6F0D-4A05-BCCA-791989E2E5C1}" type="presOf" srcId="{9C00D07D-0543-454F-8919-93E886B82C9C}" destId="{6FF465C0-FD39-45D2-81EF-31902D69AE60}" srcOrd="0" destOrd="7" presId="urn:microsoft.com/office/officeart/2005/8/layout/hProcess9"/>
    <dgm:cxn modelId="{8666508E-9EC5-4540-9C19-AB10EE9C4986}" type="presOf" srcId="{643E450E-7A88-403F-B795-76BFD99F2CA9}" destId="{D80E4003-C844-49A2-8ED7-04F097B81F78}" srcOrd="0" destOrd="3" presId="urn:microsoft.com/office/officeart/2005/8/layout/hProcess9"/>
    <dgm:cxn modelId="{D58EE0B7-21E2-4441-9708-454C24D8102F}" type="presOf" srcId="{78112972-6655-45E3-96EE-3043C1F7E358}" destId="{6FF465C0-FD39-45D2-81EF-31902D69AE60}" srcOrd="0" destOrd="5" presId="urn:microsoft.com/office/officeart/2005/8/layout/hProcess9"/>
    <dgm:cxn modelId="{1044FC32-3B70-420E-87CD-0B059D27DA94}" srcId="{643E450E-7A88-403F-B795-76BFD99F2CA9}" destId="{4B5DD580-0438-4D8A-A32D-1A9A92AE72C4}" srcOrd="0" destOrd="0" parTransId="{6FA2E86F-9BE8-4889-A3A2-22DC629458F8}" sibTransId="{5A286B52-6986-4D59-A4E9-73D618BAE575}"/>
    <dgm:cxn modelId="{0E80A7EB-401B-45AB-B3DE-85CDD0540532}" srcId="{41CAEBC6-7A6B-46B2-9A4D-31791FE4EAB8}" destId="{1FD1BCFC-9D0E-4A79-ABD4-B25045328A2E}" srcOrd="3" destOrd="0" parTransId="{DD04D296-DCA9-4A0A-B0C6-4DAB7D89FA27}" sibTransId="{1AB45A94-1275-489C-8F30-A8A4C47A8339}"/>
    <dgm:cxn modelId="{A62238ED-5F55-402D-8C0D-6FBFACAD9DE8}" type="presOf" srcId="{487194E3-8B2B-410B-A747-DD7B50E45301}" destId="{A8924D24-8F32-4925-BAB3-FB714183BD23}" srcOrd="0" destOrd="2" presId="urn:microsoft.com/office/officeart/2005/8/layout/hProcess9"/>
    <dgm:cxn modelId="{6691695C-FE9A-4CD1-957F-FEA998D6B582}" srcId="{3C7A59B8-AB72-4234-ABEF-8D63E4A2A10C}" destId="{78112972-6655-45E3-96EE-3043C1F7E358}" srcOrd="4" destOrd="0" parTransId="{5C0213E8-327B-4544-9654-2EF82E2E988C}" sibTransId="{25675ED1-77FE-46DC-9C5A-C66F996E9A92}"/>
    <dgm:cxn modelId="{2CF382F2-3544-41F5-9234-0DC86C88AA3E}" srcId="{643E450E-7A88-403F-B795-76BFD99F2CA9}" destId="{A8BD92C2-A4D2-4D5A-8657-292EEBBF6670}" srcOrd="1" destOrd="0" parTransId="{23E5F5CA-7715-4290-874D-FBDAD0184E08}" sibTransId="{22CEC4F0-C2BC-4B5A-A0B6-369607491A0D}"/>
    <dgm:cxn modelId="{11B11678-73DF-48DF-821C-F60C1986042D}" type="presOf" srcId="{D537484B-90F8-4806-B8E3-DBD8F10A84B9}" destId="{D80E4003-C844-49A2-8ED7-04F097B81F78}" srcOrd="0" destOrd="1" presId="urn:microsoft.com/office/officeart/2005/8/layout/hProcess9"/>
    <dgm:cxn modelId="{AA21E98F-984A-46FD-A87B-7296B00CFD8E}" srcId="{3C7A59B8-AB72-4234-ABEF-8D63E4A2A10C}" destId="{B2116031-8EEA-4DE2-B546-608798F95890}" srcOrd="0" destOrd="0" parTransId="{60AB42B9-F032-4802-8B54-40723F4FE683}" sibTransId="{F07D6995-2E4A-4C63-A300-12F270568EF5}"/>
    <dgm:cxn modelId="{4EECA393-94B2-4DBA-BEDB-E8414466921C}" srcId="{3C7A59B8-AB72-4234-ABEF-8D63E4A2A10C}" destId="{9772009A-28EA-4C43-BB00-F581FD9F820C}" srcOrd="5" destOrd="0" parTransId="{440AEE65-3FC4-4358-83ED-B74201DAFE27}" sibTransId="{91215870-0662-4976-8721-1C6A1DB7D2E0}"/>
    <dgm:cxn modelId="{94E87001-83EE-4ACE-89A2-C928E4E47D2A}" type="presOf" srcId="{8E73A8A5-7BF6-471B-85BB-52740136C0B1}" destId="{B9E8DF4A-6C74-4481-A1F2-0B9122CD8D6D}" srcOrd="0" destOrd="0" presId="urn:microsoft.com/office/officeart/2005/8/layout/hProcess9"/>
    <dgm:cxn modelId="{BC06DE5B-5851-4F24-A827-41303D90E51B}" type="presOf" srcId="{41CAEBC6-7A6B-46B2-9A4D-31791FE4EAB8}" destId="{A8924D24-8F32-4925-BAB3-FB714183BD23}" srcOrd="0" destOrd="0" presId="urn:microsoft.com/office/officeart/2005/8/layout/hProcess9"/>
    <dgm:cxn modelId="{01736C28-4C6E-4316-8CE9-A6288559B224}" type="presOf" srcId="{CE954E0A-2AE9-4A36-BC9E-C4D11D8B4FBA}" destId="{6FF465C0-FD39-45D2-81EF-31902D69AE60}" srcOrd="0" destOrd="4" presId="urn:microsoft.com/office/officeart/2005/8/layout/hProcess9"/>
    <dgm:cxn modelId="{A2719ECB-DDD4-4885-8E83-91ED7A026A88}" srcId="{8E73A8A5-7BF6-471B-85BB-52740136C0B1}" destId="{41CAEBC6-7A6B-46B2-9A4D-31791FE4EAB8}" srcOrd="0" destOrd="0" parTransId="{46215879-4E9F-4769-AD15-565218477CD6}" sibTransId="{AB661087-B49D-4877-97F0-8F2DFD0EDDF8}"/>
    <dgm:cxn modelId="{83FA91A1-B695-4CA2-B401-4F91EFF5DD0E}" srcId="{F50A4E73-C5ED-4567-9EBF-CE84DEA851EC}" destId="{643E450E-7A88-403F-B795-76BFD99F2CA9}" srcOrd="2" destOrd="0" parTransId="{CAA3FAEF-130B-4036-9F96-E03CDE35D2AA}" sibTransId="{DBE7B499-C021-4E80-857E-B6213CDB4A0D}"/>
    <dgm:cxn modelId="{475EEE6F-034E-4D9B-8283-F4335438A949}" type="presOf" srcId="{A8BD92C2-A4D2-4D5A-8657-292EEBBF6670}" destId="{D80E4003-C844-49A2-8ED7-04F097B81F78}" srcOrd="0" destOrd="5" presId="urn:microsoft.com/office/officeart/2005/8/layout/hProcess9"/>
    <dgm:cxn modelId="{5EAA0721-6797-4AFA-9980-29050298F107}" type="presOf" srcId="{727CDC4C-ADA8-468D-95F8-9C5BF8B69EC9}" destId="{6FF465C0-FD39-45D2-81EF-31902D69AE60}" srcOrd="0" destOrd="2" presId="urn:microsoft.com/office/officeart/2005/8/layout/hProcess9"/>
    <dgm:cxn modelId="{51CFB47E-7EFC-4D25-B309-A2D0FA677777}" srcId="{8E73A8A5-7BF6-471B-85BB-52740136C0B1}" destId="{F50A4E73-C5ED-4567-9EBF-CE84DEA851EC}" srcOrd="2" destOrd="0" parTransId="{ACDB4444-CDAE-4781-AC0C-86D3E0A08CB2}" sibTransId="{CD617E01-B228-4228-BAF3-E18560F09C42}"/>
    <dgm:cxn modelId="{A46F91A0-5D60-4462-A3D2-AC11A19078EA}" type="presOf" srcId="{1FD1BCFC-9D0E-4A79-ABD4-B25045328A2E}" destId="{A8924D24-8F32-4925-BAB3-FB714183BD23}" srcOrd="0" destOrd="4" presId="urn:microsoft.com/office/officeart/2005/8/layout/hProcess9"/>
    <dgm:cxn modelId="{1BDB2C7F-CAB7-4E37-88D1-68A2310D3C20}" srcId="{3C7A59B8-AB72-4234-ABEF-8D63E4A2A10C}" destId="{CE954E0A-2AE9-4A36-BC9E-C4D11D8B4FBA}" srcOrd="3" destOrd="0" parTransId="{EC60E1C6-FBE2-45F8-B2E9-BCF77CBA6F4A}" sibTransId="{9D6F794B-A738-4E27-84B9-5AC0F06678B5}"/>
    <dgm:cxn modelId="{216507EF-06A3-471D-8615-197ADDF0FEA7}" type="presOf" srcId="{AC01E7A3-4364-4572-BFD8-D6A6ED886183}" destId="{D80E4003-C844-49A2-8ED7-04F097B81F78}" srcOrd="0" destOrd="2" presId="urn:microsoft.com/office/officeart/2005/8/layout/hProcess9"/>
    <dgm:cxn modelId="{9B72F094-43B8-4745-9847-642D29B82014}" type="presOf" srcId="{AFBEB429-25A5-41C5-8BE3-23B59373A17C}" destId="{6FF465C0-FD39-45D2-81EF-31902D69AE60}" srcOrd="0" destOrd="8" presId="urn:microsoft.com/office/officeart/2005/8/layout/hProcess9"/>
    <dgm:cxn modelId="{D60C2BFB-963A-43DD-A6E0-9938BBE52890}" srcId="{3C7A59B8-AB72-4234-ABEF-8D63E4A2A10C}" destId="{727CDC4C-ADA8-468D-95F8-9C5BF8B69EC9}" srcOrd="1" destOrd="0" parTransId="{4B526E9C-E450-4272-B3A1-C0474D7488FF}" sibTransId="{6A3A1A08-F6DC-4FA7-90C2-AB9D9E82103C}"/>
    <dgm:cxn modelId="{EC1F739B-7F96-4D9C-B8A9-3740AB83EEDC}" type="presOf" srcId="{F50A4E73-C5ED-4567-9EBF-CE84DEA851EC}" destId="{D80E4003-C844-49A2-8ED7-04F097B81F78}" srcOrd="0" destOrd="0" presId="urn:microsoft.com/office/officeart/2005/8/layout/hProcess9"/>
    <dgm:cxn modelId="{7319C955-8E62-4B79-8A67-360D106DDB99}" srcId="{8E73A8A5-7BF6-471B-85BB-52740136C0B1}" destId="{3C7A59B8-AB72-4234-ABEF-8D63E4A2A10C}" srcOrd="1" destOrd="0" parTransId="{796BF718-770B-486E-9875-CBB0EB416AAF}" sibTransId="{5A1E1FC9-DDFA-46DE-8D66-978A0C8194EE}"/>
    <dgm:cxn modelId="{C050A10E-80EF-43AA-8824-3EE4CB1D3621}" type="presOf" srcId="{9772009A-28EA-4C43-BB00-F581FD9F820C}" destId="{6FF465C0-FD39-45D2-81EF-31902D69AE60}" srcOrd="0" destOrd="6" presId="urn:microsoft.com/office/officeart/2005/8/layout/hProcess9"/>
    <dgm:cxn modelId="{DD63CF3E-E28C-407B-BE8A-8BED5652D5D8}" srcId="{F50A4E73-C5ED-4567-9EBF-CE84DEA851EC}" destId="{AC01E7A3-4364-4572-BFD8-D6A6ED886183}" srcOrd="1" destOrd="0" parTransId="{234490DD-C63B-49A4-B8D9-05AC444CA2E0}" sibTransId="{F5862426-3BEE-41C4-ADAA-17D443F78E57}"/>
    <dgm:cxn modelId="{472AB147-D070-4C4C-85CC-F79B6E7EFCFD}" type="presOf" srcId="{4B5DD580-0438-4D8A-A32D-1A9A92AE72C4}" destId="{D80E4003-C844-49A2-8ED7-04F097B81F78}" srcOrd="0" destOrd="4" presId="urn:microsoft.com/office/officeart/2005/8/layout/hProcess9"/>
    <dgm:cxn modelId="{C9E5DFD8-D7C9-4800-88CE-ACAAD687FE4C}" type="presOf" srcId="{4F338D64-23A2-45CA-B53A-89F6D5933D4E}" destId="{A8924D24-8F32-4925-BAB3-FB714183BD23}" srcOrd="0" destOrd="3" presId="urn:microsoft.com/office/officeart/2005/8/layout/hProcess9"/>
    <dgm:cxn modelId="{AB1053EE-B3A3-46CC-925E-1E75F4854441}" type="presOf" srcId="{F514FBB2-BA31-46B6-925F-6E7ED65C57A4}" destId="{6FF465C0-FD39-45D2-81EF-31902D69AE60}" srcOrd="0" destOrd="3" presId="urn:microsoft.com/office/officeart/2005/8/layout/hProcess9"/>
    <dgm:cxn modelId="{1189019E-5FC2-468E-BA03-7EBC041F5670}" type="presParOf" srcId="{B9E8DF4A-6C74-4481-A1F2-0B9122CD8D6D}" destId="{624397B6-4ED8-4066-AD54-AA870A9D08D9}" srcOrd="0" destOrd="0" presId="urn:microsoft.com/office/officeart/2005/8/layout/hProcess9"/>
    <dgm:cxn modelId="{7FD385D2-42C0-4A6B-A902-1161919472EF}" type="presParOf" srcId="{B9E8DF4A-6C74-4481-A1F2-0B9122CD8D6D}" destId="{81C9CAB5-5B4D-43E2-B55B-2DFB8596AFC1}" srcOrd="1" destOrd="0" presId="urn:microsoft.com/office/officeart/2005/8/layout/hProcess9"/>
    <dgm:cxn modelId="{05B3398B-82A7-4E69-A02D-0D0B5DC5E2D9}" type="presParOf" srcId="{81C9CAB5-5B4D-43E2-B55B-2DFB8596AFC1}" destId="{A8924D24-8F32-4925-BAB3-FB714183BD23}" srcOrd="0" destOrd="0" presId="urn:microsoft.com/office/officeart/2005/8/layout/hProcess9"/>
    <dgm:cxn modelId="{397FEBCC-913D-48A5-BE8C-AC634CB47FD6}" type="presParOf" srcId="{81C9CAB5-5B4D-43E2-B55B-2DFB8596AFC1}" destId="{0003FEC3-BED0-4A8E-B1BE-A0F0812623CA}" srcOrd="1" destOrd="0" presId="urn:microsoft.com/office/officeart/2005/8/layout/hProcess9"/>
    <dgm:cxn modelId="{E6DEAF18-AFB6-4CA2-851C-7851CEC0736C}" type="presParOf" srcId="{81C9CAB5-5B4D-43E2-B55B-2DFB8596AFC1}" destId="{6FF465C0-FD39-45D2-81EF-31902D69AE60}" srcOrd="2" destOrd="0" presId="urn:microsoft.com/office/officeart/2005/8/layout/hProcess9"/>
    <dgm:cxn modelId="{16627326-C954-4EDB-BF5B-F90EE01B74C4}" type="presParOf" srcId="{81C9CAB5-5B4D-43E2-B55B-2DFB8596AFC1}" destId="{66DA1D15-B1C3-4814-A89D-C05862C48417}" srcOrd="3" destOrd="0" presId="urn:microsoft.com/office/officeart/2005/8/layout/hProcess9"/>
    <dgm:cxn modelId="{4500CC2F-95FF-41FC-A804-4E099BFA72F5}" type="presParOf" srcId="{81C9CAB5-5B4D-43E2-B55B-2DFB8596AFC1}" destId="{D80E4003-C844-49A2-8ED7-04F097B81F78}"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46240B-AF63-E249-B123-8594B0EAA218}" type="doc">
      <dgm:prSet loTypeId="urn:microsoft.com/office/officeart/2005/8/layout/radial1" loCatId="" qsTypeId="urn:microsoft.com/office/officeart/2005/8/quickstyle/3D7" qsCatId="3D" csTypeId="urn:microsoft.com/office/officeart/2005/8/colors/colorful2" csCatId="colorful" phldr="1"/>
      <dgm:spPr/>
      <dgm:t>
        <a:bodyPr/>
        <a:lstStyle/>
        <a:p>
          <a:endParaRPr lang="en-US"/>
        </a:p>
      </dgm:t>
    </dgm:pt>
    <dgm:pt modelId="{857EBD02-733D-4F40-9733-15CC8346D354}">
      <dgm:prSet phldrT="[Text]"/>
      <dgm:spPr/>
      <dgm:t>
        <a:bodyPr/>
        <a:lstStyle/>
        <a:p>
          <a:r>
            <a:rPr lang="en-US" dirty="0" smtClean="0"/>
            <a:t>Success in Selling </a:t>
          </a:r>
        </a:p>
        <a:p>
          <a:r>
            <a:rPr lang="en-US" dirty="0" smtClean="0"/>
            <a:t>E-Series</a:t>
          </a:r>
          <a:endParaRPr lang="en-US" dirty="0"/>
        </a:p>
      </dgm:t>
    </dgm:pt>
    <dgm:pt modelId="{04B67320-2021-5A42-A826-EF9BC3CAEA9C}" type="parTrans" cxnId="{38D1862F-9F5B-3B46-AA10-6F84D2498686}">
      <dgm:prSet/>
      <dgm:spPr/>
      <dgm:t>
        <a:bodyPr/>
        <a:lstStyle/>
        <a:p>
          <a:endParaRPr lang="en-US">
            <a:solidFill>
              <a:srgbClr val="000000"/>
            </a:solidFill>
          </a:endParaRPr>
        </a:p>
      </dgm:t>
    </dgm:pt>
    <dgm:pt modelId="{B10F5450-89FE-884C-9D5F-34C23AD2544D}" type="sibTrans" cxnId="{38D1862F-9F5B-3B46-AA10-6F84D2498686}">
      <dgm:prSet/>
      <dgm:spPr/>
      <dgm:t>
        <a:bodyPr/>
        <a:lstStyle/>
        <a:p>
          <a:endParaRPr lang="en-US">
            <a:solidFill>
              <a:srgbClr val="000000"/>
            </a:solidFill>
          </a:endParaRPr>
        </a:p>
      </dgm:t>
    </dgm:pt>
    <dgm:pt modelId="{0D9ECD75-78CB-804C-92C4-DE6D61E2E290}">
      <dgm:prSet phldrT="[Text]"/>
      <dgm:spPr/>
      <dgm:t>
        <a:bodyPr/>
        <a:lstStyle/>
        <a:p>
          <a:r>
            <a:rPr lang="en-US" smtClean="0"/>
            <a:t>Field Portal</a:t>
          </a:r>
          <a:endParaRPr lang="en-US" dirty="0"/>
        </a:p>
      </dgm:t>
    </dgm:pt>
    <dgm:pt modelId="{58F4244D-2F4F-0043-9A6F-084647266321}" type="parTrans" cxnId="{DE500720-0963-2848-AA9A-DCF0399ADA45}">
      <dgm:prSet/>
      <dgm:spPr/>
      <dgm:t>
        <a:bodyPr/>
        <a:lstStyle/>
        <a:p>
          <a:endParaRPr lang="en-US">
            <a:solidFill>
              <a:srgbClr val="000000"/>
            </a:solidFill>
          </a:endParaRPr>
        </a:p>
      </dgm:t>
    </dgm:pt>
    <dgm:pt modelId="{4C26944B-D389-6147-8EED-6339BCA52DD9}" type="sibTrans" cxnId="{DE500720-0963-2848-AA9A-DCF0399ADA45}">
      <dgm:prSet/>
      <dgm:spPr/>
      <dgm:t>
        <a:bodyPr/>
        <a:lstStyle/>
        <a:p>
          <a:endParaRPr lang="en-US">
            <a:solidFill>
              <a:srgbClr val="000000"/>
            </a:solidFill>
          </a:endParaRPr>
        </a:p>
      </dgm:t>
    </dgm:pt>
    <dgm:pt modelId="{37045284-B15F-9146-AB13-A083F4B574FE}">
      <dgm:prSet phldrT="[Text]"/>
      <dgm:spPr/>
      <dgm:t>
        <a:bodyPr/>
        <a:lstStyle/>
        <a:p>
          <a:r>
            <a:rPr lang="en-US" dirty="0" smtClean="0"/>
            <a:t>Expert Support</a:t>
          </a:r>
          <a:endParaRPr lang="en-US" dirty="0"/>
        </a:p>
      </dgm:t>
    </dgm:pt>
    <dgm:pt modelId="{983FBA14-5852-E346-A613-C36948E9002C}" type="parTrans" cxnId="{C934FE28-DEC4-264F-BC9A-AEAA651D4FC7}">
      <dgm:prSet/>
      <dgm:spPr/>
      <dgm:t>
        <a:bodyPr/>
        <a:lstStyle/>
        <a:p>
          <a:endParaRPr lang="en-US">
            <a:solidFill>
              <a:srgbClr val="000000"/>
            </a:solidFill>
          </a:endParaRPr>
        </a:p>
      </dgm:t>
    </dgm:pt>
    <dgm:pt modelId="{34FF67FC-74E6-0945-8B5D-097F25BCE07C}" type="sibTrans" cxnId="{C934FE28-DEC4-264F-BC9A-AEAA651D4FC7}">
      <dgm:prSet/>
      <dgm:spPr/>
      <dgm:t>
        <a:bodyPr/>
        <a:lstStyle/>
        <a:p>
          <a:endParaRPr lang="en-US">
            <a:solidFill>
              <a:srgbClr val="000000"/>
            </a:solidFill>
          </a:endParaRPr>
        </a:p>
      </dgm:t>
    </dgm:pt>
    <dgm:pt modelId="{776B06EF-A4C8-BC45-90CD-61F534214F13}">
      <dgm:prSet phldrT="[Text]"/>
      <dgm:spPr/>
      <dgm:t>
        <a:bodyPr/>
        <a:lstStyle/>
        <a:p>
          <a:r>
            <a:rPr lang="en-US" smtClean="0"/>
            <a:t>Partner Academies</a:t>
          </a:r>
          <a:endParaRPr lang="en-US" dirty="0"/>
        </a:p>
      </dgm:t>
    </dgm:pt>
    <dgm:pt modelId="{4DA30063-48E5-9049-A326-79EA6667AC23}" type="parTrans" cxnId="{8E3D65CD-211F-124F-A239-C2F8BD413002}">
      <dgm:prSet/>
      <dgm:spPr/>
      <dgm:t>
        <a:bodyPr/>
        <a:lstStyle/>
        <a:p>
          <a:endParaRPr lang="en-US">
            <a:solidFill>
              <a:srgbClr val="000000"/>
            </a:solidFill>
          </a:endParaRPr>
        </a:p>
      </dgm:t>
    </dgm:pt>
    <dgm:pt modelId="{FEFD30F3-7D72-5F44-A729-B7D4B7F5CFC3}" type="sibTrans" cxnId="{8E3D65CD-211F-124F-A239-C2F8BD413002}">
      <dgm:prSet/>
      <dgm:spPr/>
      <dgm:t>
        <a:bodyPr/>
        <a:lstStyle/>
        <a:p>
          <a:endParaRPr lang="en-US">
            <a:solidFill>
              <a:srgbClr val="000000"/>
            </a:solidFill>
          </a:endParaRPr>
        </a:p>
      </dgm:t>
    </dgm:pt>
    <dgm:pt modelId="{9B2EFB89-2ECD-2C4D-B479-415890640D1C}">
      <dgm:prSet phldrT="[Text]"/>
      <dgm:spPr/>
      <dgm:t>
        <a:bodyPr/>
        <a:lstStyle/>
        <a:p>
          <a:r>
            <a:rPr lang="en-US" dirty="0" smtClean="0"/>
            <a:t>Sizing Guides</a:t>
          </a:r>
          <a:endParaRPr lang="en-US" dirty="0"/>
        </a:p>
      </dgm:t>
    </dgm:pt>
    <dgm:pt modelId="{8217DACF-00A1-CD44-A5B3-4D6598CCD26C}" type="parTrans" cxnId="{E9C15970-2969-234A-A61C-5C85F1A21870}">
      <dgm:prSet/>
      <dgm:spPr/>
      <dgm:t>
        <a:bodyPr/>
        <a:lstStyle/>
        <a:p>
          <a:endParaRPr lang="en-US">
            <a:solidFill>
              <a:srgbClr val="000000"/>
            </a:solidFill>
          </a:endParaRPr>
        </a:p>
      </dgm:t>
    </dgm:pt>
    <dgm:pt modelId="{CD18869C-0D4E-A148-A55C-F7A919E63211}" type="sibTrans" cxnId="{E9C15970-2969-234A-A61C-5C85F1A21870}">
      <dgm:prSet/>
      <dgm:spPr/>
      <dgm:t>
        <a:bodyPr/>
        <a:lstStyle/>
        <a:p>
          <a:endParaRPr lang="en-US">
            <a:solidFill>
              <a:srgbClr val="000000"/>
            </a:solidFill>
          </a:endParaRPr>
        </a:p>
      </dgm:t>
    </dgm:pt>
    <dgm:pt modelId="{9050DFFC-ABC5-4A49-AC00-E3AD556DFB10}">
      <dgm:prSet phldrT="[Text]"/>
      <dgm:spPr/>
      <dgm:t>
        <a:bodyPr/>
        <a:lstStyle/>
        <a:p>
          <a:r>
            <a:rPr lang="en-US" dirty="0" smtClean="0"/>
            <a:t>Best Practice Guides</a:t>
          </a:r>
          <a:endParaRPr lang="en-US" dirty="0"/>
        </a:p>
      </dgm:t>
    </dgm:pt>
    <dgm:pt modelId="{8C231131-74DC-6941-A645-837B668F5509}" type="parTrans" cxnId="{771128B1-3CDC-4747-AD61-C5DCC8B3CC4B}">
      <dgm:prSet/>
      <dgm:spPr/>
      <dgm:t>
        <a:bodyPr/>
        <a:lstStyle/>
        <a:p>
          <a:endParaRPr lang="en-US">
            <a:solidFill>
              <a:srgbClr val="000000"/>
            </a:solidFill>
          </a:endParaRPr>
        </a:p>
      </dgm:t>
    </dgm:pt>
    <dgm:pt modelId="{B218D57C-6256-584B-B7FC-FB94EC6131C8}" type="sibTrans" cxnId="{771128B1-3CDC-4747-AD61-C5DCC8B3CC4B}">
      <dgm:prSet/>
      <dgm:spPr/>
      <dgm:t>
        <a:bodyPr/>
        <a:lstStyle/>
        <a:p>
          <a:endParaRPr lang="en-US">
            <a:solidFill>
              <a:srgbClr val="000000"/>
            </a:solidFill>
          </a:endParaRPr>
        </a:p>
      </dgm:t>
    </dgm:pt>
    <dgm:pt modelId="{265FD353-B354-5245-A637-19314198C720}">
      <dgm:prSet phldrT="[Text]"/>
      <dgm:spPr/>
      <dgm:t>
        <a:bodyPr/>
        <a:lstStyle/>
        <a:p>
          <a:r>
            <a:rPr lang="en-US" smtClean="0"/>
            <a:t>Hardware Universe</a:t>
          </a:r>
          <a:endParaRPr lang="en-US" dirty="0"/>
        </a:p>
      </dgm:t>
    </dgm:pt>
    <dgm:pt modelId="{2BE6F25F-C37D-284C-9793-24D8FA6343DC}" type="parTrans" cxnId="{59944C2C-BFEC-7442-92AE-3BDB3E82CA87}">
      <dgm:prSet/>
      <dgm:spPr/>
      <dgm:t>
        <a:bodyPr/>
        <a:lstStyle/>
        <a:p>
          <a:endParaRPr lang="en-US">
            <a:solidFill>
              <a:srgbClr val="000000"/>
            </a:solidFill>
          </a:endParaRPr>
        </a:p>
      </dgm:t>
    </dgm:pt>
    <dgm:pt modelId="{9630FEC0-5BDB-EE40-8D2C-9990C9EA9AE8}" type="sibTrans" cxnId="{59944C2C-BFEC-7442-92AE-3BDB3E82CA87}">
      <dgm:prSet/>
      <dgm:spPr/>
      <dgm:t>
        <a:bodyPr/>
        <a:lstStyle/>
        <a:p>
          <a:endParaRPr lang="en-US">
            <a:solidFill>
              <a:srgbClr val="000000"/>
            </a:solidFill>
          </a:endParaRPr>
        </a:p>
      </dgm:t>
    </dgm:pt>
    <dgm:pt modelId="{F5081F25-685B-6A4A-B6B6-EECAC4F2F733}">
      <dgm:prSet phldrT="[Text]"/>
      <dgm:spPr/>
      <dgm:t>
        <a:bodyPr/>
        <a:lstStyle/>
        <a:p>
          <a:r>
            <a:rPr lang="en-US" smtClean="0"/>
            <a:t>Tech Reports</a:t>
          </a:r>
          <a:endParaRPr lang="en-US" dirty="0"/>
        </a:p>
      </dgm:t>
    </dgm:pt>
    <dgm:pt modelId="{827F0F9C-4C26-E242-864E-8A61F65920FD}" type="parTrans" cxnId="{126CBF68-880F-754B-8CC1-60D6A8A6C76A}">
      <dgm:prSet/>
      <dgm:spPr/>
      <dgm:t>
        <a:bodyPr/>
        <a:lstStyle/>
        <a:p>
          <a:endParaRPr lang="en-US">
            <a:solidFill>
              <a:srgbClr val="000000"/>
            </a:solidFill>
          </a:endParaRPr>
        </a:p>
      </dgm:t>
    </dgm:pt>
    <dgm:pt modelId="{6A5E7260-5D49-2146-8FE7-ACA6FD01611C}" type="sibTrans" cxnId="{126CBF68-880F-754B-8CC1-60D6A8A6C76A}">
      <dgm:prSet/>
      <dgm:spPr/>
      <dgm:t>
        <a:bodyPr/>
        <a:lstStyle/>
        <a:p>
          <a:endParaRPr lang="en-US">
            <a:solidFill>
              <a:srgbClr val="000000"/>
            </a:solidFill>
          </a:endParaRPr>
        </a:p>
      </dgm:t>
    </dgm:pt>
    <dgm:pt modelId="{6AFE773F-A305-7F46-93E2-D9F4BC3F8999}">
      <dgm:prSet phldrT="[Text]"/>
      <dgm:spPr/>
      <dgm:t>
        <a:bodyPr/>
        <a:lstStyle/>
        <a:p>
          <a:r>
            <a:rPr lang="en-US" smtClean="0"/>
            <a:t>Training</a:t>
          </a:r>
          <a:endParaRPr lang="en-US" dirty="0"/>
        </a:p>
      </dgm:t>
    </dgm:pt>
    <dgm:pt modelId="{77BC1D23-F50B-EA46-BB55-031F6BA93535}" type="parTrans" cxnId="{6EBA00F0-9D60-EA45-B279-018E3E63C137}">
      <dgm:prSet/>
      <dgm:spPr/>
      <dgm:t>
        <a:bodyPr/>
        <a:lstStyle/>
        <a:p>
          <a:endParaRPr lang="en-US">
            <a:solidFill>
              <a:srgbClr val="000000"/>
            </a:solidFill>
          </a:endParaRPr>
        </a:p>
      </dgm:t>
    </dgm:pt>
    <dgm:pt modelId="{1474671D-F7CE-864A-94D8-16EF1FBC643F}" type="sibTrans" cxnId="{6EBA00F0-9D60-EA45-B279-018E3E63C137}">
      <dgm:prSet/>
      <dgm:spPr/>
      <dgm:t>
        <a:bodyPr/>
        <a:lstStyle/>
        <a:p>
          <a:endParaRPr lang="en-US">
            <a:solidFill>
              <a:srgbClr val="000000"/>
            </a:solidFill>
          </a:endParaRPr>
        </a:p>
      </dgm:t>
    </dgm:pt>
    <dgm:pt modelId="{04B5DEBE-7A72-1F45-A114-3E3C38235741}">
      <dgm:prSet phldrT="[Text]"/>
      <dgm:spPr/>
      <dgm:t>
        <a:bodyPr/>
        <a:lstStyle/>
        <a:p>
          <a:r>
            <a:rPr lang="en-US" smtClean="0"/>
            <a:t>Simulators</a:t>
          </a:r>
          <a:endParaRPr lang="en-US" dirty="0"/>
        </a:p>
      </dgm:t>
    </dgm:pt>
    <dgm:pt modelId="{44BA91F3-CA28-D042-B13F-D45F2BBA9077}" type="parTrans" cxnId="{96B5AA56-1AC1-AD45-BD1C-78632F22272C}">
      <dgm:prSet/>
      <dgm:spPr/>
      <dgm:t>
        <a:bodyPr/>
        <a:lstStyle/>
        <a:p>
          <a:endParaRPr lang="en-US">
            <a:solidFill>
              <a:srgbClr val="000000"/>
            </a:solidFill>
          </a:endParaRPr>
        </a:p>
      </dgm:t>
    </dgm:pt>
    <dgm:pt modelId="{02B1E4A0-7BD0-0449-BB1A-506176FDC14B}" type="sibTrans" cxnId="{96B5AA56-1AC1-AD45-BD1C-78632F22272C}">
      <dgm:prSet/>
      <dgm:spPr/>
      <dgm:t>
        <a:bodyPr/>
        <a:lstStyle/>
        <a:p>
          <a:endParaRPr lang="en-US">
            <a:solidFill>
              <a:srgbClr val="000000"/>
            </a:solidFill>
          </a:endParaRPr>
        </a:p>
      </dgm:t>
    </dgm:pt>
    <dgm:pt modelId="{E40F7EC5-5CDF-9241-BC44-81299E2A390F}">
      <dgm:prSet phldrT="[Text]"/>
      <dgm:spPr/>
      <dgm:t>
        <a:bodyPr/>
        <a:lstStyle/>
        <a:p>
          <a:r>
            <a:rPr lang="en-US" dirty="0" smtClean="0"/>
            <a:t>E-Series Specialists</a:t>
          </a:r>
          <a:endParaRPr lang="en-US" dirty="0"/>
        </a:p>
      </dgm:t>
    </dgm:pt>
    <dgm:pt modelId="{6DC5A380-06AB-CD41-8521-5556E71E0198}" type="parTrans" cxnId="{C7670D63-A9DD-7F4C-90DF-2F06C8AF8F11}">
      <dgm:prSet/>
      <dgm:spPr/>
      <dgm:t>
        <a:bodyPr/>
        <a:lstStyle/>
        <a:p>
          <a:endParaRPr lang="en-US"/>
        </a:p>
      </dgm:t>
    </dgm:pt>
    <dgm:pt modelId="{A079B8E6-5C22-754B-B5A9-046F54381F7C}" type="sibTrans" cxnId="{C7670D63-A9DD-7F4C-90DF-2F06C8AF8F11}">
      <dgm:prSet/>
      <dgm:spPr/>
      <dgm:t>
        <a:bodyPr/>
        <a:lstStyle/>
        <a:p>
          <a:endParaRPr lang="en-US"/>
        </a:p>
      </dgm:t>
    </dgm:pt>
    <dgm:pt modelId="{11BF0606-1589-0743-8D24-CF4E2F1F3A84}" type="pres">
      <dgm:prSet presAssocID="{8C46240B-AF63-E249-B123-8594B0EAA218}" presName="cycle" presStyleCnt="0">
        <dgm:presLayoutVars>
          <dgm:chMax val="1"/>
          <dgm:dir/>
          <dgm:animLvl val="ctr"/>
          <dgm:resizeHandles val="exact"/>
        </dgm:presLayoutVars>
      </dgm:prSet>
      <dgm:spPr/>
      <dgm:t>
        <a:bodyPr/>
        <a:lstStyle/>
        <a:p>
          <a:endParaRPr lang="en-US"/>
        </a:p>
      </dgm:t>
    </dgm:pt>
    <dgm:pt modelId="{0D20FEA6-8490-DF42-8604-B490BE6D67FB}" type="pres">
      <dgm:prSet presAssocID="{857EBD02-733D-4F40-9733-15CC8346D354}" presName="centerShape" presStyleLbl="node0" presStyleIdx="0" presStyleCnt="1" custScaleX="179520"/>
      <dgm:spPr/>
      <dgm:t>
        <a:bodyPr/>
        <a:lstStyle/>
        <a:p>
          <a:endParaRPr lang="en-US"/>
        </a:p>
      </dgm:t>
    </dgm:pt>
    <dgm:pt modelId="{735BD4AD-D7CC-2449-9F4A-CFF819C0525D}" type="pres">
      <dgm:prSet presAssocID="{58F4244D-2F4F-0043-9A6F-084647266321}" presName="Name9" presStyleLbl="parChTrans1D2" presStyleIdx="0" presStyleCnt="10"/>
      <dgm:spPr/>
      <dgm:t>
        <a:bodyPr/>
        <a:lstStyle/>
        <a:p>
          <a:endParaRPr lang="en-US"/>
        </a:p>
      </dgm:t>
    </dgm:pt>
    <dgm:pt modelId="{48318AF9-BF5F-284B-B87E-478335A04166}" type="pres">
      <dgm:prSet presAssocID="{58F4244D-2F4F-0043-9A6F-084647266321}" presName="connTx" presStyleLbl="parChTrans1D2" presStyleIdx="0" presStyleCnt="10"/>
      <dgm:spPr/>
      <dgm:t>
        <a:bodyPr/>
        <a:lstStyle/>
        <a:p>
          <a:endParaRPr lang="en-US"/>
        </a:p>
      </dgm:t>
    </dgm:pt>
    <dgm:pt modelId="{39095BBB-5BEE-7F46-8C51-885D97758CD6}" type="pres">
      <dgm:prSet presAssocID="{0D9ECD75-78CB-804C-92C4-DE6D61E2E290}" presName="node" presStyleLbl="node1" presStyleIdx="0" presStyleCnt="10">
        <dgm:presLayoutVars>
          <dgm:bulletEnabled val="1"/>
        </dgm:presLayoutVars>
      </dgm:prSet>
      <dgm:spPr/>
      <dgm:t>
        <a:bodyPr/>
        <a:lstStyle/>
        <a:p>
          <a:endParaRPr lang="en-US"/>
        </a:p>
      </dgm:t>
    </dgm:pt>
    <dgm:pt modelId="{168ED5D7-BEB0-2440-838B-C60A82F6E350}" type="pres">
      <dgm:prSet presAssocID="{2BE6F25F-C37D-284C-9793-24D8FA6343DC}" presName="Name9" presStyleLbl="parChTrans1D2" presStyleIdx="1" presStyleCnt="10"/>
      <dgm:spPr/>
      <dgm:t>
        <a:bodyPr/>
        <a:lstStyle/>
        <a:p>
          <a:endParaRPr lang="en-US"/>
        </a:p>
      </dgm:t>
    </dgm:pt>
    <dgm:pt modelId="{4EE8B015-6C3A-3C4D-AA49-A5591DCACE0E}" type="pres">
      <dgm:prSet presAssocID="{2BE6F25F-C37D-284C-9793-24D8FA6343DC}" presName="connTx" presStyleLbl="parChTrans1D2" presStyleIdx="1" presStyleCnt="10"/>
      <dgm:spPr/>
      <dgm:t>
        <a:bodyPr/>
        <a:lstStyle/>
        <a:p>
          <a:endParaRPr lang="en-US"/>
        </a:p>
      </dgm:t>
    </dgm:pt>
    <dgm:pt modelId="{3FE0D278-8D37-9343-BF21-D17BDD34D521}" type="pres">
      <dgm:prSet presAssocID="{265FD353-B354-5245-A637-19314198C720}" presName="node" presStyleLbl="node1" presStyleIdx="1" presStyleCnt="10">
        <dgm:presLayoutVars>
          <dgm:bulletEnabled val="1"/>
        </dgm:presLayoutVars>
      </dgm:prSet>
      <dgm:spPr/>
      <dgm:t>
        <a:bodyPr/>
        <a:lstStyle/>
        <a:p>
          <a:endParaRPr lang="en-US"/>
        </a:p>
      </dgm:t>
    </dgm:pt>
    <dgm:pt modelId="{431DB7E6-BD2E-E94F-AF86-5D2D3F7036B9}" type="pres">
      <dgm:prSet presAssocID="{827F0F9C-4C26-E242-864E-8A61F65920FD}" presName="Name9" presStyleLbl="parChTrans1D2" presStyleIdx="2" presStyleCnt="10"/>
      <dgm:spPr/>
      <dgm:t>
        <a:bodyPr/>
        <a:lstStyle/>
        <a:p>
          <a:endParaRPr lang="en-US"/>
        </a:p>
      </dgm:t>
    </dgm:pt>
    <dgm:pt modelId="{80B850CE-261D-7F4E-BA51-8E203BF53FF8}" type="pres">
      <dgm:prSet presAssocID="{827F0F9C-4C26-E242-864E-8A61F65920FD}" presName="connTx" presStyleLbl="parChTrans1D2" presStyleIdx="2" presStyleCnt="10"/>
      <dgm:spPr/>
      <dgm:t>
        <a:bodyPr/>
        <a:lstStyle/>
        <a:p>
          <a:endParaRPr lang="en-US"/>
        </a:p>
      </dgm:t>
    </dgm:pt>
    <dgm:pt modelId="{83E0A7BF-8FD3-C548-A748-EC14C4B60C33}" type="pres">
      <dgm:prSet presAssocID="{F5081F25-685B-6A4A-B6B6-EECAC4F2F733}" presName="node" presStyleLbl="node1" presStyleIdx="2" presStyleCnt="10">
        <dgm:presLayoutVars>
          <dgm:bulletEnabled val="1"/>
        </dgm:presLayoutVars>
      </dgm:prSet>
      <dgm:spPr/>
      <dgm:t>
        <a:bodyPr/>
        <a:lstStyle/>
        <a:p>
          <a:endParaRPr lang="en-US"/>
        </a:p>
      </dgm:t>
    </dgm:pt>
    <dgm:pt modelId="{4B687930-14A8-8548-94F6-1760F21A6EF1}" type="pres">
      <dgm:prSet presAssocID="{77BC1D23-F50B-EA46-BB55-031F6BA93535}" presName="Name9" presStyleLbl="parChTrans1D2" presStyleIdx="3" presStyleCnt="10"/>
      <dgm:spPr/>
      <dgm:t>
        <a:bodyPr/>
        <a:lstStyle/>
        <a:p>
          <a:endParaRPr lang="en-US"/>
        </a:p>
      </dgm:t>
    </dgm:pt>
    <dgm:pt modelId="{BA9E899B-B39B-6043-866A-E6185F84C7AB}" type="pres">
      <dgm:prSet presAssocID="{77BC1D23-F50B-EA46-BB55-031F6BA93535}" presName="connTx" presStyleLbl="parChTrans1D2" presStyleIdx="3" presStyleCnt="10"/>
      <dgm:spPr/>
      <dgm:t>
        <a:bodyPr/>
        <a:lstStyle/>
        <a:p>
          <a:endParaRPr lang="en-US"/>
        </a:p>
      </dgm:t>
    </dgm:pt>
    <dgm:pt modelId="{3D4AF7B7-AF72-F140-9967-9731D3730074}" type="pres">
      <dgm:prSet presAssocID="{6AFE773F-A305-7F46-93E2-D9F4BC3F8999}" presName="node" presStyleLbl="node1" presStyleIdx="3" presStyleCnt="10">
        <dgm:presLayoutVars>
          <dgm:bulletEnabled val="1"/>
        </dgm:presLayoutVars>
      </dgm:prSet>
      <dgm:spPr/>
      <dgm:t>
        <a:bodyPr/>
        <a:lstStyle/>
        <a:p>
          <a:endParaRPr lang="en-US"/>
        </a:p>
      </dgm:t>
    </dgm:pt>
    <dgm:pt modelId="{82DDD651-CCF9-E743-8BAC-50ABC3FBF04E}" type="pres">
      <dgm:prSet presAssocID="{44BA91F3-CA28-D042-B13F-D45F2BBA9077}" presName="Name9" presStyleLbl="parChTrans1D2" presStyleIdx="4" presStyleCnt="10"/>
      <dgm:spPr/>
      <dgm:t>
        <a:bodyPr/>
        <a:lstStyle/>
        <a:p>
          <a:endParaRPr lang="en-US"/>
        </a:p>
      </dgm:t>
    </dgm:pt>
    <dgm:pt modelId="{142174F4-3DB1-1944-BACE-36D38A7319B3}" type="pres">
      <dgm:prSet presAssocID="{44BA91F3-CA28-D042-B13F-D45F2BBA9077}" presName="connTx" presStyleLbl="parChTrans1D2" presStyleIdx="4" presStyleCnt="10"/>
      <dgm:spPr/>
      <dgm:t>
        <a:bodyPr/>
        <a:lstStyle/>
        <a:p>
          <a:endParaRPr lang="en-US"/>
        </a:p>
      </dgm:t>
    </dgm:pt>
    <dgm:pt modelId="{E901DC20-7663-3641-AE19-5B169F9D79A7}" type="pres">
      <dgm:prSet presAssocID="{04B5DEBE-7A72-1F45-A114-3E3C38235741}" presName="node" presStyleLbl="node1" presStyleIdx="4" presStyleCnt="10">
        <dgm:presLayoutVars>
          <dgm:bulletEnabled val="1"/>
        </dgm:presLayoutVars>
      </dgm:prSet>
      <dgm:spPr/>
      <dgm:t>
        <a:bodyPr/>
        <a:lstStyle/>
        <a:p>
          <a:endParaRPr lang="en-US"/>
        </a:p>
      </dgm:t>
    </dgm:pt>
    <dgm:pt modelId="{51DC1467-CDBE-3B4A-AAD0-151E8D2EC2CA}" type="pres">
      <dgm:prSet presAssocID="{8C231131-74DC-6941-A645-837B668F5509}" presName="Name9" presStyleLbl="parChTrans1D2" presStyleIdx="5" presStyleCnt="10"/>
      <dgm:spPr/>
      <dgm:t>
        <a:bodyPr/>
        <a:lstStyle/>
        <a:p>
          <a:endParaRPr lang="en-US"/>
        </a:p>
      </dgm:t>
    </dgm:pt>
    <dgm:pt modelId="{B651C8F1-9E61-B94A-9818-A47BCD5AB961}" type="pres">
      <dgm:prSet presAssocID="{8C231131-74DC-6941-A645-837B668F5509}" presName="connTx" presStyleLbl="parChTrans1D2" presStyleIdx="5" presStyleCnt="10"/>
      <dgm:spPr/>
      <dgm:t>
        <a:bodyPr/>
        <a:lstStyle/>
        <a:p>
          <a:endParaRPr lang="en-US"/>
        </a:p>
      </dgm:t>
    </dgm:pt>
    <dgm:pt modelId="{9C3ECC64-87D6-9D46-9C02-24CF0EDC130B}" type="pres">
      <dgm:prSet presAssocID="{9050DFFC-ABC5-4A49-AC00-E3AD556DFB10}" presName="node" presStyleLbl="node1" presStyleIdx="5" presStyleCnt="10">
        <dgm:presLayoutVars>
          <dgm:bulletEnabled val="1"/>
        </dgm:presLayoutVars>
      </dgm:prSet>
      <dgm:spPr/>
      <dgm:t>
        <a:bodyPr/>
        <a:lstStyle/>
        <a:p>
          <a:endParaRPr lang="en-US"/>
        </a:p>
      </dgm:t>
    </dgm:pt>
    <dgm:pt modelId="{750D1983-1AB9-5B41-9A5C-121D3B47611F}" type="pres">
      <dgm:prSet presAssocID="{983FBA14-5852-E346-A613-C36948E9002C}" presName="Name9" presStyleLbl="parChTrans1D2" presStyleIdx="6" presStyleCnt="10"/>
      <dgm:spPr/>
      <dgm:t>
        <a:bodyPr/>
        <a:lstStyle/>
        <a:p>
          <a:endParaRPr lang="en-US"/>
        </a:p>
      </dgm:t>
    </dgm:pt>
    <dgm:pt modelId="{4283EB7E-CD1E-B047-84D8-7E1A2CE1871B}" type="pres">
      <dgm:prSet presAssocID="{983FBA14-5852-E346-A613-C36948E9002C}" presName="connTx" presStyleLbl="parChTrans1D2" presStyleIdx="6" presStyleCnt="10"/>
      <dgm:spPr/>
      <dgm:t>
        <a:bodyPr/>
        <a:lstStyle/>
        <a:p>
          <a:endParaRPr lang="en-US"/>
        </a:p>
      </dgm:t>
    </dgm:pt>
    <dgm:pt modelId="{4CDC2EDC-F23E-6B47-BC61-159FC07C9800}" type="pres">
      <dgm:prSet presAssocID="{37045284-B15F-9146-AB13-A083F4B574FE}" presName="node" presStyleLbl="node1" presStyleIdx="6" presStyleCnt="10">
        <dgm:presLayoutVars>
          <dgm:bulletEnabled val="1"/>
        </dgm:presLayoutVars>
      </dgm:prSet>
      <dgm:spPr/>
      <dgm:t>
        <a:bodyPr/>
        <a:lstStyle/>
        <a:p>
          <a:endParaRPr lang="en-US"/>
        </a:p>
      </dgm:t>
    </dgm:pt>
    <dgm:pt modelId="{01DBF589-D246-8C45-A9E6-04C76E1DD307}" type="pres">
      <dgm:prSet presAssocID="{4DA30063-48E5-9049-A326-79EA6667AC23}" presName="Name9" presStyleLbl="parChTrans1D2" presStyleIdx="7" presStyleCnt="10"/>
      <dgm:spPr/>
      <dgm:t>
        <a:bodyPr/>
        <a:lstStyle/>
        <a:p>
          <a:endParaRPr lang="en-US"/>
        </a:p>
      </dgm:t>
    </dgm:pt>
    <dgm:pt modelId="{4088B4A5-7009-9B40-B87B-523382945066}" type="pres">
      <dgm:prSet presAssocID="{4DA30063-48E5-9049-A326-79EA6667AC23}" presName="connTx" presStyleLbl="parChTrans1D2" presStyleIdx="7" presStyleCnt="10"/>
      <dgm:spPr/>
      <dgm:t>
        <a:bodyPr/>
        <a:lstStyle/>
        <a:p>
          <a:endParaRPr lang="en-US"/>
        </a:p>
      </dgm:t>
    </dgm:pt>
    <dgm:pt modelId="{E4AB1E3C-2252-8041-A92B-6E3BD52980AC}" type="pres">
      <dgm:prSet presAssocID="{776B06EF-A4C8-BC45-90CD-61F534214F13}" presName="node" presStyleLbl="node1" presStyleIdx="7" presStyleCnt="10">
        <dgm:presLayoutVars>
          <dgm:bulletEnabled val="1"/>
        </dgm:presLayoutVars>
      </dgm:prSet>
      <dgm:spPr/>
      <dgm:t>
        <a:bodyPr/>
        <a:lstStyle/>
        <a:p>
          <a:endParaRPr lang="en-US"/>
        </a:p>
      </dgm:t>
    </dgm:pt>
    <dgm:pt modelId="{72757B1C-C885-124F-AEFC-8213BEACF91D}" type="pres">
      <dgm:prSet presAssocID="{8217DACF-00A1-CD44-A5B3-4D6598CCD26C}" presName="Name9" presStyleLbl="parChTrans1D2" presStyleIdx="8" presStyleCnt="10"/>
      <dgm:spPr/>
      <dgm:t>
        <a:bodyPr/>
        <a:lstStyle/>
        <a:p>
          <a:endParaRPr lang="en-US"/>
        </a:p>
      </dgm:t>
    </dgm:pt>
    <dgm:pt modelId="{3E2BCA7D-4CC8-AF4E-A904-7BBD19620A96}" type="pres">
      <dgm:prSet presAssocID="{8217DACF-00A1-CD44-A5B3-4D6598CCD26C}" presName="connTx" presStyleLbl="parChTrans1D2" presStyleIdx="8" presStyleCnt="10"/>
      <dgm:spPr/>
      <dgm:t>
        <a:bodyPr/>
        <a:lstStyle/>
        <a:p>
          <a:endParaRPr lang="en-US"/>
        </a:p>
      </dgm:t>
    </dgm:pt>
    <dgm:pt modelId="{9BF7EDF5-BE13-9A4E-B099-926FC4AB1FCE}" type="pres">
      <dgm:prSet presAssocID="{9B2EFB89-2ECD-2C4D-B479-415890640D1C}" presName="node" presStyleLbl="node1" presStyleIdx="8" presStyleCnt="10">
        <dgm:presLayoutVars>
          <dgm:bulletEnabled val="1"/>
        </dgm:presLayoutVars>
      </dgm:prSet>
      <dgm:spPr/>
      <dgm:t>
        <a:bodyPr/>
        <a:lstStyle/>
        <a:p>
          <a:endParaRPr lang="en-US"/>
        </a:p>
      </dgm:t>
    </dgm:pt>
    <dgm:pt modelId="{1F7EE086-2F4F-B246-A935-C67F417950E7}" type="pres">
      <dgm:prSet presAssocID="{6DC5A380-06AB-CD41-8521-5556E71E0198}" presName="Name9" presStyleLbl="parChTrans1D2" presStyleIdx="9" presStyleCnt="10"/>
      <dgm:spPr/>
      <dgm:t>
        <a:bodyPr/>
        <a:lstStyle/>
        <a:p>
          <a:endParaRPr lang="en-US"/>
        </a:p>
      </dgm:t>
    </dgm:pt>
    <dgm:pt modelId="{151E26E4-46C4-6042-8115-3126B340B3A0}" type="pres">
      <dgm:prSet presAssocID="{6DC5A380-06AB-CD41-8521-5556E71E0198}" presName="connTx" presStyleLbl="parChTrans1D2" presStyleIdx="9" presStyleCnt="10"/>
      <dgm:spPr/>
      <dgm:t>
        <a:bodyPr/>
        <a:lstStyle/>
        <a:p>
          <a:endParaRPr lang="en-US"/>
        </a:p>
      </dgm:t>
    </dgm:pt>
    <dgm:pt modelId="{810F1BA7-CE5B-834F-8095-EF609F9A184A}" type="pres">
      <dgm:prSet presAssocID="{E40F7EC5-5CDF-9241-BC44-81299E2A390F}" presName="node" presStyleLbl="node1" presStyleIdx="9" presStyleCnt="10">
        <dgm:presLayoutVars>
          <dgm:bulletEnabled val="1"/>
        </dgm:presLayoutVars>
      </dgm:prSet>
      <dgm:spPr/>
      <dgm:t>
        <a:bodyPr/>
        <a:lstStyle/>
        <a:p>
          <a:endParaRPr lang="en-US"/>
        </a:p>
      </dgm:t>
    </dgm:pt>
  </dgm:ptLst>
  <dgm:cxnLst>
    <dgm:cxn modelId="{C934FE28-DEC4-264F-BC9A-AEAA651D4FC7}" srcId="{857EBD02-733D-4F40-9733-15CC8346D354}" destId="{37045284-B15F-9146-AB13-A083F4B574FE}" srcOrd="6" destOrd="0" parTransId="{983FBA14-5852-E346-A613-C36948E9002C}" sibTransId="{34FF67FC-74E6-0945-8B5D-097F25BCE07C}"/>
    <dgm:cxn modelId="{5137C2C8-DA77-42D7-9780-7C671743EBCC}" type="presOf" srcId="{E40F7EC5-5CDF-9241-BC44-81299E2A390F}" destId="{810F1BA7-CE5B-834F-8095-EF609F9A184A}" srcOrd="0" destOrd="0" presId="urn:microsoft.com/office/officeart/2005/8/layout/radial1"/>
    <dgm:cxn modelId="{EF5C7AEB-2D7C-4393-989A-60EA555EB34C}" type="presOf" srcId="{827F0F9C-4C26-E242-864E-8A61F65920FD}" destId="{80B850CE-261D-7F4E-BA51-8E203BF53FF8}" srcOrd="1" destOrd="0" presId="urn:microsoft.com/office/officeart/2005/8/layout/radial1"/>
    <dgm:cxn modelId="{33C64341-EA9E-4088-98D3-D188639F4911}" type="presOf" srcId="{37045284-B15F-9146-AB13-A083F4B574FE}" destId="{4CDC2EDC-F23E-6B47-BC61-159FC07C9800}" srcOrd="0" destOrd="0" presId="urn:microsoft.com/office/officeart/2005/8/layout/radial1"/>
    <dgm:cxn modelId="{B9BCC58F-77AB-421D-9C7B-B11A86CBE059}" type="presOf" srcId="{6DC5A380-06AB-CD41-8521-5556E71E0198}" destId="{1F7EE086-2F4F-B246-A935-C67F417950E7}" srcOrd="0" destOrd="0" presId="urn:microsoft.com/office/officeart/2005/8/layout/radial1"/>
    <dgm:cxn modelId="{F28C5013-64D0-41B4-9918-BE1FD7361775}" type="presOf" srcId="{8C231131-74DC-6941-A645-837B668F5509}" destId="{B651C8F1-9E61-B94A-9818-A47BCD5AB961}" srcOrd="1" destOrd="0" presId="urn:microsoft.com/office/officeart/2005/8/layout/radial1"/>
    <dgm:cxn modelId="{96B5AA56-1AC1-AD45-BD1C-78632F22272C}" srcId="{857EBD02-733D-4F40-9733-15CC8346D354}" destId="{04B5DEBE-7A72-1F45-A114-3E3C38235741}" srcOrd="4" destOrd="0" parTransId="{44BA91F3-CA28-D042-B13F-D45F2BBA9077}" sibTransId="{02B1E4A0-7BD0-0449-BB1A-506176FDC14B}"/>
    <dgm:cxn modelId="{DE500720-0963-2848-AA9A-DCF0399ADA45}" srcId="{857EBD02-733D-4F40-9733-15CC8346D354}" destId="{0D9ECD75-78CB-804C-92C4-DE6D61E2E290}" srcOrd="0" destOrd="0" parTransId="{58F4244D-2F4F-0043-9A6F-084647266321}" sibTransId="{4C26944B-D389-6147-8EED-6339BCA52DD9}"/>
    <dgm:cxn modelId="{09F203BE-58DB-4B03-AD90-A95B49CBB044}" type="presOf" srcId="{827F0F9C-4C26-E242-864E-8A61F65920FD}" destId="{431DB7E6-BD2E-E94F-AF86-5D2D3F7036B9}" srcOrd="0" destOrd="0" presId="urn:microsoft.com/office/officeart/2005/8/layout/radial1"/>
    <dgm:cxn modelId="{FF9E9BC1-76C7-4AEC-AC23-A6CF3833A6E8}" type="presOf" srcId="{983FBA14-5852-E346-A613-C36948E9002C}" destId="{4283EB7E-CD1E-B047-84D8-7E1A2CE1871B}" srcOrd="1" destOrd="0" presId="urn:microsoft.com/office/officeart/2005/8/layout/radial1"/>
    <dgm:cxn modelId="{5EBEC856-369F-432A-9977-420890D98EA9}" type="presOf" srcId="{F5081F25-685B-6A4A-B6B6-EECAC4F2F733}" destId="{83E0A7BF-8FD3-C548-A748-EC14C4B60C33}" srcOrd="0" destOrd="0" presId="urn:microsoft.com/office/officeart/2005/8/layout/radial1"/>
    <dgm:cxn modelId="{0838F621-AB4C-4551-9C62-93E480AB3E91}" type="presOf" srcId="{776B06EF-A4C8-BC45-90CD-61F534214F13}" destId="{E4AB1E3C-2252-8041-A92B-6E3BD52980AC}" srcOrd="0" destOrd="0" presId="urn:microsoft.com/office/officeart/2005/8/layout/radial1"/>
    <dgm:cxn modelId="{F25523C3-EB7F-4BE9-9F9F-8322AEBC1311}" type="presOf" srcId="{58F4244D-2F4F-0043-9A6F-084647266321}" destId="{48318AF9-BF5F-284B-B87E-478335A04166}" srcOrd="1" destOrd="0" presId="urn:microsoft.com/office/officeart/2005/8/layout/radial1"/>
    <dgm:cxn modelId="{45556C2B-BF2B-419B-9230-832EFA3C8E5E}" type="presOf" srcId="{77BC1D23-F50B-EA46-BB55-031F6BA93535}" destId="{BA9E899B-B39B-6043-866A-E6185F84C7AB}" srcOrd="1" destOrd="0" presId="urn:microsoft.com/office/officeart/2005/8/layout/radial1"/>
    <dgm:cxn modelId="{1431E5A9-7D3B-4695-BE20-EA3E63EE5675}" type="presOf" srcId="{4DA30063-48E5-9049-A326-79EA6667AC23}" destId="{4088B4A5-7009-9B40-B87B-523382945066}" srcOrd="1" destOrd="0" presId="urn:microsoft.com/office/officeart/2005/8/layout/radial1"/>
    <dgm:cxn modelId="{0DC3934A-E887-41BD-BDE1-BC3198C7A269}" type="presOf" srcId="{6DC5A380-06AB-CD41-8521-5556E71E0198}" destId="{151E26E4-46C4-6042-8115-3126B340B3A0}" srcOrd="1" destOrd="0" presId="urn:microsoft.com/office/officeart/2005/8/layout/radial1"/>
    <dgm:cxn modelId="{FF65E25C-1AB7-491F-B431-9E9CBC1D0446}" type="presOf" srcId="{44BA91F3-CA28-D042-B13F-D45F2BBA9077}" destId="{82DDD651-CCF9-E743-8BAC-50ABC3FBF04E}" srcOrd="0" destOrd="0" presId="urn:microsoft.com/office/officeart/2005/8/layout/radial1"/>
    <dgm:cxn modelId="{84F4E127-462D-46C2-BA75-D6578514DE30}" type="presOf" srcId="{8C231131-74DC-6941-A645-837B668F5509}" destId="{51DC1467-CDBE-3B4A-AAD0-151E8D2EC2CA}" srcOrd="0" destOrd="0" presId="urn:microsoft.com/office/officeart/2005/8/layout/radial1"/>
    <dgm:cxn modelId="{771128B1-3CDC-4747-AD61-C5DCC8B3CC4B}" srcId="{857EBD02-733D-4F40-9733-15CC8346D354}" destId="{9050DFFC-ABC5-4A49-AC00-E3AD556DFB10}" srcOrd="5" destOrd="0" parTransId="{8C231131-74DC-6941-A645-837B668F5509}" sibTransId="{B218D57C-6256-584B-B7FC-FB94EC6131C8}"/>
    <dgm:cxn modelId="{950BBFD3-983E-41B9-86BE-FB28A7473F13}" type="presOf" srcId="{04B5DEBE-7A72-1F45-A114-3E3C38235741}" destId="{E901DC20-7663-3641-AE19-5B169F9D79A7}" srcOrd="0" destOrd="0" presId="urn:microsoft.com/office/officeart/2005/8/layout/radial1"/>
    <dgm:cxn modelId="{3EBE2518-46CB-49F3-A83C-051B18DEC0F9}" type="presOf" srcId="{8217DACF-00A1-CD44-A5B3-4D6598CCD26C}" destId="{3E2BCA7D-4CC8-AF4E-A904-7BBD19620A96}" srcOrd="1" destOrd="0" presId="urn:microsoft.com/office/officeart/2005/8/layout/radial1"/>
    <dgm:cxn modelId="{8DB13D45-4A1B-4443-81C8-04918671ABF5}" type="presOf" srcId="{6AFE773F-A305-7F46-93E2-D9F4BC3F8999}" destId="{3D4AF7B7-AF72-F140-9967-9731D3730074}" srcOrd="0" destOrd="0" presId="urn:microsoft.com/office/officeart/2005/8/layout/radial1"/>
    <dgm:cxn modelId="{E9C15970-2969-234A-A61C-5C85F1A21870}" srcId="{857EBD02-733D-4F40-9733-15CC8346D354}" destId="{9B2EFB89-2ECD-2C4D-B479-415890640D1C}" srcOrd="8" destOrd="0" parTransId="{8217DACF-00A1-CD44-A5B3-4D6598CCD26C}" sibTransId="{CD18869C-0D4E-A148-A55C-F7A919E63211}"/>
    <dgm:cxn modelId="{8E3D65CD-211F-124F-A239-C2F8BD413002}" srcId="{857EBD02-733D-4F40-9733-15CC8346D354}" destId="{776B06EF-A4C8-BC45-90CD-61F534214F13}" srcOrd="7" destOrd="0" parTransId="{4DA30063-48E5-9049-A326-79EA6667AC23}" sibTransId="{FEFD30F3-7D72-5F44-A729-B7D4B7F5CFC3}"/>
    <dgm:cxn modelId="{55F882E0-26BA-4D3F-87E4-5A3CD0832A7C}" type="presOf" srcId="{2BE6F25F-C37D-284C-9793-24D8FA6343DC}" destId="{168ED5D7-BEB0-2440-838B-C60A82F6E350}" srcOrd="0" destOrd="0" presId="urn:microsoft.com/office/officeart/2005/8/layout/radial1"/>
    <dgm:cxn modelId="{38D1862F-9F5B-3B46-AA10-6F84D2498686}" srcId="{8C46240B-AF63-E249-B123-8594B0EAA218}" destId="{857EBD02-733D-4F40-9733-15CC8346D354}" srcOrd="0" destOrd="0" parTransId="{04B67320-2021-5A42-A826-EF9BC3CAEA9C}" sibTransId="{B10F5450-89FE-884C-9D5F-34C23AD2544D}"/>
    <dgm:cxn modelId="{D175C1E3-6F13-4EE8-A9BA-05EF6728568C}" type="presOf" srcId="{9050DFFC-ABC5-4A49-AC00-E3AD556DFB10}" destId="{9C3ECC64-87D6-9D46-9C02-24CF0EDC130B}" srcOrd="0" destOrd="0" presId="urn:microsoft.com/office/officeart/2005/8/layout/radial1"/>
    <dgm:cxn modelId="{34EA6F6E-64A1-4DFB-B0F7-0754EE7A9867}" type="presOf" srcId="{77BC1D23-F50B-EA46-BB55-031F6BA93535}" destId="{4B687930-14A8-8548-94F6-1760F21A6EF1}" srcOrd="0" destOrd="0" presId="urn:microsoft.com/office/officeart/2005/8/layout/radial1"/>
    <dgm:cxn modelId="{F77B934D-E1C2-433E-B996-2DA0C5BE66B9}" type="presOf" srcId="{265FD353-B354-5245-A637-19314198C720}" destId="{3FE0D278-8D37-9343-BF21-D17BDD34D521}" srcOrd="0" destOrd="0" presId="urn:microsoft.com/office/officeart/2005/8/layout/radial1"/>
    <dgm:cxn modelId="{59944C2C-BFEC-7442-92AE-3BDB3E82CA87}" srcId="{857EBD02-733D-4F40-9733-15CC8346D354}" destId="{265FD353-B354-5245-A637-19314198C720}" srcOrd="1" destOrd="0" parTransId="{2BE6F25F-C37D-284C-9793-24D8FA6343DC}" sibTransId="{9630FEC0-5BDB-EE40-8D2C-9990C9EA9AE8}"/>
    <dgm:cxn modelId="{246FC39F-585A-4C62-8D81-E3518F2FB3AD}" type="presOf" srcId="{9B2EFB89-2ECD-2C4D-B479-415890640D1C}" destId="{9BF7EDF5-BE13-9A4E-B099-926FC4AB1FCE}" srcOrd="0" destOrd="0" presId="urn:microsoft.com/office/officeart/2005/8/layout/radial1"/>
    <dgm:cxn modelId="{0D5000A8-2468-4CF6-B8C5-C166521408D5}" type="presOf" srcId="{4DA30063-48E5-9049-A326-79EA6667AC23}" destId="{01DBF589-D246-8C45-A9E6-04C76E1DD307}" srcOrd="0" destOrd="0" presId="urn:microsoft.com/office/officeart/2005/8/layout/radial1"/>
    <dgm:cxn modelId="{126CBF68-880F-754B-8CC1-60D6A8A6C76A}" srcId="{857EBD02-733D-4F40-9733-15CC8346D354}" destId="{F5081F25-685B-6A4A-B6B6-EECAC4F2F733}" srcOrd="2" destOrd="0" parTransId="{827F0F9C-4C26-E242-864E-8A61F65920FD}" sibTransId="{6A5E7260-5D49-2146-8FE7-ACA6FD01611C}"/>
    <dgm:cxn modelId="{6EBA00F0-9D60-EA45-B279-018E3E63C137}" srcId="{857EBD02-733D-4F40-9733-15CC8346D354}" destId="{6AFE773F-A305-7F46-93E2-D9F4BC3F8999}" srcOrd="3" destOrd="0" parTransId="{77BC1D23-F50B-EA46-BB55-031F6BA93535}" sibTransId="{1474671D-F7CE-864A-94D8-16EF1FBC643F}"/>
    <dgm:cxn modelId="{71C2A73F-64C8-4D52-9A93-175CB417C4ED}" type="presOf" srcId="{8217DACF-00A1-CD44-A5B3-4D6598CCD26C}" destId="{72757B1C-C885-124F-AEFC-8213BEACF91D}" srcOrd="0" destOrd="0" presId="urn:microsoft.com/office/officeart/2005/8/layout/radial1"/>
    <dgm:cxn modelId="{732F81E5-4F81-4851-946B-A1EE91A35912}" type="presOf" srcId="{58F4244D-2F4F-0043-9A6F-084647266321}" destId="{735BD4AD-D7CC-2449-9F4A-CFF819C0525D}" srcOrd="0" destOrd="0" presId="urn:microsoft.com/office/officeart/2005/8/layout/radial1"/>
    <dgm:cxn modelId="{C7670D63-A9DD-7F4C-90DF-2F06C8AF8F11}" srcId="{857EBD02-733D-4F40-9733-15CC8346D354}" destId="{E40F7EC5-5CDF-9241-BC44-81299E2A390F}" srcOrd="9" destOrd="0" parTransId="{6DC5A380-06AB-CD41-8521-5556E71E0198}" sibTransId="{A079B8E6-5C22-754B-B5A9-046F54381F7C}"/>
    <dgm:cxn modelId="{07651F56-80BD-4273-8CDA-5A192C96D3B4}" type="presOf" srcId="{44BA91F3-CA28-D042-B13F-D45F2BBA9077}" destId="{142174F4-3DB1-1944-BACE-36D38A7319B3}" srcOrd="1" destOrd="0" presId="urn:microsoft.com/office/officeart/2005/8/layout/radial1"/>
    <dgm:cxn modelId="{286F8A94-8E13-4737-9502-C778CDD33E7A}" type="presOf" srcId="{857EBD02-733D-4F40-9733-15CC8346D354}" destId="{0D20FEA6-8490-DF42-8604-B490BE6D67FB}" srcOrd="0" destOrd="0" presId="urn:microsoft.com/office/officeart/2005/8/layout/radial1"/>
    <dgm:cxn modelId="{4111517C-933B-4FF4-A734-F02E4D277705}" type="presOf" srcId="{0D9ECD75-78CB-804C-92C4-DE6D61E2E290}" destId="{39095BBB-5BEE-7F46-8C51-885D97758CD6}" srcOrd="0" destOrd="0" presId="urn:microsoft.com/office/officeart/2005/8/layout/radial1"/>
    <dgm:cxn modelId="{CB82E884-CE45-475C-92AD-3B86EC4E9146}" type="presOf" srcId="{2BE6F25F-C37D-284C-9793-24D8FA6343DC}" destId="{4EE8B015-6C3A-3C4D-AA49-A5591DCACE0E}" srcOrd="1" destOrd="0" presId="urn:microsoft.com/office/officeart/2005/8/layout/radial1"/>
    <dgm:cxn modelId="{8D36E485-1790-4D47-9A74-2B0F4025A854}" type="presOf" srcId="{8C46240B-AF63-E249-B123-8594B0EAA218}" destId="{11BF0606-1589-0743-8D24-CF4E2F1F3A84}" srcOrd="0" destOrd="0" presId="urn:microsoft.com/office/officeart/2005/8/layout/radial1"/>
    <dgm:cxn modelId="{320AE5B3-40BA-4F8C-8972-375816145FFE}" type="presOf" srcId="{983FBA14-5852-E346-A613-C36948E9002C}" destId="{750D1983-1AB9-5B41-9A5C-121D3B47611F}" srcOrd="0" destOrd="0" presId="urn:microsoft.com/office/officeart/2005/8/layout/radial1"/>
    <dgm:cxn modelId="{8CE67928-B215-4070-B726-A2A683BAB55F}" type="presParOf" srcId="{11BF0606-1589-0743-8D24-CF4E2F1F3A84}" destId="{0D20FEA6-8490-DF42-8604-B490BE6D67FB}" srcOrd="0" destOrd="0" presId="urn:microsoft.com/office/officeart/2005/8/layout/radial1"/>
    <dgm:cxn modelId="{00823663-5BD1-4AF4-8CF2-644482DFECF0}" type="presParOf" srcId="{11BF0606-1589-0743-8D24-CF4E2F1F3A84}" destId="{735BD4AD-D7CC-2449-9F4A-CFF819C0525D}" srcOrd="1" destOrd="0" presId="urn:microsoft.com/office/officeart/2005/8/layout/radial1"/>
    <dgm:cxn modelId="{39BBAD96-F588-4C47-8D77-1EB2B154EA96}" type="presParOf" srcId="{735BD4AD-D7CC-2449-9F4A-CFF819C0525D}" destId="{48318AF9-BF5F-284B-B87E-478335A04166}" srcOrd="0" destOrd="0" presId="urn:microsoft.com/office/officeart/2005/8/layout/radial1"/>
    <dgm:cxn modelId="{DFB49709-8311-432B-9776-12A1997BD7BB}" type="presParOf" srcId="{11BF0606-1589-0743-8D24-CF4E2F1F3A84}" destId="{39095BBB-5BEE-7F46-8C51-885D97758CD6}" srcOrd="2" destOrd="0" presId="urn:microsoft.com/office/officeart/2005/8/layout/radial1"/>
    <dgm:cxn modelId="{A2853130-726A-4371-8B7B-844E6AE7184C}" type="presParOf" srcId="{11BF0606-1589-0743-8D24-CF4E2F1F3A84}" destId="{168ED5D7-BEB0-2440-838B-C60A82F6E350}" srcOrd="3" destOrd="0" presId="urn:microsoft.com/office/officeart/2005/8/layout/radial1"/>
    <dgm:cxn modelId="{F1D3D4EB-649B-44B6-AF9B-1716EF70A433}" type="presParOf" srcId="{168ED5D7-BEB0-2440-838B-C60A82F6E350}" destId="{4EE8B015-6C3A-3C4D-AA49-A5591DCACE0E}" srcOrd="0" destOrd="0" presId="urn:microsoft.com/office/officeart/2005/8/layout/radial1"/>
    <dgm:cxn modelId="{A7F69FE2-6110-48CB-B5CD-C44C19AFC282}" type="presParOf" srcId="{11BF0606-1589-0743-8D24-CF4E2F1F3A84}" destId="{3FE0D278-8D37-9343-BF21-D17BDD34D521}" srcOrd="4" destOrd="0" presId="urn:microsoft.com/office/officeart/2005/8/layout/radial1"/>
    <dgm:cxn modelId="{5090E811-BC4C-4F2A-8ABD-633A9CCA4139}" type="presParOf" srcId="{11BF0606-1589-0743-8D24-CF4E2F1F3A84}" destId="{431DB7E6-BD2E-E94F-AF86-5D2D3F7036B9}" srcOrd="5" destOrd="0" presId="urn:microsoft.com/office/officeart/2005/8/layout/radial1"/>
    <dgm:cxn modelId="{022C0D16-46FA-4CBF-9EFA-F4E99D61C664}" type="presParOf" srcId="{431DB7E6-BD2E-E94F-AF86-5D2D3F7036B9}" destId="{80B850CE-261D-7F4E-BA51-8E203BF53FF8}" srcOrd="0" destOrd="0" presId="urn:microsoft.com/office/officeart/2005/8/layout/radial1"/>
    <dgm:cxn modelId="{CAD25222-1AEF-4E57-A0C8-A1729326A2C2}" type="presParOf" srcId="{11BF0606-1589-0743-8D24-CF4E2F1F3A84}" destId="{83E0A7BF-8FD3-C548-A748-EC14C4B60C33}" srcOrd="6" destOrd="0" presId="urn:microsoft.com/office/officeart/2005/8/layout/radial1"/>
    <dgm:cxn modelId="{9190F7C0-FC66-4506-BBBC-1FFE480ED231}" type="presParOf" srcId="{11BF0606-1589-0743-8D24-CF4E2F1F3A84}" destId="{4B687930-14A8-8548-94F6-1760F21A6EF1}" srcOrd="7" destOrd="0" presId="urn:microsoft.com/office/officeart/2005/8/layout/radial1"/>
    <dgm:cxn modelId="{E12A546C-C9DA-4B39-8ED2-0E8203E2F386}" type="presParOf" srcId="{4B687930-14A8-8548-94F6-1760F21A6EF1}" destId="{BA9E899B-B39B-6043-866A-E6185F84C7AB}" srcOrd="0" destOrd="0" presId="urn:microsoft.com/office/officeart/2005/8/layout/radial1"/>
    <dgm:cxn modelId="{A9BABAB0-5244-4A7C-9B43-DD77A97EB6DF}" type="presParOf" srcId="{11BF0606-1589-0743-8D24-CF4E2F1F3A84}" destId="{3D4AF7B7-AF72-F140-9967-9731D3730074}" srcOrd="8" destOrd="0" presId="urn:microsoft.com/office/officeart/2005/8/layout/radial1"/>
    <dgm:cxn modelId="{128CDDF7-092E-45F2-A0B4-4743BE65FA50}" type="presParOf" srcId="{11BF0606-1589-0743-8D24-CF4E2F1F3A84}" destId="{82DDD651-CCF9-E743-8BAC-50ABC3FBF04E}" srcOrd="9" destOrd="0" presId="urn:microsoft.com/office/officeart/2005/8/layout/radial1"/>
    <dgm:cxn modelId="{0289921A-EFD1-4C85-9F20-3A522101B801}" type="presParOf" srcId="{82DDD651-CCF9-E743-8BAC-50ABC3FBF04E}" destId="{142174F4-3DB1-1944-BACE-36D38A7319B3}" srcOrd="0" destOrd="0" presId="urn:microsoft.com/office/officeart/2005/8/layout/radial1"/>
    <dgm:cxn modelId="{E57C20BC-161F-446F-A312-FEFDE1259B5A}" type="presParOf" srcId="{11BF0606-1589-0743-8D24-CF4E2F1F3A84}" destId="{E901DC20-7663-3641-AE19-5B169F9D79A7}" srcOrd="10" destOrd="0" presId="urn:microsoft.com/office/officeart/2005/8/layout/radial1"/>
    <dgm:cxn modelId="{CE98BF60-0628-4BC3-AFD6-3A62ACECF40C}" type="presParOf" srcId="{11BF0606-1589-0743-8D24-CF4E2F1F3A84}" destId="{51DC1467-CDBE-3B4A-AAD0-151E8D2EC2CA}" srcOrd="11" destOrd="0" presId="urn:microsoft.com/office/officeart/2005/8/layout/radial1"/>
    <dgm:cxn modelId="{9BABDA0F-58AC-4CFB-83A0-687E13021430}" type="presParOf" srcId="{51DC1467-CDBE-3B4A-AAD0-151E8D2EC2CA}" destId="{B651C8F1-9E61-B94A-9818-A47BCD5AB961}" srcOrd="0" destOrd="0" presId="urn:microsoft.com/office/officeart/2005/8/layout/radial1"/>
    <dgm:cxn modelId="{B8378BFA-2721-4D35-9036-A2FC7935D007}" type="presParOf" srcId="{11BF0606-1589-0743-8D24-CF4E2F1F3A84}" destId="{9C3ECC64-87D6-9D46-9C02-24CF0EDC130B}" srcOrd="12" destOrd="0" presId="urn:microsoft.com/office/officeart/2005/8/layout/radial1"/>
    <dgm:cxn modelId="{D92B1F40-EC16-44AF-B91E-59C72A36D39C}" type="presParOf" srcId="{11BF0606-1589-0743-8D24-CF4E2F1F3A84}" destId="{750D1983-1AB9-5B41-9A5C-121D3B47611F}" srcOrd="13" destOrd="0" presId="urn:microsoft.com/office/officeart/2005/8/layout/radial1"/>
    <dgm:cxn modelId="{37A4AD7F-7B1D-451B-8CE1-4B7279772AA3}" type="presParOf" srcId="{750D1983-1AB9-5B41-9A5C-121D3B47611F}" destId="{4283EB7E-CD1E-B047-84D8-7E1A2CE1871B}" srcOrd="0" destOrd="0" presId="urn:microsoft.com/office/officeart/2005/8/layout/radial1"/>
    <dgm:cxn modelId="{8A6CEB91-5634-47BC-9CF2-210370218174}" type="presParOf" srcId="{11BF0606-1589-0743-8D24-CF4E2F1F3A84}" destId="{4CDC2EDC-F23E-6B47-BC61-159FC07C9800}" srcOrd="14" destOrd="0" presId="urn:microsoft.com/office/officeart/2005/8/layout/radial1"/>
    <dgm:cxn modelId="{7C7F88F7-4950-4672-92F9-AEC3504BDEC2}" type="presParOf" srcId="{11BF0606-1589-0743-8D24-CF4E2F1F3A84}" destId="{01DBF589-D246-8C45-A9E6-04C76E1DD307}" srcOrd="15" destOrd="0" presId="urn:microsoft.com/office/officeart/2005/8/layout/radial1"/>
    <dgm:cxn modelId="{D3D1C5A0-1128-48BD-8BC5-905B42B4B131}" type="presParOf" srcId="{01DBF589-D246-8C45-A9E6-04C76E1DD307}" destId="{4088B4A5-7009-9B40-B87B-523382945066}" srcOrd="0" destOrd="0" presId="urn:microsoft.com/office/officeart/2005/8/layout/radial1"/>
    <dgm:cxn modelId="{404F2BFC-370E-4927-AF27-C09AD6E05B85}" type="presParOf" srcId="{11BF0606-1589-0743-8D24-CF4E2F1F3A84}" destId="{E4AB1E3C-2252-8041-A92B-6E3BD52980AC}" srcOrd="16" destOrd="0" presId="urn:microsoft.com/office/officeart/2005/8/layout/radial1"/>
    <dgm:cxn modelId="{D2DAACF1-BA98-453D-A45F-A4805488B825}" type="presParOf" srcId="{11BF0606-1589-0743-8D24-CF4E2F1F3A84}" destId="{72757B1C-C885-124F-AEFC-8213BEACF91D}" srcOrd="17" destOrd="0" presId="urn:microsoft.com/office/officeart/2005/8/layout/radial1"/>
    <dgm:cxn modelId="{6C4BBB1C-8139-46BC-BEEE-BFB81912AC72}" type="presParOf" srcId="{72757B1C-C885-124F-AEFC-8213BEACF91D}" destId="{3E2BCA7D-4CC8-AF4E-A904-7BBD19620A96}" srcOrd="0" destOrd="0" presId="urn:microsoft.com/office/officeart/2005/8/layout/radial1"/>
    <dgm:cxn modelId="{FA7EF5BF-4FBC-4239-AE6A-4F25365631E7}" type="presParOf" srcId="{11BF0606-1589-0743-8D24-CF4E2F1F3A84}" destId="{9BF7EDF5-BE13-9A4E-B099-926FC4AB1FCE}" srcOrd="18" destOrd="0" presId="urn:microsoft.com/office/officeart/2005/8/layout/radial1"/>
    <dgm:cxn modelId="{A8E2DA1D-EBD7-4D50-8581-C09461DF42DB}" type="presParOf" srcId="{11BF0606-1589-0743-8D24-CF4E2F1F3A84}" destId="{1F7EE086-2F4F-B246-A935-C67F417950E7}" srcOrd="19" destOrd="0" presId="urn:microsoft.com/office/officeart/2005/8/layout/radial1"/>
    <dgm:cxn modelId="{558D3A9A-9647-462C-B4B9-92CBDBB99337}" type="presParOf" srcId="{1F7EE086-2F4F-B246-A935-C67F417950E7}" destId="{151E26E4-46C4-6042-8115-3126B340B3A0}" srcOrd="0" destOrd="0" presId="urn:microsoft.com/office/officeart/2005/8/layout/radial1"/>
    <dgm:cxn modelId="{0334F35C-906D-4803-B8BF-1C76568EAAFD}" type="presParOf" srcId="{11BF0606-1589-0743-8D24-CF4E2F1F3A84}" destId="{810F1BA7-CE5B-834F-8095-EF609F9A184A}" srcOrd="2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A58DCF9-AA1C-4EC4-88BF-28E0BD26257B}" type="doc">
      <dgm:prSet loTypeId="urn:microsoft.com/office/officeart/2005/8/layout/matrix2" loCatId="matrix" qsTypeId="urn:microsoft.com/office/officeart/2005/8/quickstyle/simple1" qsCatId="simple" csTypeId="urn:microsoft.com/office/officeart/2005/8/colors/colorful1" csCatId="colorful" phldr="1"/>
      <dgm:spPr/>
      <dgm:t>
        <a:bodyPr/>
        <a:lstStyle/>
        <a:p>
          <a:endParaRPr lang="en-US"/>
        </a:p>
      </dgm:t>
    </dgm:pt>
    <dgm:pt modelId="{A92A1D56-E7DE-47C9-A2CA-6A602C08588D}">
      <dgm:prSet phldrT="[Text]" custT="1"/>
      <dgm:spPr/>
      <dgm:t>
        <a:bodyPr/>
        <a:lstStyle/>
        <a:p>
          <a:r>
            <a:rPr lang="en-US" sz="1100" dirty="0" smtClean="0"/>
            <a:t>Dedicated </a:t>
          </a:r>
        </a:p>
        <a:p>
          <a:r>
            <a:rPr lang="en-US" sz="1100" dirty="0" smtClean="0"/>
            <a:t> </a:t>
          </a:r>
          <a:r>
            <a:rPr lang="en-US" sz="1100" dirty="0" smtClean="0">
              <a:solidFill>
                <a:schemeClr val="tx1"/>
              </a:solidFill>
            </a:rPr>
            <a:t>Vertical</a:t>
          </a:r>
        </a:p>
        <a:p>
          <a:endParaRPr lang="en-US" sz="1100" dirty="0" smtClean="0"/>
        </a:p>
        <a:p>
          <a:r>
            <a:rPr lang="en-US" sz="1200" b="1" dirty="0" smtClean="0"/>
            <a:t>StorageGRID</a:t>
          </a:r>
          <a:endParaRPr lang="en-US" sz="1100" b="1" dirty="0"/>
        </a:p>
      </dgm:t>
    </dgm:pt>
    <dgm:pt modelId="{9AFE4CF8-6D3C-4909-A5C2-84D1C17D6133}" type="parTrans" cxnId="{21515860-0AB0-47EE-97F5-1EEB624E317C}">
      <dgm:prSet/>
      <dgm:spPr/>
      <dgm:t>
        <a:bodyPr/>
        <a:lstStyle/>
        <a:p>
          <a:endParaRPr lang="en-US" sz="1200"/>
        </a:p>
      </dgm:t>
    </dgm:pt>
    <dgm:pt modelId="{E60B7E48-494F-44AF-8E36-39DD9B19D0A4}" type="sibTrans" cxnId="{21515860-0AB0-47EE-97F5-1EEB624E317C}">
      <dgm:prSet/>
      <dgm:spPr/>
      <dgm:t>
        <a:bodyPr/>
        <a:lstStyle/>
        <a:p>
          <a:endParaRPr lang="en-US" sz="1200"/>
        </a:p>
      </dgm:t>
    </dgm:pt>
    <dgm:pt modelId="{8A604A2B-2718-4123-A15A-5347B9FAC72A}">
      <dgm:prSet phldrT="[Text]" custT="1"/>
      <dgm:spPr/>
      <dgm:t>
        <a:bodyPr/>
        <a:lstStyle/>
        <a:p>
          <a:r>
            <a:rPr lang="en-US" sz="1100" dirty="0" smtClean="0"/>
            <a:t>Heterogeneous</a:t>
          </a:r>
        </a:p>
        <a:p>
          <a:r>
            <a:rPr lang="en-US" sz="1100" dirty="0" smtClean="0">
              <a:solidFill>
                <a:schemeClr val="tx1"/>
              </a:solidFill>
            </a:rPr>
            <a:t>Vertical </a:t>
          </a:r>
        </a:p>
        <a:p>
          <a:endParaRPr lang="en-US" sz="1100" dirty="0" smtClean="0"/>
        </a:p>
        <a:p>
          <a:r>
            <a:rPr lang="en-US" sz="1200" b="1" dirty="0" smtClean="0"/>
            <a:t>FAS</a:t>
          </a:r>
          <a:endParaRPr lang="en-US" sz="1100" b="1" dirty="0"/>
        </a:p>
      </dgm:t>
    </dgm:pt>
    <dgm:pt modelId="{034EDD7A-3B87-4C8D-9AA6-D9A6C01E460A}" type="parTrans" cxnId="{C5C60857-F9E6-48D5-AE6B-D63F492B88CA}">
      <dgm:prSet/>
      <dgm:spPr/>
      <dgm:t>
        <a:bodyPr/>
        <a:lstStyle/>
        <a:p>
          <a:endParaRPr lang="en-US" sz="1200"/>
        </a:p>
      </dgm:t>
    </dgm:pt>
    <dgm:pt modelId="{2124CBD5-DC84-4334-AD0F-84DF08AE65CC}" type="sibTrans" cxnId="{C5C60857-F9E6-48D5-AE6B-D63F492B88CA}">
      <dgm:prSet/>
      <dgm:spPr/>
      <dgm:t>
        <a:bodyPr/>
        <a:lstStyle/>
        <a:p>
          <a:endParaRPr lang="en-US" sz="1200"/>
        </a:p>
      </dgm:t>
    </dgm:pt>
    <dgm:pt modelId="{91EC52DB-623B-4ECD-BDE2-E9F1AE7B32A1}">
      <dgm:prSet phldrT="[Text]" custT="1"/>
      <dgm:spPr/>
      <dgm:t>
        <a:bodyPr/>
        <a:lstStyle/>
        <a:p>
          <a:r>
            <a:rPr lang="en-US" sz="1100" dirty="0" smtClean="0"/>
            <a:t>Heterogeneous</a:t>
          </a:r>
        </a:p>
        <a:p>
          <a:r>
            <a:rPr lang="en-US" sz="1100" dirty="0" smtClean="0">
              <a:solidFill>
                <a:schemeClr val="tx1"/>
              </a:solidFill>
            </a:rPr>
            <a:t>Flexible</a:t>
          </a:r>
        </a:p>
        <a:p>
          <a:endParaRPr lang="en-US" sz="1100" dirty="0" smtClean="0"/>
        </a:p>
        <a:p>
          <a:r>
            <a:rPr lang="en-US" sz="1200" b="1" dirty="0" smtClean="0"/>
            <a:t>Swift</a:t>
          </a:r>
        </a:p>
        <a:p>
          <a:r>
            <a:rPr lang="en-US" sz="1200" b="1" dirty="0" smtClean="0"/>
            <a:t>E-Series</a:t>
          </a:r>
          <a:endParaRPr lang="en-US" sz="1200" b="1" dirty="0"/>
        </a:p>
      </dgm:t>
    </dgm:pt>
    <dgm:pt modelId="{F8DDE467-FEC3-4DE4-B844-0406D49D4D32}" type="parTrans" cxnId="{9B068805-AD0C-4E10-8C0F-6AD5CBFD7E32}">
      <dgm:prSet/>
      <dgm:spPr/>
      <dgm:t>
        <a:bodyPr/>
        <a:lstStyle/>
        <a:p>
          <a:endParaRPr lang="en-US" sz="1200"/>
        </a:p>
      </dgm:t>
    </dgm:pt>
    <dgm:pt modelId="{3BACF7E3-20DE-49CE-81B1-91526073E96C}" type="sibTrans" cxnId="{9B068805-AD0C-4E10-8C0F-6AD5CBFD7E32}">
      <dgm:prSet/>
      <dgm:spPr/>
      <dgm:t>
        <a:bodyPr/>
        <a:lstStyle/>
        <a:p>
          <a:endParaRPr lang="en-US" sz="1200"/>
        </a:p>
      </dgm:t>
    </dgm:pt>
    <dgm:pt modelId="{3E7272A0-0FA8-47AE-9F80-93BDEE9BA547}">
      <dgm:prSet phldrT="[Text]" custT="1"/>
      <dgm:spPr/>
      <dgm:t>
        <a:bodyPr/>
        <a:lstStyle/>
        <a:p>
          <a:r>
            <a:rPr lang="en-US" sz="1100" dirty="0" smtClean="0"/>
            <a:t>Dedicated</a:t>
          </a:r>
        </a:p>
        <a:p>
          <a:r>
            <a:rPr lang="en-US" sz="1100" dirty="0" smtClean="0"/>
            <a:t> </a:t>
          </a:r>
          <a:r>
            <a:rPr lang="en-US" sz="1100" dirty="0" smtClean="0">
              <a:solidFill>
                <a:schemeClr val="tx1"/>
              </a:solidFill>
            </a:rPr>
            <a:t>Flexible</a:t>
          </a:r>
        </a:p>
        <a:p>
          <a:endParaRPr lang="en-US" sz="1100" dirty="0" smtClean="0"/>
        </a:p>
        <a:p>
          <a:r>
            <a:rPr lang="en-US" sz="1200" b="1" dirty="0" smtClean="0"/>
            <a:t>General</a:t>
          </a:r>
        </a:p>
        <a:p>
          <a:r>
            <a:rPr lang="en-US" sz="1200" b="1" dirty="0" smtClean="0"/>
            <a:t>E-Series</a:t>
          </a:r>
          <a:endParaRPr lang="en-US" sz="1200" b="1" dirty="0"/>
        </a:p>
      </dgm:t>
    </dgm:pt>
    <dgm:pt modelId="{2BE34AA3-5414-4B6B-801A-380F725BAA47}" type="parTrans" cxnId="{D0C9EA23-112C-490F-A834-6427C0B43592}">
      <dgm:prSet/>
      <dgm:spPr/>
      <dgm:t>
        <a:bodyPr/>
        <a:lstStyle/>
        <a:p>
          <a:endParaRPr lang="en-US" sz="1200"/>
        </a:p>
      </dgm:t>
    </dgm:pt>
    <dgm:pt modelId="{F2125748-8230-493F-BCAC-E65C487CD8B0}" type="sibTrans" cxnId="{D0C9EA23-112C-490F-A834-6427C0B43592}">
      <dgm:prSet/>
      <dgm:spPr/>
      <dgm:t>
        <a:bodyPr/>
        <a:lstStyle/>
        <a:p>
          <a:endParaRPr lang="en-US" sz="1200"/>
        </a:p>
      </dgm:t>
    </dgm:pt>
    <dgm:pt modelId="{158D98CF-01CF-4D5B-A281-E74E35DA83B7}">
      <dgm:prSet phldrT="[Text]"/>
      <dgm:spPr/>
      <dgm:t>
        <a:bodyPr/>
        <a:lstStyle/>
        <a:p>
          <a:endParaRPr lang="en-US" sz="1200" dirty="0"/>
        </a:p>
      </dgm:t>
    </dgm:pt>
    <dgm:pt modelId="{C423DB1D-9A9A-45E5-97EA-003F7B91BB6C}" type="parTrans" cxnId="{560DCA7B-3583-4D8C-A8A7-72BC6C5A32EF}">
      <dgm:prSet/>
      <dgm:spPr/>
      <dgm:t>
        <a:bodyPr/>
        <a:lstStyle/>
        <a:p>
          <a:endParaRPr lang="en-US" sz="1200"/>
        </a:p>
      </dgm:t>
    </dgm:pt>
    <dgm:pt modelId="{C7CB2DF1-A0BB-471E-A34B-025085C4E467}" type="sibTrans" cxnId="{560DCA7B-3583-4D8C-A8A7-72BC6C5A32EF}">
      <dgm:prSet/>
      <dgm:spPr/>
      <dgm:t>
        <a:bodyPr/>
        <a:lstStyle/>
        <a:p>
          <a:endParaRPr lang="en-US" sz="1200"/>
        </a:p>
      </dgm:t>
    </dgm:pt>
    <dgm:pt modelId="{9720B541-CA8E-44C7-83F1-775D3CB7B069}" type="pres">
      <dgm:prSet presAssocID="{FA58DCF9-AA1C-4EC4-88BF-28E0BD26257B}" presName="matrix" presStyleCnt="0">
        <dgm:presLayoutVars>
          <dgm:chMax val="1"/>
          <dgm:dir/>
          <dgm:resizeHandles val="exact"/>
        </dgm:presLayoutVars>
      </dgm:prSet>
      <dgm:spPr/>
      <dgm:t>
        <a:bodyPr/>
        <a:lstStyle/>
        <a:p>
          <a:endParaRPr lang="en-US"/>
        </a:p>
      </dgm:t>
    </dgm:pt>
    <dgm:pt modelId="{698003A8-516E-4DDC-A1BE-552BE3F5889E}" type="pres">
      <dgm:prSet presAssocID="{FA58DCF9-AA1C-4EC4-88BF-28E0BD26257B}" presName="axisShape" presStyleLbl="bgShp" presStyleIdx="0" presStyleCnt="1"/>
      <dgm:spPr/>
    </dgm:pt>
    <dgm:pt modelId="{6B35FDBC-9A79-4B98-A09B-4A4E44C271C9}" type="pres">
      <dgm:prSet presAssocID="{FA58DCF9-AA1C-4EC4-88BF-28E0BD26257B}" presName="rect1" presStyleLbl="node1" presStyleIdx="0" presStyleCnt="4">
        <dgm:presLayoutVars>
          <dgm:chMax val="0"/>
          <dgm:chPref val="0"/>
          <dgm:bulletEnabled val="1"/>
        </dgm:presLayoutVars>
      </dgm:prSet>
      <dgm:spPr/>
      <dgm:t>
        <a:bodyPr/>
        <a:lstStyle/>
        <a:p>
          <a:endParaRPr lang="en-US"/>
        </a:p>
      </dgm:t>
    </dgm:pt>
    <dgm:pt modelId="{B46CBA2E-2F8B-4969-B8E6-0A8D1B9616A4}" type="pres">
      <dgm:prSet presAssocID="{FA58DCF9-AA1C-4EC4-88BF-28E0BD26257B}" presName="rect2" presStyleLbl="node1" presStyleIdx="1" presStyleCnt="4">
        <dgm:presLayoutVars>
          <dgm:chMax val="0"/>
          <dgm:chPref val="0"/>
          <dgm:bulletEnabled val="1"/>
        </dgm:presLayoutVars>
      </dgm:prSet>
      <dgm:spPr/>
      <dgm:t>
        <a:bodyPr/>
        <a:lstStyle/>
        <a:p>
          <a:endParaRPr lang="en-US"/>
        </a:p>
      </dgm:t>
    </dgm:pt>
    <dgm:pt modelId="{A0A30013-1313-4C17-AF0D-616D3017E516}" type="pres">
      <dgm:prSet presAssocID="{FA58DCF9-AA1C-4EC4-88BF-28E0BD26257B}" presName="rect3" presStyleLbl="node1" presStyleIdx="2" presStyleCnt="4">
        <dgm:presLayoutVars>
          <dgm:chMax val="0"/>
          <dgm:chPref val="0"/>
          <dgm:bulletEnabled val="1"/>
        </dgm:presLayoutVars>
      </dgm:prSet>
      <dgm:spPr/>
      <dgm:t>
        <a:bodyPr/>
        <a:lstStyle/>
        <a:p>
          <a:endParaRPr lang="en-US"/>
        </a:p>
      </dgm:t>
    </dgm:pt>
    <dgm:pt modelId="{5BF0AAE7-8824-4C38-B409-10FEBFEC3DCD}" type="pres">
      <dgm:prSet presAssocID="{FA58DCF9-AA1C-4EC4-88BF-28E0BD26257B}" presName="rect4" presStyleLbl="node1" presStyleIdx="3" presStyleCnt="4">
        <dgm:presLayoutVars>
          <dgm:chMax val="0"/>
          <dgm:chPref val="0"/>
          <dgm:bulletEnabled val="1"/>
        </dgm:presLayoutVars>
      </dgm:prSet>
      <dgm:spPr/>
      <dgm:t>
        <a:bodyPr/>
        <a:lstStyle/>
        <a:p>
          <a:endParaRPr lang="en-US"/>
        </a:p>
      </dgm:t>
    </dgm:pt>
  </dgm:ptLst>
  <dgm:cxnLst>
    <dgm:cxn modelId="{565382A3-8A16-4263-8922-B531E148497A}" type="presOf" srcId="{FA58DCF9-AA1C-4EC4-88BF-28E0BD26257B}" destId="{9720B541-CA8E-44C7-83F1-775D3CB7B069}" srcOrd="0" destOrd="0" presId="urn:microsoft.com/office/officeart/2005/8/layout/matrix2"/>
    <dgm:cxn modelId="{C5C60857-F9E6-48D5-AE6B-D63F492B88CA}" srcId="{FA58DCF9-AA1C-4EC4-88BF-28E0BD26257B}" destId="{8A604A2B-2718-4123-A15A-5347B9FAC72A}" srcOrd="1" destOrd="0" parTransId="{034EDD7A-3B87-4C8D-9AA6-D9A6C01E460A}" sibTransId="{2124CBD5-DC84-4334-AD0F-84DF08AE65CC}"/>
    <dgm:cxn modelId="{0B1062FD-C6B5-4DB3-9377-140B7FAB9563}" type="presOf" srcId="{A92A1D56-E7DE-47C9-A2CA-6A602C08588D}" destId="{6B35FDBC-9A79-4B98-A09B-4A4E44C271C9}" srcOrd="0" destOrd="0" presId="urn:microsoft.com/office/officeart/2005/8/layout/matrix2"/>
    <dgm:cxn modelId="{26894F66-FAA0-404C-88D4-23658A7BF337}" type="presOf" srcId="{3E7272A0-0FA8-47AE-9F80-93BDEE9BA547}" destId="{A0A30013-1313-4C17-AF0D-616D3017E516}" srcOrd="0" destOrd="0" presId="urn:microsoft.com/office/officeart/2005/8/layout/matrix2"/>
    <dgm:cxn modelId="{8FE7C23C-79C7-4EA5-8AF0-86831FC559C3}" type="presOf" srcId="{8A604A2B-2718-4123-A15A-5347B9FAC72A}" destId="{B46CBA2E-2F8B-4969-B8E6-0A8D1B9616A4}" srcOrd="0" destOrd="0" presId="urn:microsoft.com/office/officeart/2005/8/layout/matrix2"/>
    <dgm:cxn modelId="{AA78638E-F72B-4B40-9505-A203572C3558}" type="presOf" srcId="{91EC52DB-623B-4ECD-BDE2-E9F1AE7B32A1}" destId="{5BF0AAE7-8824-4C38-B409-10FEBFEC3DCD}" srcOrd="0" destOrd="0" presId="urn:microsoft.com/office/officeart/2005/8/layout/matrix2"/>
    <dgm:cxn modelId="{D0C9EA23-112C-490F-A834-6427C0B43592}" srcId="{FA58DCF9-AA1C-4EC4-88BF-28E0BD26257B}" destId="{3E7272A0-0FA8-47AE-9F80-93BDEE9BA547}" srcOrd="2" destOrd="0" parTransId="{2BE34AA3-5414-4B6B-801A-380F725BAA47}" sibTransId="{F2125748-8230-493F-BCAC-E65C487CD8B0}"/>
    <dgm:cxn modelId="{21515860-0AB0-47EE-97F5-1EEB624E317C}" srcId="{FA58DCF9-AA1C-4EC4-88BF-28E0BD26257B}" destId="{A92A1D56-E7DE-47C9-A2CA-6A602C08588D}" srcOrd="0" destOrd="0" parTransId="{9AFE4CF8-6D3C-4909-A5C2-84D1C17D6133}" sibTransId="{E60B7E48-494F-44AF-8E36-39DD9B19D0A4}"/>
    <dgm:cxn modelId="{9B068805-AD0C-4E10-8C0F-6AD5CBFD7E32}" srcId="{FA58DCF9-AA1C-4EC4-88BF-28E0BD26257B}" destId="{91EC52DB-623B-4ECD-BDE2-E9F1AE7B32A1}" srcOrd="3" destOrd="0" parTransId="{F8DDE467-FEC3-4DE4-B844-0406D49D4D32}" sibTransId="{3BACF7E3-20DE-49CE-81B1-91526073E96C}"/>
    <dgm:cxn modelId="{560DCA7B-3583-4D8C-A8A7-72BC6C5A32EF}" srcId="{FA58DCF9-AA1C-4EC4-88BF-28E0BD26257B}" destId="{158D98CF-01CF-4D5B-A281-E74E35DA83B7}" srcOrd="4" destOrd="0" parTransId="{C423DB1D-9A9A-45E5-97EA-003F7B91BB6C}" sibTransId="{C7CB2DF1-A0BB-471E-A34B-025085C4E467}"/>
    <dgm:cxn modelId="{368155BC-30AF-42B6-B04F-22F0984B709D}" type="presParOf" srcId="{9720B541-CA8E-44C7-83F1-775D3CB7B069}" destId="{698003A8-516E-4DDC-A1BE-552BE3F5889E}" srcOrd="0" destOrd="0" presId="urn:microsoft.com/office/officeart/2005/8/layout/matrix2"/>
    <dgm:cxn modelId="{65481C60-9006-4573-958E-C1C5D5BDC064}" type="presParOf" srcId="{9720B541-CA8E-44C7-83F1-775D3CB7B069}" destId="{6B35FDBC-9A79-4B98-A09B-4A4E44C271C9}" srcOrd="1" destOrd="0" presId="urn:microsoft.com/office/officeart/2005/8/layout/matrix2"/>
    <dgm:cxn modelId="{431700FB-014D-4D7A-8444-5F995CA61E61}" type="presParOf" srcId="{9720B541-CA8E-44C7-83F1-775D3CB7B069}" destId="{B46CBA2E-2F8B-4969-B8E6-0A8D1B9616A4}" srcOrd="2" destOrd="0" presId="urn:microsoft.com/office/officeart/2005/8/layout/matrix2"/>
    <dgm:cxn modelId="{07EB4507-240F-406E-8713-2162366B350B}" type="presParOf" srcId="{9720B541-CA8E-44C7-83F1-775D3CB7B069}" destId="{A0A30013-1313-4C17-AF0D-616D3017E516}" srcOrd="3" destOrd="0" presId="urn:microsoft.com/office/officeart/2005/8/layout/matrix2"/>
    <dgm:cxn modelId="{0B96FE63-E4B2-4988-A76D-2DC68C7EB162}" type="presParOf" srcId="{9720B541-CA8E-44C7-83F1-775D3CB7B069}" destId="{5BF0AAE7-8824-4C38-B409-10FEBFEC3DCD}"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AC287-E43C-44D2-A848-AFEEFFC91861}">
      <dsp:nvSpPr>
        <dsp:cNvPr id="0" name=""/>
        <dsp:cNvSpPr/>
      </dsp:nvSpPr>
      <dsp:spPr>
        <a:xfrm>
          <a:off x="406" y="0"/>
          <a:ext cx="1055604" cy="290777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App #1</a:t>
          </a:r>
          <a:endParaRPr lang="en-US" sz="2800" kern="1200" dirty="0"/>
        </a:p>
      </dsp:txBody>
      <dsp:txXfrm>
        <a:off x="406" y="0"/>
        <a:ext cx="1055604" cy="872332"/>
      </dsp:txXfrm>
    </dsp:sp>
    <dsp:sp modelId="{9BFDA65A-1D54-4BB6-81C9-762BB824A826}">
      <dsp:nvSpPr>
        <dsp:cNvPr id="0" name=""/>
        <dsp:cNvSpPr/>
      </dsp:nvSpPr>
      <dsp:spPr>
        <a:xfrm>
          <a:off x="105966" y="873184"/>
          <a:ext cx="844483" cy="87673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n-US" sz="2000" kern="1200" dirty="0" smtClean="0"/>
            <a:t>E-Mail</a:t>
          </a:r>
          <a:endParaRPr lang="en-US" sz="2000" kern="1200" dirty="0"/>
        </a:p>
      </dsp:txBody>
      <dsp:txXfrm>
        <a:off x="130700" y="897918"/>
        <a:ext cx="795015" cy="827266"/>
      </dsp:txXfrm>
    </dsp:sp>
    <dsp:sp modelId="{CD05CB33-64D5-45FF-A066-30E3EA3B906A}">
      <dsp:nvSpPr>
        <dsp:cNvPr id="0" name=""/>
        <dsp:cNvSpPr/>
      </dsp:nvSpPr>
      <dsp:spPr>
        <a:xfrm>
          <a:off x="105966" y="1884801"/>
          <a:ext cx="844483" cy="87673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n-US" sz="2000" kern="1200" dirty="0" smtClean="0"/>
            <a:t>NAS</a:t>
          </a:r>
          <a:endParaRPr lang="en-US" sz="2000" kern="1200" dirty="0"/>
        </a:p>
      </dsp:txBody>
      <dsp:txXfrm>
        <a:off x="130700" y="1909535"/>
        <a:ext cx="795015" cy="827266"/>
      </dsp:txXfrm>
    </dsp:sp>
    <dsp:sp modelId="{8AD92A39-0D99-4530-87C5-142E68EF25BF}">
      <dsp:nvSpPr>
        <dsp:cNvPr id="0" name=""/>
        <dsp:cNvSpPr/>
      </dsp:nvSpPr>
      <dsp:spPr>
        <a:xfrm>
          <a:off x="1135180" y="0"/>
          <a:ext cx="1055604" cy="290777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App #2</a:t>
          </a:r>
          <a:endParaRPr lang="en-US" sz="2800" kern="1200" dirty="0"/>
        </a:p>
      </dsp:txBody>
      <dsp:txXfrm>
        <a:off x="1135180" y="0"/>
        <a:ext cx="1055604" cy="872332"/>
      </dsp:txXfrm>
    </dsp:sp>
    <dsp:sp modelId="{314DB355-0D37-4507-A051-A2C642A6B3BA}">
      <dsp:nvSpPr>
        <dsp:cNvPr id="0" name=""/>
        <dsp:cNvSpPr/>
      </dsp:nvSpPr>
      <dsp:spPr>
        <a:xfrm>
          <a:off x="1240741" y="873184"/>
          <a:ext cx="844483" cy="87673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n-US" sz="2000" kern="1200" dirty="0" smtClean="0"/>
            <a:t>DSS/ DW</a:t>
          </a:r>
          <a:endParaRPr lang="en-US" sz="2000" kern="1200" dirty="0"/>
        </a:p>
      </dsp:txBody>
      <dsp:txXfrm>
        <a:off x="1265475" y="897918"/>
        <a:ext cx="795015" cy="827266"/>
      </dsp:txXfrm>
    </dsp:sp>
    <dsp:sp modelId="{2FA2D39E-4843-4340-8B5E-C4C7C0D0B56D}">
      <dsp:nvSpPr>
        <dsp:cNvPr id="0" name=""/>
        <dsp:cNvSpPr/>
      </dsp:nvSpPr>
      <dsp:spPr>
        <a:xfrm>
          <a:off x="1240741" y="1884801"/>
          <a:ext cx="844483" cy="87673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n-US" sz="2000" kern="1200" dirty="0" smtClean="0"/>
            <a:t>SAN</a:t>
          </a:r>
          <a:endParaRPr lang="en-US" sz="2000" kern="1200" dirty="0"/>
        </a:p>
      </dsp:txBody>
      <dsp:txXfrm>
        <a:off x="1265475" y="1909535"/>
        <a:ext cx="795015" cy="827266"/>
      </dsp:txXfrm>
    </dsp:sp>
    <dsp:sp modelId="{75CCB2E8-7DE8-4BC5-BA0D-CD53C5E44F11}">
      <dsp:nvSpPr>
        <dsp:cNvPr id="0" name=""/>
        <dsp:cNvSpPr/>
      </dsp:nvSpPr>
      <dsp:spPr>
        <a:xfrm>
          <a:off x="2269955" y="0"/>
          <a:ext cx="1055604" cy="290777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App #3</a:t>
          </a:r>
          <a:endParaRPr lang="en-US" sz="2800" kern="1200" dirty="0"/>
        </a:p>
      </dsp:txBody>
      <dsp:txXfrm>
        <a:off x="2269955" y="0"/>
        <a:ext cx="1055604" cy="872332"/>
      </dsp:txXfrm>
    </dsp:sp>
    <dsp:sp modelId="{AF178BF7-34CF-4AD1-8E3B-78338EB2B1D2}">
      <dsp:nvSpPr>
        <dsp:cNvPr id="0" name=""/>
        <dsp:cNvSpPr/>
      </dsp:nvSpPr>
      <dsp:spPr>
        <a:xfrm>
          <a:off x="2375515" y="872332"/>
          <a:ext cx="844483" cy="1890054"/>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n-US" sz="2000" kern="1200" dirty="0" smtClean="0"/>
            <a:t>DB with DAS</a:t>
          </a:r>
          <a:endParaRPr lang="en-US" sz="2000" kern="1200" dirty="0"/>
        </a:p>
      </dsp:txBody>
      <dsp:txXfrm>
        <a:off x="2400249" y="897066"/>
        <a:ext cx="795015" cy="18405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596C38-294A-428C-ADB5-872A9B6B634E}">
      <dsp:nvSpPr>
        <dsp:cNvPr id="0" name=""/>
        <dsp:cNvSpPr/>
      </dsp:nvSpPr>
      <dsp:spPr>
        <a:xfrm>
          <a:off x="2043565" y="36347"/>
          <a:ext cx="1744665" cy="174466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755650">
            <a:lnSpc>
              <a:spcPct val="90000"/>
            </a:lnSpc>
            <a:spcBef>
              <a:spcPct val="0"/>
            </a:spcBef>
            <a:spcAft>
              <a:spcPct val="35000"/>
            </a:spcAft>
          </a:pPr>
          <a:r>
            <a:rPr lang="en-US" sz="1700" kern="1200" smtClean="0"/>
            <a:t>Storage </a:t>
          </a:r>
          <a:endParaRPr lang="en-US" sz="1700" kern="1200" dirty="0"/>
        </a:p>
        <a:p>
          <a:pPr marL="114300" lvl="1" indent="-114300" algn="l" defTabSz="577850">
            <a:lnSpc>
              <a:spcPct val="90000"/>
            </a:lnSpc>
            <a:spcBef>
              <a:spcPct val="0"/>
            </a:spcBef>
            <a:spcAft>
              <a:spcPct val="15000"/>
            </a:spcAft>
            <a:buChar char="••"/>
          </a:pPr>
          <a:r>
            <a:rPr lang="en-US" sz="1300" kern="1200" dirty="0" smtClean="0"/>
            <a:t>Swift object</a:t>
          </a:r>
          <a:endParaRPr lang="en-US" sz="1300" kern="1200" dirty="0"/>
        </a:p>
      </dsp:txBody>
      <dsp:txXfrm>
        <a:off x="2276187" y="341663"/>
        <a:ext cx="1279421" cy="785099"/>
      </dsp:txXfrm>
    </dsp:sp>
    <dsp:sp modelId="{523C5B4B-04C0-405E-BEDB-BC0DC0CB0235}">
      <dsp:nvSpPr>
        <dsp:cNvPr id="0" name=""/>
        <dsp:cNvSpPr/>
      </dsp:nvSpPr>
      <dsp:spPr>
        <a:xfrm>
          <a:off x="2673099" y="1126763"/>
          <a:ext cx="1744665" cy="1744665"/>
        </a:xfrm>
        <a:prstGeom prst="ellipse">
          <a:avLst/>
        </a:prstGeom>
        <a:solidFill>
          <a:schemeClr val="accent3">
            <a:alpha val="50000"/>
            <a:hueOff val="-5486202"/>
            <a:satOff val="-9427"/>
            <a:lumOff val="6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755650">
            <a:lnSpc>
              <a:spcPct val="90000"/>
            </a:lnSpc>
            <a:spcBef>
              <a:spcPct val="0"/>
            </a:spcBef>
            <a:spcAft>
              <a:spcPct val="35000"/>
            </a:spcAft>
          </a:pPr>
          <a:r>
            <a:rPr lang="en-US" sz="1700" kern="1200" dirty="0" smtClean="0"/>
            <a:t>Elastic Compute</a:t>
          </a:r>
          <a:endParaRPr lang="en-US" sz="1700" kern="1200" dirty="0"/>
        </a:p>
        <a:p>
          <a:pPr marL="114300" lvl="1" indent="-114300" algn="l" defTabSz="577850">
            <a:lnSpc>
              <a:spcPct val="90000"/>
            </a:lnSpc>
            <a:spcBef>
              <a:spcPct val="0"/>
            </a:spcBef>
            <a:spcAft>
              <a:spcPct val="15000"/>
            </a:spcAft>
            <a:buChar char="••"/>
          </a:pPr>
          <a:r>
            <a:rPr lang="en-US" sz="1300" kern="1200" dirty="0" smtClean="0"/>
            <a:t>Cinder Block</a:t>
          </a:r>
          <a:endParaRPr lang="en-US" sz="1300" kern="1200" dirty="0"/>
        </a:p>
      </dsp:txBody>
      <dsp:txXfrm>
        <a:off x="3206676" y="1577468"/>
        <a:ext cx="1046799" cy="959566"/>
      </dsp:txXfrm>
    </dsp:sp>
    <dsp:sp modelId="{4EE1D1AD-6265-4687-AC12-82B3A194D076}">
      <dsp:nvSpPr>
        <dsp:cNvPr id="0" name=""/>
        <dsp:cNvSpPr/>
      </dsp:nvSpPr>
      <dsp:spPr>
        <a:xfrm>
          <a:off x="1414032" y="1126763"/>
          <a:ext cx="1744665" cy="1744665"/>
        </a:xfrm>
        <a:prstGeom prst="ellipse">
          <a:avLst/>
        </a:prstGeom>
        <a:solidFill>
          <a:srgbClr val="C0000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755650">
            <a:lnSpc>
              <a:spcPct val="90000"/>
            </a:lnSpc>
            <a:spcBef>
              <a:spcPct val="0"/>
            </a:spcBef>
            <a:spcAft>
              <a:spcPct val="35000"/>
            </a:spcAft>
          </a:pPr>
          <a:r>
            <a:rPr lang="en-US" sz="1700" kern="1200" dirty="0" smtClean="0"/>
            <a:t>Data Analytics</a:t>
          </a:r>
          <a:endParaRPr lang="en-US" sz="1700" kern="1200" dirty="0"/>
        </a:p>
        <a:p>
          <a:pPr marL="114300" lvl="1" indent="-114300" algn="l" defTabSz="577850">
            <a:lnSpc>
              <a:spcPct val="90000"/>
            </a:lnSpc>
            <a:spcBef>
              <a:spcPct val="0"/>
            </a:spcBef>
            <a:spcAft>
              <a:spcPct val="15000"/>
            </a:spcAft>
            <a:buChar char="••"/>
          </a:pPr>
          <a:r>
            <a:rPr lang="en-US" sz="1300" kern="1200" dirty="0" err="1" smtClean="0"/>
            <a:t>Hadoop</a:t>
          </a:r>
          <a:r>
            <a:rPr lang="en-US" sz="1300" kern="1200" dirty="0" smtClean="0"/>
            <a:t> / </a:t>
          </a:r>
          <a:r>
            <a:rPr lang="en-US" sz="1300" kern="1200" dirty="0" err="1" smtClean="0"/>
            <a:t>NoSQL</a:t>
          </a:r>
          <a:endParaRPr lang="en-US" sz="1300" kern="1200" dirty="0"/>
        </a:p>
      </dsp:txBody>
      <dsp:txXfrm>
        <a:off x="1578321" y="1577468"/>
        <a:ext cx="1046799" cy="9595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4397B6-4ED8-4066-AD54-AA870A9D08D9}">
      <dsp:nvSpPr>
        <dsp:cNvPr id="0" name=""/>
        <dsp:cNvSpPr/>
      </dsp:nvSpPr>
      <dsp:spPr>
        <a:xfrm>
          <a:off x="623768" y="0"/>
          <a:ext cx="7069376" cy="40005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924D24-8F32-4925-BAB3-FB714183BD23}">
      <dsp:nvSpPr>
        <dsp:cNvPr id="0" name=""/>
        <dsp:cNvSpPr/>
      </dsp:nvSpPr>
      <dsp:spPr>
        <a:xfrm>
          <a:off x="275944" y="1200150"/>
          <a:ext cx="2495073" cy="16002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kern="1200" dirty="0" smtClean="0"/>
            <a:t>Archival</a:t>
          </a:r>
          <a:endParaRPr lang="en-US" sz="1100" kern="1200" dirty="0"/>
        </a:p>
        <a:p>
          <a:pPr marL="57150" lvl="1" indent="-57150" algn="l" defTabSz="400050">
            <a:lnSpc>
              <a:spcPct val="90000"/>
            </a:lnSpc>
            <a:spcBef>
              <a:spcPct val="0"/>
            </a:spcBef>
            <a:spcAft>
              <a:spcPct val="15000"/>
            </a:spcAft>
            <a:buChar char="••"/>
          </a:pPr>
          <a:r>
            <a:rPr lang="en-US" sz="900" kern="1200" dirty="0" smtClean="0"/>
            <a:t>ILM</a:t>
          </a:r>
          <a:endParaRPr lang="en-US" sz="900" kern="1200" dirty="0"/>
        </a:p>
        <a:p>
          <a:pPr marL="57150" lvl="1" indent="-57150" algn="l" defTabSz="400050">
            <a:lnSpc>
              <a:spcPct val="90000"/>
            </a:lnSpc>
            <a:spcBef>
              <a:spcPct val="0"/>
            </a:spcBef>
            <a:spcAft>
              <a:spcPct val="15000"/>
            </a:spcAft>
            <a:buChar char="••"/>
          </a:pPr>
          <a:r>
            <a:rPr lang="en-US" sz="900" kern="1200" smtClean="0"/>
            <a:t>Tape </a:t>
          </a:r>
          <a:r>
            <a:rPr lang="en-US" sz="900" kern="1200" dirty="0" smtClean="0"/>
            <a:t>replacement </a:t>
          </a:r>
          <a:endParaRPr lang="en-US" sz="900" kern="1200" dirty="0"/>
        </a:p>
        <a:p>
          <a:pPr marL="57150" lvl="1" indent="-57150" algn="l" defTabSz="400050">
            <a:lnSpc>
              <a:spcPct val="90000"/>
            </a:lnSpc>
            <a:spcBef>
              <a:spcPct val="0"/>
            </a:spcBef>
            <a:spcAft>
              <a:spcPct val="15000"/>
            </a:spcAft>
            <a:buChar char="••"/>
          </a:pPr>
          <a:r>
            <a:rPr lang="en-US" sz="900" kern="1200" dirty="0" smtClean="0"/>
            <a:t>Large file</a:t>
          </a:r>
          <a:endParaRPr lang="en-US" sz="900" kern="1200" dirty="0"/>
        </a:p>
        <a:p>
          <a:pPr marL="57150" lvl="1" indent="-57150" algn="l" defTabSz="400050">
            <a:lnSpc>
              <a:spcPct val="90000"/>
            </a:lnSpc>
            <a:spcBef>
              <a:spcPct val="0"/>
            </a:spcBef>
            <a:spcAft>
              <a:spcPct val="15000"/>
            </a:spcAft>
            <a:buChar char="••"/>
          </a:pPr>
          <a:r>
            <a:rPr lang="en-US" sz="900" kern="1200" dirty="0" smtClean="0"/>
            <a:t>Example:  StorageGRID</a:t>
          </a:r>
          <a:endParaRPr lang="en-US" sz="900" kern="1200" dirty="0"/>
        </a:p>
      </dsp:txBody>
      <dsp:txXfrm>
        <a:off x="354059" y="1278265"/>
        <a:ext cx="2338843" cy="1443970"/>
      </dsp:txXfrm>
    </dsp:sp>
    <dsp:sp modelId="{6FF465C0-FD39-45D2-81EF-31902D69AE60}">
      <dsp:nvSpPr>
        <dsp:cNvPr id="0" name=""/>
        <dsp:cNvSpPr/>
      </dsp:nvSpPr>
      <dsp:spPr>
        <a:xfrm>
          <a:off x="2910919" y="1200150"/>
          <a:ext cx="2495073" cy="16002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kern="1200" dirty="0" smtClean="0"/>
            <a:t>Mixed Use</a:t>
          </a:r>
          <a:endParaRPr lang="en-US" sz="1100" kern="1200" dirty="0"/>
        </a:p>
        <a:p>
          <a:pPr marL="57150" lvl="1" indent="-57150" algn="l" defTabSz="400050">
            <a:lnSpc>
              <a:spcPct val="90000"/>
            </a:lnSpc>
            <a:spcBef>
              <a:spcPct val="0"/>
            </a:spcBef>
            <a:spcAft>
              <a:spcPct val="15000"/>
            </a:spcAft>
            <a:buChar char="••"/>
          </a:pPr>
          <a:r>
            <a:rPr lang="en-US" sz="900" kern="1200" dirty="0" smtClean="0"/>
            <a:t>Capacity driven</a:t>
          </a:r>
          <a:endParaRPr lang="en-US" sz="900" kern="1200" dirty="0"/>
        </a:p>
        <a:p>
          <a:pPr marL="57150" lvl="1" indent="-57150" algn="l" defTabSz="400050">
            <a:lnSpc>
              <a:spcPct val="90000"/>
            </a:lnSpc>
            <a:spcBef>
              <a:spcPct val="0"/>
            </a:spcBef>
            <a:spcAft>
              <a:spcPct val="15000"/>
            </a:spcAft>
            <a:buChar char="••"/>
          </a:pPr>
          <a:r>
            <a:rPr lang="en-US" sz="900" kern="1200" dirty="0" smtClean="0"/>
            <a:t>Random I/O</a:t>
          </a:r>
          <a:endParaRPr lang="en-US" sz="900" kern="1200" dirty="0"/>
        </a:p>
        <a:p>
          <a:pPr marL="57150" lvl="1" indent="-57150" algn="l" defTabSz="400050">
            <a:lnSpc>
              <a:spcPct val="90000"/>
            </a:lnSpc>
            <a:spcBef>
              <a:spcPct val="0"/>
            </a:spcBef>
            <a:spcAft>
              <a:spcPct val="15000"/>
            </a:spcAft>
            <a:buChar char="••"/>
          </a:pPr>
          <a:r>
            <a:rPr lang="en-US" sz="900" kern="1200" dirty="0" smtClean="0"/>
            <a:t>Multiple workloads</a:t>
          </a:r>
          <a:endParaRPr lang="en-US" sz="900" kern="1200" dirty="0"/>
        </a:p>
        <a:p>
          <a:pPr marL="57150" lvl="1" indent="-57150" algn="l" defTabSz="400050">
            <a:lnSpc>
              <a:spcPct val="90000"/>
            </a:lnSpc>
            <a:spcBef>
              <a:spcPct val="0"/>
            </a:spcBef>
            <a:spcAft>
              <a:spcPct val="15000"/>
            </a:spcAft>
            <a:buChar char="••"/>
          </a:pPr>
          <a:r>
            <a:rPr lang="en-US" sz="900" kern="1200" dirty="0" smtClean="0"/>
            <a:t>Large + small file</a:t>
          </a:r>
          <a:endParaRPr lang="en-US" sz="900" kern="1200" dirty="0"/>
        </a:p>
        <a:p>
          <a:pPr marL="57150" lvl="1" indent="-57150" algn="l" defTabSz="400050">
            <a:lnSpc>
              <a:spcPct val="90000"/>
            </a:lnSpc>
            <a:spcBef>
              <a:spcPct val="0"/>
            </a:spcBef>
            <a:spcAft>
              <a:spcPct val="15000"/>
            </a:spcAft>
            <a:buChar char="••"/>
          </a:pPr>
          <a:r>
            <a:rPr lang="en-US" sz="900" kern="1200" dirty="0" smtClean="0"/>
            <a:t>Home directory replacement</a:t>
          </a:r>
          <a:endParaRPr lang="en-US" sz="900" kern="1200" dirty="0"/>
        </a:p>
        <a:p>
          <a:pPr marL="57150" lvl="1" indent="-57150" algn="l" defTabSz="400050">
            <a:lnSpc>
              <a:spcPct val="90000"/>
            </a:lnSpc>
            <a:spcBef>
              <a:spcPct val="0"/>
            </a:spcBef>
            <a:spcAft>
              <a:spcPct val="15000"/>
            </a:spcAft>
            <a:buChar char="••"/>
          </a:pPr>
          <a:r>
            <a:rPr lang="en-US" sz="900" kern="1200" dirty="0" smtClean="0"/>
            <a:t>Examples:</a:t>
          </a:r>
          <a:endParaRPr lang="en-US" sz="900" kern="1200" dirty="0"/>
        </a:p>
        <a:p>
          <a:pPr marL="114300" lvl="2" indent="-57150" algn="l" defTabSz="400050">
            <a:lnSpc>
              <a:spcPct val="90000"/>
            </a:lnSpc>
            <a:spcBef>
              <a:spcPct val="0"/>
            </a:spcBef>
            <a:spcAft>
              <a:spcPct val="15000"/>
            </a:spcAft>
            <a:buChar char="••"/>
          </a:pPr>
          <a:r>
            <a:rPr lang="en-US" sz="900" kern="1200" dirty="0" smtClean="0"/>
            <a:t>OpenStack Swift</a:t>
          </a:r>
          <a:endParaRPr lang="en-US" sz="900" kern="1200" dirty="0"/>
        </a:p>
        <a:p>
          <a:pPr marL="114300" lvl="2" indent="-57150" algn="l" defTabSz="400050">
            <a:lnSpc>
              <a:spcPct val="90000"/>
            </a:lnSpc>
            <a:spcBef>
              <a:spcPct val="0"/>
            </a:spcBef>
            <a:spcAft>
              <a:spcPct val="15000"/>
            </a:spcAft>
            <a:buChar char="••"/>
          </a:pPr>
          <a:r>
            <a:rPr lang="en-US" sz="900" kern="1200" dirty="0" err="1" smtClean="0"/>
            <a:t>Ceph</a:t>
          </a:r>
          <a:endParaRPr lang="en-US" sz="900" kern="1200" dirty="0"/>
        </a:p>
      </dsp:txBody>
      <dsp:txXfrm>
        <a:off x="2989034" y="1278265"/>
        <a:ext cx="2338843" cy="1443970"/>
      </dsp:txXfrm>
    </dsp:sp>
    <dsp:sp modelId="{D80E4003-C844-49A2-8ED7-04F097B81F78}">
      <dsp:nvSpPr>
        <dsp:cNvPr id="0" name=""/>
        <dsp:cNvSpPr/>
      </dsp:nvSpPr>
      <dsp:spPr>
        <a:xfrm>
          <a:off x="5545894" y="1200150"/>
          <a:ext cx="2495073" cy="16002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kern="1200" dirty="0" smtClean="0"/>
            <a:t>Transaction Processing</a:t>
          </a:r>
          <a:endParaRPr lang="en-US" sz="1100" kern="1200" dirty="0"/>
        </a:p>
        <a:p>
          <a:pPr marL="57150" lvl="1" indent="-57150" algn="l" defTabSz="400050">
            <a:lnSpc>
              <a:spcPct val="90000"/>
            </a:lnSpc>
            <a:spcBef>
              <a:spcPct val="0"/>
            </a:spcBef>
            <a:spcAft>
              <a:spcPct val="15000"/>
            </a:spcAft>
            <a:buChar char="••"/>
          </a:pPr>
          <a:r>
            <a:rPr lang="en-US" sz="900" kern="1200" dirty="0" smtClean="0"/>
            <a:t>High performance</a:t>
          </a:r>
          <a:endParaRPr lang="en-US" sz="900" kern="1200" dirty="0"/>
        </a:p>
        <a:p>
          <a:pPr marL="57150" lvl="1" indent="-57150" algn="l" defTabSz="400050">
            <a:lnSpc>
              <a:spcPct val="90000"/>
            </a:lnSpc>
            <a:spcBef>
              <a:spcPct val="0"/>
            </a:spcBef>
            <a:spcAft>
              <a:spcPct val="15000"/>
            </a:spcAft>
            <a:buChar char="••"/>
          </a:pPr>
          <a:r>
            <a:rPr lang="en-US" sz="900" kern="1200" dirty="0" smtClean="0"/>
            <a:t>Small objects</a:t>
          </a:r>
          <a:endParaRPr lang="en-US" sz="900" kern="1200" dirty="0"/>
        </a:p>
        <a:p>
          <a:pPr marL="57150" lvl="1" indent="-57150" algn="l" defTabSz="400050">
            <a:lnSpc>
              <a:spcPct val="90000"/>
            </a:lnSpc>
            <a:spcBef>
              <a:spcPct val="0"/>
            </a:spcBef>
            <a:spcAft>
              <a:spcPct val="15000"/>
            </a:spcAft>
            <a:buChar char="••"/>
          </a:pPr>
          <a:r>
            <a:rPr lang="en-US" sz="900" kern="1200" dirty="0" smtClean="0"/>
            <a:t>Examples</a:t>
          </a:r>
          <a:endParaRPr lang="en-US" sz="900" kern="1200" dirty="0"/>
        </a:p>
        <a:p>
          <a:pPr marL="114300" lvl="2" indent="-57150" algn="l" defTabSz="400050">
            <a:lnSpc>
              <a:spcPct val="90000"/>
            </a:lnSpc>
            <a:spcBef>
              <a:spcPct val="0"/>
            </a:spcBef>
            <a:spcAft>
              <a:spcPct val="15000"/>
            </a:spcAft>
            <a:buChar char="••"/>
          </a:pPr>
          <a:r>
            <a:rPr lang="en-US" sz="900" kern="1200" dirty="0" smtClean="0"/>
            <a:t>Apple </a:t>
          </a:r>
          <a:r>
            <a:rPr lang="en-US" sz="900" kern="1200" dirty="0" err="1" smtClean="0"/>
            <a:t>Siri</a:t>
          </a:r>
          <a:endParaRPr lang="en-US" sz="900" kern="1200" dirty="0"/>
        </a:p>
        <a:p>
          <a:pPr marL="114300" lvl="2" indent="-57150" algn="l" defTabSz="400050">
            <a:lnSpc>
              <a:spcPct val="90000"/>
            </a:lnSpc>
            <a:spcBef>
              <a:spcPct val="0"/>
            </a:spcBef>
            <a:spcAft>
              <a:spcPct val="15000"/>
            </a:spcAft>
            <a:buChar char="••"/>
          </a:pPr>
          <a:r>
            <a:rPr lang="en-US" sz="900" kern="1200" dirty="0" err="1" smtClean="0"/>
            <a:t>Scality</a:t>
          </a:r>
          <a:endParaRPr lang="en-US" sz="900" kern="1200" dirty="0"/>
        </a:p>
      </dsp:txBody>
      <dsp:txXfrm>
        <a:off x="5624009" y="1278265"/>
        <a:ext cx="2338843" cy="14439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20FEA6-8490-DF42-8604-B490BE6D67FB}">
      <dsp:nvSpPr>
        <dsp:cNvPr id="0" name=""/>
        <dsp:cNvSpPr/>
      </dsp:nvSpPr>
      <dsp:spPr>
        <a:xfrm>
          <a:off x="2153788" y="1816298"/>
          <a:ext cx="1534423" cy="854736"/>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Success in Selling </a:t>
          </a:r>
        </a:p>
        <a:p>
          <a:pPr lvl="0" algn="ctr" defTabSz="488950">
            <a:lnSpc>
              <a:spcPct val="90000"/>
            </a:lnSpc>
            <a:spcBef>
              <a:spcPct val="0"/>
            </a:spcBef>
            <a:spcAft>
              <a:spcPct val="35000"/>
            </a:spcAft>
          </a:pPr>
          <a:r>
            <a:rPr lang="en-US" sz="1100" kern="1200" dirty="0" smtClean="0"/>
            <a:t>E-Series</a:t>
          </a:r>
          <a:endParaRPr lang="en-US" sz="1100" kern="1200" dirty="0"/>
        </a:p>
      </dsp:txBody>
      <dsp:txXfrm>
        <a:off x="2378499" y="1941471"/>
        <a:ext cx="1085001" cy="604390"/>
      </dsp:txXfrm>
    </dsp:sp>
    <dsp:sp modelId="{735BD4AD-D7CC-2449-9F4A-CFF819C0525D}">
      <dsp:nvSpPr>
        <dsp:cNvPr id="0" name=""/>
        <dsp:cNvSpPr/>
      </dsp:nvSpPr>
      <dsp:spPr>
        <a:xfrm rot="16200000">
          <a:off x="2448398" y="1330528"/>
          <a:ext cx="945203" cy="26335"/>
        </a:xfrm>
        <a:custGeom>
          <a:avLst/>
          <a:gdLst/>
          <a:ahLst/>
          <a:cxnLst/>
          <a:rect l="0" t="0" r="0" b="0"/>
          <a:pathLst>
            <a:path>
              <a:moveTo>
                <a:pt x="0" y="13167"/>
              </a:moveTo>
              <a:lnTo>
                <a:pt x="945203" y="13167"/>
              </a:lnTo>
            </a:path>
          </a:pathLst>
        </a:custGeom>
        <a:noFill/>
        <a:ln w="25400" cap="flat" cmpd="sng" algn="ctr">
          <a:solidFill>
            <a:schemeClr val="accent3">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00"/>
            </a:solidFill>
          </a:endParaRPr>
        </a:p>
      </dsp:txBody>
      <dsp:txXfrm>
        <a:off x="2897369" y="1320066"/>
        <a:ext cx="47260" cy="47260"/>
      </dsp:txXfrm>
    </dsp:sp>
    <dsp:sp modelId="{39095BBB-5BEE-7F46-8C51-885D97758CD6}">
      <dsp:nvSpPr>
        <dsp:cNvPr id="0" name=""/>
        <dsp:cNvSpPr/>
      </dsp:nvSpPr>
      <dsp:spPr>
        <a:xfrm>
          <a:off x="2493631" y="16357"/>
          <a:ext cx="854736" cy="854736"/>
        </a:xfrm>
        <a:prstGeom prst="ellipse">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smtClean="0"/>
            <a:t>Field Portal</a:t>
          </a:r>
          <a:endParaRPr lang="en-US" sz="900" kern="1200" dirty="0"/>
        </a:p>
      </dsp:txBody>
      <dsp:txXfrm>
        <a:off x="2618804" y="141530"/>
        <a:ext cx="604390" cy="604390"/>
      </dsp:txXfrm>
    </dsp:sp>
    <dsp:sp modelId="{168ED5D7-BEB0-2440-838B-C60A82F6E350}">
      <dsp:nvSpPr>
        <dsp:cNvPr id="0" name=""/>
        <dsp:cNvSpPr/>
      </dsp:nvSpPr>
      <dsp:spPr>
        <a:xfrm rot="18360000">
          <a:off x="3026851" y="1477204"/>
          <a:ext cx="882898" cy="26335"/>
        </a:xfrm>
        <a:custGeom>
          <a:avLst/>
          <a:gdLst/>
          <a:ahLst/>
          <a:cxnLst/>
          <a:rect l="0" t="0" r="0" b="0"/>
          <a:pathLst>
            <a:path>
              <a:moveTo>
                <a:pt x="0" y="13167"/>
              </a:moveTo>
              <a:lnTo>
                <a:pt x="882898" y="13167"/>
              </a:lnTo>
            </a:path>
          </a:pathLst>
        </a:custGeom>
        <a:noFill/>
        <a:ln w="25400" cap="flat" cmpd="sng" algn="ctr">
          <a:solidFill>
            <a:schemeClr val="accent3">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00"/>
            </a:solidFill>
          </a:endParaRPr>
        </a:p>
      </dsp:txBody>
      <dsp:txXfrm>
        <a:off x="3446227" y="1468299"/>
        <a:ext cx="44144" cy="44144"/>
      </dsp:txXfrm>
    </dsp:sp>
    <dsp:sp modelId="{3FE0D278-8D37-9343-BF21-D17BDD34D521}">
      <dsp:nvSpPr>
        <dsp:cNvPr id="0" name=""/>
        <dsp:cNvSpPr/>
      </dsp:nvSpPr>
      <dsp:spPr>
        <a:xfrm>
          <a:off x="3551610" y="360115"/>
          <a:ext cx="854736" cy="854736"/>
        </a:xfrm>
        <a:prstGeom prst="ellipse">
          <a:avLst/>
        </a:prstGeom>
        <a:solidFill>
          <a:schemeClr val="accent2">
            <a:hueOff val="870231"/>
            <a:satOff val="0"/>
            <a:lumOff val="174"/>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smtClean="0"/>
            <a:t>Hardware Universe</a:t>
          </a:r>
          <a:endParaRPr lang="en-US" sz="900" kern="1200" dirty="0"/>
        </a:p>
      </dsp:txBody>
      <dsp:txXfrm>
        <a:off x="3676783" y="485288"/>
        <a:ext cx="604390" cy="604390"/>
      </dsp:txXfrm>
    </dsp:sp>
    <dsp:sp modelId="{431DB7E6-BD2E-E94F-AF86-5D2D3F7036B9}">
      <dsp:nvSpPr>
        <dsp:cNvPr id="0" name=""/>
        <dsp:cNvSpPr/>
      </dsp:nvSpPr>
      <dsp:spPr>
        <a:xfrm rot="20520000">
          <a:off x="3567175" y="1910760"/>
          <a:ext cx="675755" cy="26335"/>
        </a:xfrm>
        <a:custGeom>
          <a:avLst/>
          <a:gdLst/>
          <a:ahLst/>
          <a:cxnLst/>
          <a:rect l="0" t="0" r="0" b="0"/>
          <a:pathLst>
            <a:path>
              <a:moveTo>
                <a:pt x="0" y="13167"/>
              </a:moveTo>
              <a:lnTo>
                <a:pt x="675755" y="13167"/>
              </a:lnTo>
            </a:path>
          </a:pathLst>
        </a:custGeom>
        <a:noFill/>
        <a:ln w="25400" cap="flat" cmpd="sng" algn="ctr">
          <a:solidFill>
            <a:schemeClr val="accent3">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00"/>
            </a:solidFill>
          </a:endParaRPr>
        </a:p>
      </dsp:txBody>
      <dsp:txXfrm>
        <a:off x="3888158" y="1907034"/>
        <a:ext cx="33787" cy="33787"/>
      </dsp:txXfrm>
    </dsp:sp>
    <dsp:sp modelId="{83E0A7BF-8FD3-C548-A748-EC14C4B60C33}">
      <dsp:nvSpPr>
        <dsp:cNvPr id="0" name=""/>
        <dsp:cNvSpPr/>
      </dsp:nvSpPr>
      <dsp:spPr>
        <a:xfrm>
          <a:off x="4205476" y="1260085"/>
          <a:ext cx="854736" cy="854736"/>
        </a:xfrm>
        <a:prstGeom prst="ellipse">
          <a:avLst/>
        </a:prstGeom>
        <a:solidFill>
          <a:schemeClr val="accent2">
            <a:hueOff val="1740461"/>
            <a:satOff val="0"/>
            <a:lumOff val="348"/>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smtClean="0"/>
            <a:t>Tech Reports</a:t>
          </a:r>
          <a:endParaRPr lang="en-US" sz="900" kern="1200" dirty="0"/>
        </a:p>
      </dsp:txBody>
      <dsp:txXfrm>
        <a:off x="4330649" y="1385258"/>
        <a:ext cx="604390" cy="604390"/>
      </dsp:txXfrm>
    </dsp:sp>
    <dsp:sp modelId="{4B687930-14A8-8548-94F6-1760F21A6EF1}">
      <dsp:nvSpPr>
        <dsp:cNvPr id="0" name=""/>
        <dsp:cNvSpPr/>
      </dsp:nvSpPr>
      <dsp:spPr>
        <a:xfrm rot="1080000">
          <a:off x="3567175" y="2550236"/>
          <a:ext cx="675755" cy="26335"/>
        </a:xfrm>
        <a:custGeom>
          <a:avLst/>
          <a:gdLst/>
          <a:ahLst/>
          <a:cxnLst/>
          <a:rect l="0" t="0" r="0" b="0"/>
          <a:pathLst>
            <a:path>
              <a:moveTo>
                <a:pt x="0" y="13167"/>
              </a:moveTo>
              <a:lnTo>
                <a:pt x="675755" y="13167"/>
              </a:lnTo>
            </a:path>
          </a:pathLst>
        </a:custGeom>
        <a:noFill/>
        <a:ln w="25400" cap="flat" cmpd="sng" algn="ctr">
          <a:solidFill>
            <a:schemeClr val="accent3">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00"/>
            </a:solidFill>
          </a:endParaRPr>
        </a:p>
      </dsp:txBody>
      <dsp:txXfrm>
        <a:off x="3888158" y="2546510"/>
        <a:ext cx="33787" cy="33787"/>
      </dsp:txXfrm>
    </dsp:sp>
    <dsp:sp modelId="{3D4AF7B7-AF72-F140-9967-9731D3730074}">
      <dsp:nvSpPr>
        <dsp:cNvPr id="0" name=""/>
        <dsp:cNvSpPr/>
      </dsp:nvSpPr>
      <dsp:spPr>
        <a:xfrm>
          <a:off x="4205476" y="2372510"/>
          <a:ext cx="854736" cy="854736"/>
        </a:xfrm>
        <a:prstGeom prst="ellipse">
          <a:avLst/>
        </a:prstGeom>
        <a:solidFill>
          <a:schemeClr val="accent2">
            <a:hueOff val="2610692"/>
            <a:satOff val="0"/>
            <a:lumOff val="523"/>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smtClean="0"/>
            <a:t>Training</a:t>
          </a:r>
          <a:endParaRPr lang="en-US" sz="900" kern="1200" dirty="0"/>
        </a:p>
      </dsp:txBody>
      <dsp:txXfrm>
        <a:off x="4330649" y="2497683"/>
        <a:ext cx="604390" cy="604390"/>
      </dsp:txXfrm>
    </dsp:sp>
    <dsp:sp modelId="{82DDD651-CCF9-E743-8BAC-50ABC3FBF04E}">
      <dsp:nvSpPr>
        <dsp:cNvPr id="0" name=""/>
        <dsp:cNvSpPr/>
      </dsp:nvSpPr>
      <dsp:spPr>
        <a:xfrm rot="3240000">
          <a:off x="3026851" y="2983792"/>
          <a:ext cx="882898" cy="26335"/>
        </a:xfrm>
        <a:custGeom>
          <a:avLst/>
          <a:gdLst/>
          <a:ahLst/>
          <a:cxnLst/>
          <a:rect l="0" t="0" r="0" b="0"/>
          <a:pathLst>
            <a:path>
              <a:moveTo>
                <a:pt x="0" y="13167"/>
              </a:moveTo>
              <a:lnTo>
                <a:pt x="882898" y="13167"/>
              </a:lnTo>
            </a:path>
          </a:pathLst>
        </a:custGeom>
        <a:noFill/>
        <a:ln w="25400" cap="flat" cmpd="sng" algn="ctr">
          <a:solidFill>
            <a:schemeClr val="accent3">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00"/>
            </a:solidFill>
          </a:endParaRPr>
        </a:p>
      </dsp:txBody>
      <dsp:txXfrm>
        <a:off x="3446227" y="2974888"/>
        <a:ext cx="44144" cy="44144"/>
      </dsp:txXfrm>
    </dsp:sp>
    <dsp:sp modelId="{E901DC20-7663-3641-AE19-5B169F9D79A7}">
      <dsp:nvSpPr>
        <dsp:cNvPr id="0" name=""/>
        <dsp:cNvSpPr/>
      </dsp:nvSpPr>
      <dsp:spPr>
        <a:xfrm>
          <a:off x="3551610" y="3272480"/>
          <a:ext cx="854736" cy="854736"/>
        </a:xfrm>
        <a:prstGeom prst="ellipse">
          <a:avLst/>
        </a:prstGeom>
        <a:solidFill>
          <a:schemeClr val="accent2">
            <a:hueOff val="3480922"/>
            <a:satOff val="0"/>
            <a:lumOff val="697"/>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smtClean="0"/>
            <a:t>Simulators</a:t>
          </a:r>
          <a:endParaRPr lang="en-US" sz="900" kern="1200" dirty="0"/>
        </a:p>
      </dsp:txBody>
      <dsp:txXfrm>
        <a:off x="3676783" y="3397653"/>
        <a:ext cx="604390" cy="604390"/>
      </dsp:txXfrm>
    </dsp:sp>
    <dsp:sp modelId="{51DC1467-CDBE-3B4A-AAD0-151E8D2EC2CA}">
      <dsp:nvSpPr>
        <dsp:cNvPr id="0" name=""/>
        <dsp:cNvSpPr/>
      </dsp:nvSpPr>
      <dsp:spPr>
        <a:xfrm rot="5400000">
          <a:off x="2448398" y="3130468"/>
          <a:ext cx="945203" cy="26335"/>
        </a:xfrm>
        <a:custGeom>
          <a:avLst/>
          <a:gdLst/>
          <a:ahLst/>
          <a:cxnLst/>
          <a:rect l="0" t="0" r="0" b="0"/>
          <a:pathLst>
            <a:path>
              <a:moveTo>
                <a:pt x="0" y="13167"/>
              </a:moveTo>
              <a:lnTo>
                <a:pt x="945203" y="13167"/>
              </a:lnTo>
            </a:path>
          </a:pathLst>
        </a:custGeom>
        <a:noFill/>
        <a:ln w="25400" cap="flat" cmpd="sng" algn="ctr">
          <a:solidFill>
            <a:schemeClr val="accent3">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00"/>
            </a:solidFill>
          </a:endParaRPr>
        </a:p>
      </dsp:txBody>
      <dsp:txXfrm>
        <a:off x="2897369" y="3120006"/>
        <a:ext cx="47260" cy="47260"/>
      </dsp:txXfrm>
    </dsp:sp>
    <dsp:sp modelId="{9C3ECC64-87D6-9D46-9C02-24CF0EDC130B}">
      <dsp:nvSpPr>
        <dsp:cNvPr id="0" name=""/>
        <dsp:cNvSpPr/>
      </dsp:nvSpPr>
      <dsp:spPr>
        <a:xfrm>
          <a:off x="2493631" y="3616238"/>
          <a:ext cx="854736" cy="854736"/>
        </a:xfrm>
        <a:prstGeom prst="ellipse">
          <a:avLst/>
        </a:prstGeom>
        <a:solidFill>
          <a:schemeClr val="accent2">
            <a:hueOff val="4351153"/>
            <a:satOff val="0"/>
            <a:lumOff val="871"/>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Best Practice Guides</a:t>
          </a:r>
          <a:endParaRPr lang="en-US" sz="900" kern="1200" dirty="0"/>
        </a:p>
      </dsp:txBody>
      <dsp:txXfrm>
        <a:off x="2618804" y="3741411"/>
        <a:ext cx="604390" cy="604390"/>
      </dsp:txXfrm>
    </dsp:sp>
    <dsp:sp modelId="{750D1983-1AB9-5B41-9A5C-121D3B47611F}">
      <dsp:nvSpPr>
        <dsp:cNvPr id="0" name=""/>
        <dsp:cNvSpPr/>
      </dsp:nvSpPr>
      <dsp:spPr>
        <a:xfrm rot="7560000">
          <a:off x="1932250" y="2983792"/>
          <a:ext cx="882898" cy="26335"/>
        </a:xfrm>
        <a:custGeom>
          <a:avLst/>
          <a:gdLst/>
          <a:ahLst/>
          <a:cxnLst/>
          <a:rect l="0" t="0" r="0" b="0"/>
          <a:pathLst>
            <a:path>
              <a:moveTo>
                <a:pt x="0" y="13167"/>
              </a:moveTo>
              <a:lnTo>
                <a:pt x="882898" y="13167"/>
              </a:lnTo>
            </a:path>
          </a:pathLst>
        </a:custGeom>
        <a:noFill/>
        <a:ln w="25400" cap="flat" cmpd="sng" algn="ctr">
          <a:solidFill>
            <a:schemeClr val="accent3">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00"/>
            </a:solidFill>
          </a:endParaRPr>
        </a:p>
      </dsp:txBody>
      <dsp:txXfrm rot="10800000">
        <a:off x="2351627" y="2974888"/>
        <a:ext cx="44144" cy="44144"/>
      </dsp:txXfrm>
    </dsp:sp>
    <dsp:sp modelId="{4CDC2EDC-F23E-6B47-BC61-159FC07C9800}">
      <dsp:nvSpPr>
        <dsp:cNvPr id="0" name=""/>
        <dsp:cNvSpPr/>
      </dsp:nvSpPr>
      <dsp:spPr>
        <a:xfrm>
          <a:off x="1435653" y="3272480"/>
          <a:ext cx="854736" cy="854736"/>
        </a:xfrm>
        <a:prstGeom prst="ellipse">
          <a:avLst/>
        </a:prstGeom>
        <a:solidFill>
          <a:schemeClr val="accent2">
            <a:hueOff val="5221383"/>
            <a:satOff val="0"/>
            <a:lumOff val="1045"/>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Expert Support</a:t>
          </a:r>
          <a:endParaRPr lang="en-US" sz="900" kern="1200" dirty="0"/>
        </a:p>
      </dsp:txBody>
      <dsp:txXfrm>
        <a:off x="1560826" y="3397653"/>
        <a:ext cx="604390" cy="604390"/>
      </dsp:txXfrm>
    </dsp:sp>
    <dsp:sp modelId="{01DBF589-D246-8C45-A9E6-04C76E1DD307}">
      <dsp:nvSpPr>
        <dsp:cNvPr id="0" name=""/>
        <dsp:cNvSpPr/>
      </dsp:nvSpPr>
      <dsp:spPr>
        <a:xfrm rot="9720000">
          <a:off x="1599069" y="2550236"/>
          <a:ext cx="675755" cy="26335"/>
        </a:xfrm>
        <a:custGeom>
          <a:avLst/>
          <a:gdLst/>
          <a:ahLst/>
          <a:cxnLst/>
          <a:rect l="0" t="0" r="0" b="0"/>
          <a:pathLst>
            <a:path>
              <a:moveTo>
                <a:pt x="0" y="13167"/>
              </a:moveTo>
              <a:lnTo>
                <a:pt x="675755" y="13167"/>
              </a:lnTo>
            </a:path>
          </a:pathLst>
        </a:custGeom>
        <a:noFill/>
        <a:ln w="25400" cap="flat" cmpd="sng" algn="ctr">
          <a:solidFill>
            <a:schemeClr val="accent3">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00"/>
            </a:solidFill>
          </a:endParaRPr>
        </a:p>
      </dsp:txBody>
      <dsp:txXfrm rot="10800000">
        <a:off x="1920053" y="2546510"/>
        <a:ext cx="33787" cy="33787"/>
      </dsp:txXfrm>
    </dsp:sp>
    <dsp:sp modelId="{E4AB1E3C-2252-8041-A92B-6E3BD52980AC}">
      <dsp:nvSpPr>
        <dsp:cNvPr id="0" name=""/>
        <dsp:cNvSpPr/>
      </dsp:nvSpPr>
      <dsp:spPr>
        <a:xfrm>
          <a:off x="781786" y="2372510"/>
          <a:ext cx="854736" cy="854736"/>
        </a:xfrm>
        <a:prstGeom prst="ellipse">
          <a:avLst/>
        </a:prstGeom>
        <a:solidFill>
          <a:schemeClr val="accent2">
            <a:hueOff val="6091614"/>
            <a:satOff val="0"/>
            <a:lumOff val="122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smtClean="0"/>
            <a:t>Partner Academies</a:t>
          </a:r>
          <a:endParaRPr lang="en-US" sz="900" kern="1200" dirty="0"/>
        </a:p>
      </dsp:txBody>
      <dsp:txXfrm>
        <a:off x="906959" y="2497683"/>
        <a:ext cx="604390" cy="604390"/>
      </dsp:txXfrm>
    </dsp:sp>
    <dsp:sp modelId="{72757B1C-C885-124F-AEFC-8213BEACF91D}">
      <dsp:nvSpPr>
        <dsp:cNvPr id="0" name=""/>
        <dsp:cNvSpPr/>
      </dsp:nvSpPr>
      <dsp:spPr>
        <a:xfrm rot="11880000">
          <a:off x="1599069" y="1910760"/>
          <a:ext cx="675755" cy="26335"/>
        </a:xfrm>
        <a:custGeom>
          <a:avLst/>
          <a:gdLst/>
          <a:ahLst/>
          <a:cxnLst/>
          <a:rect l="0" t="0" r="0" b="0"/>
          <a:pathLst>
            <a:path>
              <a:moveTo>
                <a:pt x="0" y="13167"/>
              </a:moveTo>
              <a:lnTo>
                <a:pt x="675755" y="13167"/>
              </a:lnTo>
            </a:path>
          </a:pathLst>
        </a:custGeom>
        <a:noFill/>
        <a:ln w="25400" cap="flat" cmpd="sng" algn="ctr">
          <a:solidFill>
            <a:schemeClr val="accent3">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rgbClr val="000000"/>
            </a:solidFill>
          </a:endParaRPr>
        </a:p>
      </dsp:txBody>
      <dsp:txXfrm rot="10800000">
        <a:off x="1920053" y="1907034"/>
        <a:ext cx="33787" cy="33787"/>
      </dsp:txXfrm>
    </dsp:sp>
    <dsp:sp modelId="{9BF7EDF5-BE13-9A4E-B099-926FC4AB1FCE}">
      <dsp:nvSpPr>
        <dsp:cNvPr id="0" name=""/>
        <dsp:cNvSpPr/>
      </dsp:nvSpPr>
      <dsp:spPr>
        <a:xfrm>
          <a:off x="781786" y="1260085"/>
          <a:ext cx="854736" cy="854736"/>
        </a:xfrm>
        <a:prstGeom prst="ellipse">
          <a:avLst/>
        </a:prstGeom>
        <a:solidFill>
          <a:schemeClr val="accent2">
            <a:hueOff val="6961844"/>
            <a:satOff val="0"/>
            <a:lumOff val="1394"/>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Sizing Guides</a:t>
          </a:r>
          <a:endParaRPr lang="en-US" sz="900" kern="1200" dirty="0"/>
        </a:p>
      </dsp:txBody>
      <dsp:txXfrm>
        <a:off x="906959" y="1385258"/>
        <a:ext cx="604390" cy="604390"/>
      </dsp:txXfrm>
    </dsp:sp>
    <dsp:sp modelId="{1F7EE086-2F4F-B246-A935-C67F417950E7}">
      <dsp:nvSpPr>
        <dsp:cNvPr id="0" name=""/>
        <dsp:cNvSpPr/>
      </dsp:nvSpPr>
      <dsp:spPr>
        <a:xfrm rot="14040000">
          <a:off x="1932250" y="1477204"/>
          <a:ext cx="882898" cy="26335"/>
        </a:xfrm>
        <a:custGeom>
          <a:avLst/>
          <a:gdLst/>
          <a:ahLst/>
          <a:cxnLst/>
          <a:rect l="0" t="0" r="0" b="0"/>
          <a:pathLst>
            <a:path>
              <a:moveTo>
                <a:pt x="0" y="13167"/>
              </a:moveTo>
              <a:lnTo>
                <a:pt x="882898" y="13167"/>
              </a:lnTo>
            </a:path>
          </a:pathLst>
        </a:custGeom>
        <a:noFill/>
        <a:ln w="25400" cap="flat" cmpd="sng" algn="ctr">
          <a:solidFill>
            <a:schemeClr val="accent3">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351627" y="1468299"/>
        <a:ext cx="44144" cy="44144"/>
      </dsp:txXfrm>
    </dsp:sp>
    <dsp:sp modelId="{810F1BA7-CE5B-834F-8095-EF609F9A184A}">
      <dsp:nvSpPr>
        <dsp:cNvPr id="0" name=""/>
        <dsp:cNvSpPr/>
      </dsp:nvSpPr>
      <dsp:spPr>
        <a:xfrm>
          <a:off x="1435653" y="360115"/>
          <a:ext cx="854736" cy="854736"/>
        </a:xfrm>
        <a:prstGeom prst="ellipse">
          <a:avLst/>
        </a:prstGeom>
        <a:solidFill>
          <a:schemeClr val="accent2">
            <a:hueOff val="7832075"/>
            <a:satOff val="0"/>
            <a:lumOff val="1568"/>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E-Series Specialists</a:t>
          </a:r>
          <a:endParaRPr lang="en-US" sz="900" kern="1200" dirty="0"/>
        </a:p>
      </dsp:txBody>
      <dsp:txXfrm>
        <a:off x="1560826" y="485288"/>
        <a:ext cx="604390" cy="6043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8003A8-516E-4DDC-A1BE-552BE3F5889E}">
      <dsp:nvSpPr>
        <dsp:cNvPr id="0" name=""/>
        <dsp:cNvSpPr/>
      </dsp:nvSpPr>
      <dsp:spPr>
        <a:xfrm>
          <a:off x="1483220" y="0"/>
          <a:ext cx="3205758" cy="3205758"/>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35FDBC-9A79-4B98-A09B-4A4E44C271C9}">
      <dsp:nvSpPr>
        <dsp:cNvPr id="0" name=""/>
        <dsp:cNvSpPr/>
      </dsp:nvSpPr>
      <dsp:spPr>
        <a:xfrm>
          <a:off x="1691595" y="208374"/>
          <a:ext cx="1282303" cy="1282303"/>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Dedicated </a:t>
          </a:r>
        </a:p>
        <a:p>
          <a:pPr lvl="0" algn="ctr" defTabSz="488950">
            <a:lnSpc>
              <a:spcPct val="90000"/>
            </a:lnSpc>
            <a:spcBef>
              <a:spcPct val="0"/>
            </a:spcBef>
            <a:spcAft>
              <a:spcPct val="35000"/>
            </a:spcAft>
          </a:pPr>
          <a:r>
            <a:rPr lang="en-US" sz="1100" kern="1200" dirty="0" smtClean="0"/>
            <a:t> </a:t>
          </a:r>
          <a:r>
            <a:rPr lang="en-US" sz="1100" kern="1200" dirty="0" smtClean="0">
              <a:solidFill>
                <a:schemeClr val="tx1"/>
              </a:solidFill>
            </a:rPr>
            <a:t>Vertical</a:t>
          </a:r>
        </a:p>
        <a:p>
          <a:pPr lvl="0" algn="ctr" defTabSz="488950">
            <a:lnSpc>
              <a:spcPct val="90000"/>
            </a:lnSpc>
            <a:spcBef>
              <a:spcPct val="0"/>
            </a:spcBef>
            <a:spcAft>
              <a:spcPct val="35000"/>
            </a:spcAft>
          </a:pPr>
          <a:endParaRPr lang="en-US" sz="1100" kern="1200" dirty="0" smtClean="0"/>
        </a:p>
        <a:p>
          <a:pPr lvl="0" algn="ctr" defTabSz="488950">
            <a:lnSpc>
              <a:spcPct val="90000"/>
            </a:lnSpc>
            <a:spcBef>
              <a:spcPct val="0"/>
            </a:spcBef>
            <a:spcAft>
              <a:spcPct val="35000"/>
            </a:spcAft>
          </a:pPr>
          <a:r>
            <a:rPr lang="en-US" sz="1200" b="1" kern="1200" dirty="0" smtClean="0"/>
            <a:t>StorageGRID</a:t>
          </a:r>
          <a:endParaRPr lang="en-US" sz="1100" b="1" kern="1200" dirty="0"/>
        </a:p>
      </dsp:txBody>
      <dsp:txXfrm>
        <a:off x="1754192" y="270971"/>
        <a:ext cx="1157109" cy="1157109"/>
      </dsp:txXfrm>
    </dsp:sp>
    <dsp:sp modelId="{B46CBA2E-2F8B-4969-B8E6-0A8D1B9616A4}">
      <dsp:nvSpPr>
        <dsp:cNvPr id="0" name=""/>
        <dsp:cNvSpPr/>
      </dsp:nvSpPr>
      <dsp:spPr>
        <a:xfrm>
          <a:off x="3198301" y="208374"/>
          <a:ext cx="1282303" cy="128230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Heterogeneous</a:t>
          </a:r>
        </a:p>
        <a:p>
          <a:pPr lvl="0" algn="ctr" defTabSz="488950">
            <a:lnSpc>
              <a:spcPct val="90000"/>
            </a:lnSpc>
            <a:spcBef>
              <a:spcPct val="0"/>
            </a:spcBef>
            <a:spcAft>
              <a:spcPct val="35000"/>
            </a:spcAft>
          </a:pPr>
          <a:r>
            <a:rPr lang="en-US" sz="1100" kern="1200" dirty="0" smtClean="0">
              <a:solidFill>
                <a:schemeClr val="tx1"/>
              </a:solidFill>
            </a:rPr>
            <a:t>Vertical </a:t>
          </a:r>
        </a:p>
        <a:p>
          <a:pPr lvl="0" algn="ctr" defTabSz="488950">
            <a:lnSpc>
              <a:spcPct val="90000"/>
            </a:lnSpc>
            <a:spcBef>
              <a:spcPct val="0"/>
            </a:spcBef>
            <a:spcAft>
              <a:spcPct val="35000"/>
            </a:spcAft>
          </a:pPr>
          <a:endParaRPr lang="en-US" sz="1100" kern="1200" dirty="0" smtClean="0"/>
        </a:p>
        <a:p>
          <a:pPr lvl="0" algn="ctr" defTabSz="488950">
            <a:lnSpc>
              <a:spcPct val="90000"/>
            </a:lnSpc>
            <a:spcBef>
              <a:spcPct val="0"/>
            </a:spcBef>
            <a:spcAft>
              <a:spcPct val="35000"/>
            </a:spcAft>
          </a:pPr>
          <a:r>
            <a:rPr lang="en-US" sz="1200" b="1" kern="1200" dirty="0" smtClean="0"/>
            <a:t>FAS</a:t>
          </a:r>
          <a:endParaRPr lang="en-US" sz="1100" b="1" kern="1200" dirty="0"/>
        </a:p>
      </dsp:txBody>
      <dsp:txXfrm>
        <a:off x="3260898" y="270971"/>
        <a:ext cx="1157109" cy="1157109"/>
      </dsp:txXfrm>
    </dsp:sp>
    <dsp:sp modelId="{A0A30013-1313-4C17-AF0D-616D3017E516}">
      <dsp:nvSpPr>
        <dsp:cNvPr id="0" name=""/>
        <dsp:cNvSpPr/>
      </dsp:nvSpPr>
      <dsp:spPr>
        <a:xfrm>
          <a:off x="1691595" y="1715080"/>
          <a:ext cx="1282303" cy="1282303"/>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Dedicated</a:t>
          </a:r>
        </a:p>
        <a:p>
          <a:pPr lvl="0" algn="ctr" defTabSz="488950">
            <a:lnSpc>
              <a:spcPct val="90000"/>
            </a:lnSpc>
            <a:spcBef>
              <a:spcPct val="0"/>
            </a:spcBef>
            <a:spcAft>
              <a:spcPct val="35000"/>
            </a:spcAft>
          </a:pPr>
          <a:r>
            <a:rPr lang="en-US" sz="1100" kern="1200" dirty="0" smtClean="0"/>
            <a:t> </a:t>
          </a:r>
          <a:r>
            <a:rPr lang="en-US" sz="1100" kern="1200" dirty="0" smtClean="0">
              <a:solidFill>
                <a:schemeClr val="tx1"/>
              </a:solidFill>
            </a:rPr>
            <a:t>Flexible</a:t>
          </a:r>
        </a:p>
        <a:p>
          <a:pPr lvl="0" algn="ctr" defTabSz="488950">
            <a:lnSpc>
              <a:spcPct val="90000"/>
            </a:lnSpc>
            <a:spcBef>
              <a:spcPct val="0"/>
            </a:spcBef>
            <a:spcAft>
              <a:spcPct val="35000"/>
            </a:spcAft>
          </a:pPr>
          <a:endParaRPr lang="en-US" sz="1100" kern="1200" dirty="0" smtClean="0"/>
        </a:p>
        <a:p>
          <a:pPr lvl="0" algn="ctr" defTabSz="488950">
            <a:lnSpc>
              <a:spcPct val="90000"/>
            </a:lnSpc>
            <a:spcBef>
              <a:spcPct val="0"/>
            </a:spcBef>
            <a:spcAft>
              <a:spcPct val="35000"/>
            </a:spcAft>
          </a:pPr>
          <a:r>
            <a:rPr lang="en-US" sz="1200" b="1" kern="1200" dirty="0" smtClean="0"/>
            <a:t>General</a:t>
          </a:r>
        </a:p>
        <a:p>
          <a:pPr lvl="0" algn="ctr" defTabSz="488950">
            <a:lnSpc>
              <a:spcPct val="90000"/>
            </a:lnSpc>
            <a:spcBef>
              <a:spcPct val="0"/>
            </a:spcBef>
            <a:spcAft>
              <a:spcPct val="35000"/>
            </a:spcAft>
          </a:pPr>
          <a:r>
            <a:rPr lang="en-US" sz="1200" b="1" kern="1200" dirty="0" smtClean="0"/>
            <a:t>E-Series</a:t>
          </a:r>
          <a:endParaRPr lang="en-US" sz="1200" b="1" kern="1200" dirty="0"/>
        </a:p>
      </dsp:txBody>
      <dsp:txXfrm>
        <a:off x="1754192" y="1777677"/>
        <a:ext cx="1157109" cy="1157109"/>
      </dsp:txXfrm>
    </dsp:sp>
    <dsp:sp modelId="{5BF0AAE7-8824-4C38-B409-10FEBFEC3DCD}">
      <dsp:nvSpPr>
        <dsp:cNvPr id="0" name=""/>
        <dsp:cNvSpPr/>
      </dsp:nvSpPr>
      <dsp:spPr>
        <a:xfrm>
          <a:off x="3198301" y="1715080"/>
          <a:ext cx="1282303" cy="128230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Heterogeneous</a:t>
          </a:r>
        </a:p>
        <a:p>
          <a:pPr lvl="0" algn="ctr" defTabSz="488950">
            <a:lnSpc>
              <a:spcPct val="90000"/>
            </a:lnSpc>
            <a:spcBef>
              <a:spcPct val="0"/>
            </a:spcBef>
            <a:spcAft>
              <a:spcPct val="35000"/>
            </a:spcAft>
          </a:pPr>
          <a:r>
            <a:rPr lang="en-US" sz="1100" kern="1200" dirty="0" smtClean="0">
              <a:solidFill>
                <a:schemeClr val="tx1"/>
              </a:solidFill>
            </a:rPr>
            <a:t>Flexible</a:t>
          </a:r>
        </a:p>
        <a:p>
          <a:pPr lvl="0" algn="ctr" defTabSz="488950">
            <a:lnSpc>
              <a:spcPct val="90000"/>
            </a:lnSpc>
            <a:spcBef>
              <a:spcPct val="0"/>
            </a:spcBef>
            <a:spcAft>
              <a:spcPct val="35000"/>
            </a:spcAft>
          </a:pPr>
          <a:endParaRPr lang="en-US" sz="1100" kern="1200" dirty="0" smtClean="0"/>
        </a:p>
        <a:p>
          <a:pPr lvl="0" algn="ctr" defTabSz="488950">
            <a:lnSpc>
              <a:spcPct val="90000"/>
            </a:lnSpc>
            <a:spcBef>
              <a:spcPct val="0"/>
            </a:spcBef>
            <a:spcAft>
              <a:spcPct val="35000"/>
            </a:spcAft>
          </a:pPr>
          <a:r>
            <a:rPr lang="en-US" sz="1200" b="1" kern="1200" dirty="0" smtClean="0"/>
            <a:t>Swift</a:t>
          </a:r>
        </a:p>
        <a:p>
          <a:pPr lvl="0" algn="ctr" defTabSz="488950">
            <a:lnSpc>
              <a:spcPct val="90000"/>
            </a:lnSpc>
            <a:spcBef>
              <a:spcPct val="0"/>
            </a:spcBef>
            <a:spcAft>
              <a:spcPct val="35000"/>
            </a:spcAft>
          </a:pPr>
          <a:r>
            <a:rPr lang="en-US" sz="1200" b="1" kern="1200" dirty="0" smtClean="0"/>
            <a:t>E-Series</a:t>
          </a:r>
          <a:endParaRPr lang="en-US" sz="1200" b="1" kern="1200" dirty="0"/>
        </a:p>
      </dsp:txBody>
      <dsp:txXfrm>
        <a:off x="3260898" y="1777677"/>
        <a:ext cx="1157109" cy="1157109"/>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0.44477</cdr:x>
      <cdr:y>0.74565</cdr:y>
    </cdr:from>
    <cdr:to>
      <cdr:x>0.6651</cdr:x>
      <cdr:y>0.83126</cdr:y>
    </cdr:to>
    <cdr:sp macro="" textlink="">
      <cdr:nvSpPr>
        <cdr:cNvPr id="2" name="TextBox 1"/>
        <cdr:cNvSpPr txBox="1"/>
      </cdr:nvSpPr>
      <cdr:spPr>
        <a:xfrm xmlns:a="http://schemas.openxmlformats.org/drawingml/2006/main">
          <a:off x="2884170" y="2278516"/>
          <a:ext cx="1428750" cy="261610"/>
        </a:xfrm>
        <a:prstGeom xmlns:a="http://schemas.openxmlformats.org/drawingml/2006/main" prst="rect">
          <a:avLst/>
        </a:prstGeom>
        <a:solidFill xmlns:a="http://schemas.openxmlformats.org/drawingml/2006/main">
          <a:srgbClr val="FDFEFE"/>
        </a:solidFill>
      </cdr:spPr>
      <cdr:txBody>
        <a:bodyPr xmlns:a="http://schemas.openxmlformats.org/drawingml/2006/main" vertOverflow="clip" wrap="square" rtlCol="0">
          <a:spAutoFit/>
        </a:bodyPr>
        <a:lstStyle xmlns:a="http://schemas.openxmlformats.org/drawingml/2006/main"/>
        <a:p xmlns:a="http://schemas.openxmlformats.org/drawingml/2006/main">
          <a:pPr marL="0" indent="0">
            <a:buClr>
              <a:schemeClr val="accent2"/>
            </a:buClr>
            <a:buFont typeface="Wingdings" pitchFamily="2" charset="2"/>
            <a:buNone/>
          </a:pPr>
          <a:endParaRPr lang="en-US" sz="1100" dirty="0" err="1" smtClean="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517" name="Rectangle 5"/>
          <p:cNvSpPr>
            <a:spLocks noGrp="1" noChangeArrowheads="1"/>
          </p:cNvSpPr>
          <p:nvPr>
            <p:ph type="sldNum" sz="quarter" idx="3"/>
          </p:nvPr>
        </p:nvSpPr>
        <p:spPr bwMode="auto">
          <a:xfrm>
            <a:off x="5739063" y="8728075"/>
            <a:ext cx="660150" cy="3063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000"/>
            </a:lvl1pPr>
          </a:lstStyle>
          <a:p>
            <a:pPr>
              <a:defRPr/>
            </a:pPr>
            <a:fld id="{2792DA9F-74B0-40AE-BFA4-5566EEEA6A07}" type="slidenum">
              <a:rPr lang="en-US" smtClean="0">
                <a:solidFill>
                  <a:schemeClr val="bg2"/>
                </a:solidFill>
              </a:rPr>
              <a:pPr>
                <a:defRPr/>
              </a:pPr>
              <a:t>‹#›</a:t>
            </a:fld>
            <a:endParaRPr lang="en-US" dirty="0">
              <a:solidFill>
                <a:schemeClr val="bg2"/>
              </a:solidFill>
            </a:endParaRPr>
          </a:p>
        </p:txBody>
      </p:sp>
      <p:sp>
        <p:nvSpPr>
          <p:cNvPr id="192527" name="Text Box 15"/>
          <p:cNvSpPr txBox="1">
            <a:spLocks noChangeArrowheads="1"/>
          </p:cNvSpPr>
          <p:nvPr/>
        </p:nvSpPr>
        <p:spPr bwMode="auto">
          <a:xfrm>
            <a:off x="533400" y="8839200"/>
            <a:ext cx="2016125" cy="152400"/>
          </a:xfrm>
          <a:prstGeom prst="rect">
            <a:avLst/>
          </a:prstGeom>
          <a:noFill/>
          <a:ln w="9525" algn="ctr">
            <a:noFill/>
            <a:miter lim="800000"/>
            <a:headEnd/>
            <a:tailEnd/>
          </a:ln>
          <a:effectLst/>
        </p:spPr>
        <p:txBody>
          <a:bodyPr wrap="none" lIns="0" tIns="0" rIns="0" bIns="0">
            <a:spAutoFit/>
          </a:bodyPr>
          <a:lstStyle/>
          <a:p>
            <a:pPr>
              <a:defRPr/>
            </a:pPr>
            <a:r>
              <a:rPr lang="en-US" sz="1000" dirty="0">
                <a:solidFill>
                  <a:schemeClr val="bg2"/>
                </a:solidFill>
                <a:cs typeface="Arial" charset="0"/>
              </a:rPr>
              <a:t>© </a:t>
            </a:r>
            <a:r>
              <a:rPr lang="en-US" sz="1000" dirty="0" smtClean="0">
                <a:solidFill>
                  <a:schemeClr val="bg2"/>
                </a:solidFill>
              </a:rPr>
              <a:t>2012 </a:t>
            </a:r>
            <a:r>
              <a:rPr lang="en-US" sz="1000" dirty="0">
                <a:solidFill>
                  <a:schemeClr val="bg2"/>
                </a:solidFill>
              </a:rPr>
              <a:t>NetApp.  All rights reserved.</a:t>
            </a:r>
          </a:p>
        </p:txBody>
      </p:sp>
      <p:sp>
        <p:nvSpPr>
          <p:cNvPr id="4" name="Footer Placeholder 3"/>
          <p:cNvSpPr>
            <a:spLocks noGrp="1"/>
          </p:cNvSpPr>
          <p:nvPr>
            <p:ph type="ftr" sz="quarter" idx="2"/>
          </p:nvPr>
        </p:nvSpPr>
        <p:spPr>
          <a:xfrm>
            <a:off x="2745580" y="8798603"/>
            <a:ext cx="2971800" cy="239045"/>
          </a:xfrm>
          <a:prstGeom prst="rect">
            <a:avLst/>
          </a:prstGeom>
        </p:spPr>
        <p:txBody>
          <a:bodyPr vert="horz" lIns="91440" tIns="45720" rIns="91440" bIns="45720" rtlCol="0" anchor="b"/>
          <a:lstStyle>
            <a:lvl1pPr algn="l">
              <a:defRPr sz="1200"/>
            </a:lvl1pPr>
          </a:lstStyle>
          <a:p>
            <a:pPr algn="ctr"/>
            <a:r>
              <a:rPr lang="en-US" sz="1000" smtClean="0">
                <a:solidFill>
                  <a:schemeClr val="bg2"/>
                </a:solidFill>
              </a:rPr>
              <a:t>NetApp Confidential - For Internal Use Only</a:t>
            </a:r>
            <a:endParaRPr lang="en-US" sz="1000" dirty="0">
              <a:solidFill>
                <a:schemeClr val="bg2"/>
              </a:solidFill>
            </a:endParaRPr>
          </a:p>
        </p:txBody>
      </p:sp>
    </p:spTree>
    <p:extLst>
      <p:ext uri="{BB962C8B-B14F-4D97-AF65-F5344CB8AC3E}">
        <p14:creationId xmlns:p14="http://schemas.microsoft.com/office/powerpoint/2010/main" val="7568020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4"/>
          <p:cNvSpPr>
            <a:spLocks noGrp="1" noRot="1" noChangeAspect="1" noChangeArrowheads="1" noTextEdit="1"/>
          </p:cNvSpPr>
          <p:nvPr>
            <p:ph type="sldImg" idx="2"/>
          </p:nvPr>
        </p:nvSpPr>
        <p:spPr bwMode="auto">
          <a:xfrm>
            <a:off x="482600" y="304800"/>
            <a:ext cx="5892800" cy="33147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228600" y="3810000"/>
            <a:ext cx="64008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7175" name="Rectangle 7"/>
          <p:cNvSpPr>
            <a:spLocks noGrp="1" noChangeArrowheads="1"/>
          </p:cNvSpPr>
          <p:nvPr>
            <p:ph type="sldNum" sz="quarter" idx="5"/>
          </p:nvPr>
        </p:nvSpPr>
        <p:spPr bwMode="auto">
          <a:xfrm>
            <a:off x="5905997" y="8807670"/>
            <a:ext cx="836613"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000">
                <a:solidFill>
                  <a:schemeClr val="bg2"/>
                </a:solidFill>
              </a:defRPr>
            </a:lvl1pPr>
          </a:lstStyle>
          <a:p>
            <a:pPr>
              <a:defRPr/>
            </a:pPr>
            <a:fld id="{55924FFC-41EC-40A6-8CA1-699214E4588D}" type="slidenum">
              <a:rPr lang="en-US" smtClean="0"/>
              <a:pPr>
                <a:defRPr/>
              </a:pPr>
              <a:t>‹#›</a:t>
            </a:fld>
            <a:endParaRPr lang="en-US"/>
          </a:p>
        </p:txBody>
      </p:sp>
      <p:sp>
        <p:nvSpPr>
          <p:cNvPr id="7188" name="Text Box 20"/>
          <p:cNvSpPr txBox="1">
            <a:spLocks noChangeArrowheads="1"/>
          </p:cNvSpPr>
          <p:nvPr/>
        </p:nvSpPr>
        <p:spPr bwMode="hidden">
          <a:xfrm>
            <a:off x="457200" y="8839200"/>
            <a:ext cx="2016125" cy="152400"/>
          </a:xfrm>
          <a:prstGeom prst="rect">
            <a:avLst/>
          </a:prstGeom>
          <a:noFill/>
          <a:ln w="9525" algn="ctr">
            <a:noFill/>
            <a:miter lim="800000"/>
            <a:headEnd/>
            <a:tailEnd/>
          </a:ln>
          <a:effectLst/>
        </p:spPr>
        <p:txBody>
          <a:bodyPr wrap="none" lIns="0" tIns="0" rIns="0" bIns="0">
            <a:spAutoFit/>
          </a:bodyPr>
          <a:lstStyle/>
          <a:p>
            <a:pPr>
              <a:defRPr/>
            </a:pPr>
            <a:r>
              <a:rPr lang="en-US" sz="1000" dirty="0">
                <a:solidFill>
                  <a:schemeClr val="bg2"/>
                </a:solidFill>
                <a:cs typeface="Arial" charset="0"/>
              </a:rPr>
              <a:t>© </a:t>
            </a:r>
            <a:r>
              <a:rPr lang="en-US" sz="1000" dirty="0" smtClean="0">
                <a:solidFill>
                  <a:schemeClr val="bg2"/>
                </a:solidFill>
              </a:rPr>
              <a:t>2012 </a:t>
            </a:r>
            <a:r>
              <a:rPr lang="en-US" sz="1000" dirty="0">
                <a:solidFill>
                  <a:schemeClr val="bg2"/>
                </a:solidFill>
              </a:rPr>
              <a:t>NetApp.  All rights reserved.</a:t>
            </a:r>
          </a:p>
        </p:txBody>
      </p:sp>
      <p:sp>
        <p:nvSpPr>
          <p:cNvPr id="6" name="Footer Placeholder 5"/>
          <p:cNvSpPr>
            <a:spLocks noGrp="1"/>
          </p:cNvSpPr>
          <p:nvPr>
            <p:ph type="ftr" sz="quarter" idx="4"/>
          </p:nvPr>
        </p:nvSpPr>
        <p:spPr>
          <a:xfrm>
            <a:off x="2805739" y="8737558"/>
            <a:ext cx="3342398" cy="299202"/>
          </a:xfrm>
          <a:prstGeom prst="rect">
            <a:avLst/>
          </a:prstGeom>
        </p:spPr>
        <p:txBody>
          <a:bodyPr vert="horz" lIns="91440" tIns="45720" rIns="91440" bIns="45720" rtlCol="0" anchor="b"/>
          <a:lstStyle>
            <a:lvl1pPr algn="ctr">
              <a:defRPr sz="1000">
                <a:solidFill>
                  <a:schemeClr val="bg2"/>
                </a:solidFill>
              </a:defRPr>
            </a:lvl1pPr>
          </a:lstStyle>
          <a:p>
            <a:r>
              <a:rPr lang="en-US" smtClean="0"/>
              <a:t>NetApp Confidential - For Internal Use Only</a:t>
            </a:r>
            <a:endParaRPr lang="en-US"/>
          </a:p>
        </p:txBody>
      </p:sp>
    </p:spTree>
    <p:extLst>
      <p:ext uri="{BB962C8B-B14F-4D97-AF65-F5344CB8AC3E}">
        <p14:creationId xmlns:p14="http://schemas.microsoft.com/office/powerpoint/2010/main" val="211227677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168245" algn="l" rtl="0" eaLnBrk="0" fontAlgn="base" hangingPunct="0">
      <a:spcBef>
        <a:spcPct val="30000"/>
      </a:spcBef>
      <a:spcAft>
        <a:spcPct val="0"/>
      </a:spcAft>
      <a:defRPr sz="1000" kern="1200">
        <a:solidFill>
          <a:schemeClr val="tx1"/>
        </a:solidFill>
        <a:latin typeface="Arial" charset="0"/>
        <a:ea typeface="+mn-ea"/>
        <a:cs typeface="+mn-cs"/>
      </a:defRPr>
    </a:lvl2pPr>
    <a:lvl3pPr marL="349190" algn="l" rtl="0" eaLnBrk="0" fontAlgn="base" hangingPunct="0">
      <a:spcBef>
        <a:spcPct val="30000"/>
      </a:spcBef>
      <a:spcAft>
        <a:spcPct val="0"/>
      </a:spcAft>
      <a:defRPr sz="1000" kern="1200">
        <a:solidFill>
          <a:schemeClr val="tx1"/>
        </a:solidFill>
        <a:latin typeface="Arial" charset="0"/>
        <a:ea typeface="+mn-ea"/>
        <a:cs typeface="+mn-cs"/>
      </a:defRPr>
    </a:lvl3pPr>
    <a:lvl4pPr marL="517434" algn="l" rtl="0" eaLnBrk="0" fontAlgn="base" hangingPunct="0">
      <a:spcBef>
        <a:spcPct val="30000"/>
      </a:spcBef>
      <a:spcAft>
        <a:spcPct val="0"/>
      </a:spcAft>
      <a:defRPr sz="1000" kern="1200">
        <a:solidFill>
          <a:schemeClr val="tx1"/>
        </a:solidFill>
        <a:latin typeface="Arial" charset="0"/>
        <a:ea typeface="+mn-ea"/>
        <a:cs typeface="+mn-cs"/>
      </a:defRPr>
    </a:lvl4pPr>
    <a:lvl5pPr marL="685680" algn="l" rtl="0" eaLnBrk="0" fontAlgn="base" hangingPunct="0">
      <a:spcBef>
        <a:spcPct val="30000"/>
      </a:spcBef>
      <a:spcAft>
        <a:spcPct val="0"/>
      </a:spcAft>
      <a:defRPr sz="1000" kern="1200">
        <a:solidFill>
          <a:schemeClr val="tx1"/>
        </a:solidFill>
        <a:latin typeface="Arial" charset="0"/>
        <a:ea typeface="+mn-ea"/>
        <a:cs typeface="+mn-cs"/>
      </a:defRPr>
    </a:lvl5pPr>
    <a:lvl6pPr marL="2285600" algn="l" defTabSz="914240" rtl="0" eaLnBrk="1" latinLnBrk="0" hangingPunct="1">
      <a:defRPr sz="1200" kern="1200">
        <a:solidFill>
          <a:schemeClr val="tx1"/>
        </a:solidFill>
        <a:latin typeface="+mn-lt"/>
        <a:ea typeface="+mn-ea"/>
        <a:cs typeface="+mn-cs"/>
      </a:defRPr>
    </a:lvl6pPr>
    <a:lvl7pPr marL="2742720" algn="l" defTabSz="914240" rtl="0" eaLnBrk="1" latinLnBrk="0" hangingPunct="1">
      <a:defRPr sz="1200" kern="1200">
        <a:solidFill>
          <a:schemeClr val="tx1"/>
        </a:solidFill>
        <a:latin typeface="+mn-lt"/>
        <a:ea typeface="+mn-ea"/>
        <a:cs typeface="+mn-cs"/>
      </a:defRPr>
    </a:lvl7pPr>
    <a:lvl8pPr marL="3199840" algn="l" defTabSz="914240" rtl="0" eaLnBrk="1" latinLnBrk="0" hangingPunct="1">
      <a:defRPr sz="1200" kern="1200">
        <a:solidFill>
          <a:schemeClr val="tx1"/>
        </a:solidFill>
        <a:latin typeface="+mn-lt"/>
        <a:ea typeface="+mn-ea"/>
        <a:cs typeface="+mn-cs"/>
      </a:defRPr>
    </a:lvl8pPr>
    <a:lvl9pPr marL="3656960" algn="l" defTabSz="9142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2600" y="304800"/>
            <a:ext cx="5892800" cy="33147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914400" rtl="0" eaLnBrk="1" fontAlgn="base" latinLnBrk="0" hangingPunct="1">
              <a:lnSpc>
                <a:spcPct val="100000"/>
              </a:lnSpc>
              <a:spcBef>
                <a:spcPct val="0"/>
              </a:spcBef>
              <a:spcAft>
                <a:spcPct val="0"/>
              </a:spcAft>
              <a:buClr>
                <a:schemeClr val="accent2"/>
              </a:buClr>
              <a:buSzTx/>
              <a:buFont typeface="Wingdings 2" pitchFamily="18" charset="2"/>
              <a:buNone/>
              <a:tabLst/>
            </a:pPr>
            <a:r>
              <a:rPr lang="en-US" sz="1000" dirty="0" smtClean="0"/>
              <a:t>Customers who</a:t>
            </a:r>
            <a:r>
              <a:rPr lang="en-US" sz="1000" baseline="0" dirty="0" smtClean="0"/>
              <a:t> have expressed interest in OpenStack:</a:t>
            </a:r>
            <a:endParaRPr lang="en-US" sz="1000" dirty="0" smtClean="0"/>
          </a:p>
          <a:p>
            <a:pPr marL="342900" marR="0" indent="-342900" defTabSz="914400" rtl="0" eaLnBrk="1" fontAlgn="base" latinLnBrk="0" hangingPunct="1">
              <a:lnSpc>
                <a:spcPct val="100000"/>
              </a:lnSpc>
              <a:spcBef>
                <a:spcPct val="0"/>
              </a:spcBef>
              <a:spcAft>
                <a:spcPct val="0"/>
              </a:spcAft>
              <a:buClr>
                <a:schemeClr val="accent2"/>
              </a:buClr>
              <a:buSzTx/>
              <a:buFont typeface="Arial" pitchFamily="34" charset="0"/>
              <a:buChar char="•"/>
              <a:tabLst/>
            </a:pPr>
            <a:r>
              <a:rPr kumimoji="0" lang="en-US" sz="1000" b="0" i="0" u="none" strike="noStrike" cap="none" normalizeH="0" baseline="0" dirty="0" smtClean="0">
                <a:ln>
                  <a:noFill/>
                </a:ln>
                <a:solidFill>
                  <a:schemeClr val="tx1"/>
                </a:solidFill>
                <a:effectLst/>
              </a:rPr>
              <a:t>Intel</a:t>
            </a:r>
          </a:p>
          <a:p>
            <a:pPr marL="342900" marR="0" indent="-342900" defTabSz="914400" rtl="0" eaLnBrk="1" fontAlgn="base" latinLnBrk="0" hangingPunct="1">
              <a:lnSpc>
                <a:spcPct val="100000"/>
              </a:lnSpc>
              <a:spcBef>
                <a:spcPct val="0"/>
              </a:spcBef>
              <a:spcAft>
                <a:spcPct val="0"/>
              </a:spcAft>
              <a:buClr>
                <a:schemeClr val="accent2"/>
              </a:buClr>
              <a:buSzTx/>
              <a:buFont typeface="Arial" pitchFamily="34" charset="0"/>
              <a:buChar char="•"/>
              <a:tabLst/>
            </a:pPr>
            <a:r>
              <a:rPr lang="en-US" sz="1000" dirty="0" smtClean="0"/>
              <a:t>Comcast</a:t>
            </a:r>
          </a:p>
          <a:p>
            <a:pPr marL="342900" marR="0" indent="-342900" defTabSz="914400" rtl="0" eaLnBrk="1" fontAlgn="base" latinLnBrk="0" hangingPunct="1">
              <a:lnSpc>
                <a:spcPct val="100000"/>
              </a:lnSpc>
              <a:spcBef>
                <a:spcPct val="0"/>
              </a:spcBef>
              <a:spcAft>
                <a:spcPct val="0"/>
              </a:spcAft>
              <a:buClr>
                <a:schemeClr val="accent2"/>
              </a:buClr>
              <a:buSzTx/>
              <a:buFont typeface="Arial" pitchFamily="34" charset="0"/>
              <a:buChar char="•"/>
              <a:tabLst/>
            </a:pPr>
            <a:r>
              <a:rPr kumimoji="0" lang="en-US" sz="1000" b="0" i="0" u="none" strike="noStrike" cap="none" normalizeH="0" baseline="0" dirty="0" smtClean="0">
                <a:ln>
                  <a:noFill/>
                </a:ln>
                <a:solidFill>
                  <a:schemeClr val="tx1"/>
                </a:solidFill>
                <a:effectLst/>
              </a:rPr>
              <a:t>AT&amp;T</a:t>
            </a:r>
            <a:r>
              <a:rPr kumimoji="0" lang="en-US" sz="1000" b="0" i="0" u="none" strike="noStrike" cap="none" normalizeH="0" dirty="0" smtClean="0">
                <a:ln>
                  <a:noFill/>
                </a:ln>
                <a:solidFill>
                  <a:schemeClr val="tx1"/>
                </a:solidFill>
                <a:effectLst/>
              </a:rPr>
              <a:t> Hosting</a:t>
            </a:r>
          </a:p>
          <a:p>
            <a:pPr marL="342900" marR="0" indent="-342900" defTabSz="914400" rtl="0" eaLnBrk="1" fontAlgn="base" latinLnBrk="0" hangingPunct="1">
              <a:lnSpc>
                <a:spcPct val="100000"/>
              </a:lnSpc>
              <a:spcBef>
                <a:spcPct val="0"/>
              </a:spcBef>
              <a:spcAft>
                <a:spcPct val="0"/>
              </a:spcAft>
              <a:buClr>
                <a:schemeClr val="accent2"/>
              </a:buClr>
              <a:buSzTx/>
              <a:buFont typeface="Arial" pitchFamily="34" charset="0"/>
              <a:buChar char="•"/>
              <a:tabLst/>
            </a:pPr>
            <a:r>
              <a:rPr lang="en-US" sz="1000" baseline="0" dirty="0" smtClean="0"/>
              <a:t>Sprint</a:t>
            </a:r>
          </a:p>
          <a:p>
            <a:pPr marL="342900" marR="0" indent="-342900" defTabSz="914400" rtl="0" eaLnBrk="1" fontAlgn="base" latinLnBrk="0" hangingPunct="1">
              <a:lnSpc>
                <a:spcPct val="100000"/>
              </a:lnSpc>
              <a:spcBef>
                <a:spcPct val="0"/>
              </a:spcBef>
              <a:spcAft>
                <a:spcPct val="0"/>
              </a:spcAft>
              <a:buClr>
                <a:schemeClr val="accent2"/>
              </a:buClr>
              <a:buSzTx/>
              <a:buFont typeface="Arial" pitchFamily="34" charset="0"/>
              <a:buChar char="•"/>
              <a:tabLst/>
            </a:pPr>
            <a:r>
              <a:rPr kumimoji="0" lang="en-US" sz="1000" b="0" i="0" u="none" strike="noStrike" cap="none" normalizeH="0" dirty="0" smtClean="0">
                <a:ln>
                  <a:noFill/>
                </a:ln>
                <a:solidFill>
                  <a:schemeClr val="tx1"/>
                </a:solidFill>
                <a:effectLst/>
              </a:rPr>
              <a:t>Rackspace</a:t>
            </a:r>
          </a:p>
          <a:p>
            <a:endParaRPr lang="en-US" dirty="0"/>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16</a:t>
            </a:fld>
            <a:endParaRPr lang="en-US"/>
          </a:p>
        </p:txBody>
      </p:sp>
    </p:spTree>
    <p:extLst>
      <p:ext uri="{BB962C8B-B14F-4D97-AF65-F5344CB8AC3E}">
        <p14:creationId xmlns:p14="http://schemas.microsoft.com/office/powerpoint/2010/main" val="2073685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Recap what was in it for them. </a:t>
            </a:r>
            <a:r>
              <a:rPr lang="en-US" baseline="0" dirty="0" smtClean="0"/>
              <a:t> More formal summary…</a:t>
            </a:r>
          </a:p>
          <a:p>
            <a:endParaRPr lang="en-US" baseline="0" dirty="0" smtClean="0"/>
          </a:p>
          <a:p>
            <a:r>
              <a:rPr lang="en-US" baseline="0" dirty="0" smtClean="0"/>
              <a:t>Call for action?</a:t>
            </a:r>
          </a:p>
          <a:p>
            <a:endParaRPr lang="en-US" baseline="0" dirty="0" smtClean="0"/>
          </a:p>
          <a:p>
            <a:r>
              <a:rPr lang="en-US" baseline="0" dirty="0" smtClean="0"/>
              <a:t>Other sessions</a:t>
            </a:r>
          </a:p>
          <a:p>
            <a:endParaRPr lang="en-US" baseline="0" dirty="0" smtClean="0"/>
          </a:p>
          <a:p>
            <a:r>
              <a:rPr lang="en-US" baseline="0" dirty="0" err="1" smtClean="0"/>
              <a:t>Punchline</a:t>
            </a:r>
            <a:r>
              <a:rPr lang="en-US" baseline="0" dirty="0" smtClean="0"/>
              <a:t>: finality, completion</a:t>
            </a:r>
          </a:p>
          <a:p>
            <a:endParaRPr lang="en-US" baseline="0" dirty="0" smtClean="0"/>
          </a:p>
          <a:p>
            <a:r>
              <a:rPr lang="en-US" baseline="0" dirty="0" smtClean="0"/>
              <a:t>Make it personal:  “you” language.  “I’d like you to remember xxx”</a:t>
            </a:r>
          </a:p>
        </p:txBody>
      </p:sp>
    </p:spTree>
    <p:extLst>
      <p:ext uri="{BB962C8B-B14F-4D97-AF65-F5344CB8AC3E}">
        <p14:creationId xmlns:p14="http://schemas.microsoft.com/office/powerpoint/2010/main" val="35095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E4BA3C-D2F0-4417-8E1C-BFB1D756AAEC}" type="slidenum">
              <a:rPr lang="en-US" smtClean="0"/>
              <a:pPr/>
              <a:t>23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24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2600" y="304800"/>
            <a:ext cx="5892800" cy="33147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25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spcBef>
                <a:spcPts val="600"/>
              </a:spcBef>
            </a:pPr>
            <a:r>
              <a:rPr lang="en-US" sz="1200" dirty="0" smtClean="0">
                <a:latin typeface="Arial" pitchFamily="34" charset="0"/>
                <a:cs typeface="Arial" pitchFamily="34" charset="0"/>
              </a:rPr>
              <a:t>One</a:t>
            </a:r>
            <a:r>
              <a:rPr lang="en-US" sz="1200" baseline="0" dirty="0" smtClean="0">
                <a:latin typeface="Arial" pitchFamily="34" charset="0"/>
                <a:cs typeface="Arial" pitchFamily="34" charset="0"/>
              </a:rPr>
              <a:t> of the biggest</a:t>
            </a:r>
            <a:r>
              <a:rPr lang="en-US" sz="1200" dirty="0" smtClean="0">
                <a:latin typeface="Arial" pitchFamily="34" charset="0"/>
                <a:cs typeface="Arial" pitchFamily="34" charset="0"/>
              </a:rPr>
              <a:t> issues faced in</a:t>
            </a:r>
            <a:r>
              <a:rPr lang="en-US" sz="1200" baseline="0" dirty="0" smtClean="0">
                <a:latin typeface="Arial" pitchFamily="34" charset="0"/>
                <a:cs typeface="Arial" pitchFamily="34" charset="0"/>
              </a:rPr>
              <a:t> storage management today is what happens if a disk fails.</a:t>
            </a:r>
          </a:p>
          <a:p>
            <a:pPr>
              <a:lnSpc>
                <a:spcPct val="100000"/>
              </a:lnSpc>
              <a:spcBef>
                <a:spcPts val="600"/>
              </a:spcBef>
            </a:pPr>
            <a:r>
              <a:rPr lang="en-US" sz="1200" dirty="0" smtClean="0">
                <a:latin typeface="Arial" pitchFamily="34" charset="0"/>
                <a:cs typeface="Arial" pitchFamily="34" charset="0"/>
              </a:rPr>
              <a:t>As disk </a:t>
            </a:r>
            <a:r>
              <a:rPr lang="en-US" sz="1200" dirty="0">
                <a:latin typeface="Arial" pitchFamily="34" charset="0"/>
                <a:cs typeface="Arial" pitchFamily="34" charset="0"/>
              </a:rPr>
              <a:t>capacities get larger and larger, the time it takes traditional RAID systems to rebuild after a failure to </a:t>
            </a:r>
            <a:r>
              <a:rPr lang="en-US" sz="1200" dirty="0" smtClean="0">
                <a:latin typeface="Arial" pitchFamily="34" charset="0"/>
                <a:cs typeface="Arial" pitchFamily="34" charset="0"/>
              </a:rPr>
              <a:t>an </a:t>
            </a:r>
            <a:r>
              <a:rPr lang="en-US" sz="1200" dirty="0">
                <a:latin typeface="Arial" pitchFamily="34" charset="0"/>
                <a:cs typeface="Arial" pitchFamily="34" charset="0"/>
              </a:rPr>
              <a:t>idle spare is getting longer and longer</a:t>
            </a:r>
            <a:r>
              <a:rPr lang="en-US" sz="1200" dirty="0" smtClean="0">
                <a:latin typeface="Arial" pitchFamily="34" charset="0"/>
                <a:cs typeface="Arial" pitchFamily="34" charset="0"/>
              </a:rPr>
              <a:t>. This </a:t>
            </a:r>
            <a:r>
              <a:rPr lang="en-US" sz="1200" dirty="0">
                <a:latin typeface="Arial" pitchFamily="34" charset="0"/>
                <a:cs typeface="Arial" pitchFamily="34" charset="0"/>
              </a:rPr>
              <a:t>is because in traditional RAID the idle spare gets all the write traffic </a:t>
            </a:r>
            <a:r>
              <a:rPr lang="en-US" sz="1200" dirty="0" smtClean="0">
                <a:latin typeface="Arial" pitchFamily="34" charset="0"/>
                <a:cs typeface="Arial" pitchFamily="34" charset="0"/>
              </a:rPr>
              <a:t>during a </a:t>
            </a:r>
            <a:r>
              <a:rPr lang="en-US" sz="1200" dirty="0">
                <a:latin typeface="Arial" pitchFamily="34" charset="0"/>
                <a:cs typeface="Arial" pitchFamily="34" charset="0"/>
              </a:rPr>
              <a:t>rebuild, slowing down the system and the data access while this is going on</a:t>
            </a:r>
            <a:r>
              <a:rPr lang="en-US" sz="1200" dirty="0" smtClean="0">
                <a:latin typeface="Arial" pitchFamily="34" charset="0"/>
                <a:cs typeface="Arial" pitchFamily="34" charset="0"/>
              </a:rPr>
              <a:t>. In</a:t>
            </a:r>
            <a:r>
              <a:rPr lang="en-US" sz="1200" baseline="0" dirty="0" smtClean="0">
                <a:latin typeface="Arial" pitchFamily="34" charset="0"/>
                <a:cs typeface="Arial" pitchFamily="34" charset="0"/>
              </a:rPr>
              <a:t> fact, </a:t>
            </a:r>
            <a:r>
              <a:rPr lang="en-US" sz="1200" dirty="0" smtClean="0">
                <a:latin typeface="Arial" pitchFamily="34" charset="0"/>
                <a:cs typeface="Arial" pitchFamily="34" charset="0"/>
              </a:rPr>
              <a:t>as </a:t>
            </a:r>
            <a:r>
              <a:rPr lang="en-US" sz="1200" dirty="0">
                <a:latin typeface="Arial" pitchFamily="34" charset="0"/>
                <a:cs typeface="Arial" pitchFamily="34" charset="0"/>
              </a:rPr>
              <a:t>much as 40% </a:t>
            </a:r>
            <a:r>
              <a:rPr lang="en-US" sz="1200" dirty="0" smtClean="0">
                <a:latin typeface="Arial" pitchFamily="34" charset="0"/>
                <a:cs typeface="Arial" pitchFamily="34" charset="0"/>
              </a:rPr>
              <a:t>performance degradation for</a:t>
            </a:r>
            <a:r>
              <a:rPr lang="en-US" sz="1200" baseline="0" dirty="0" smtClean="0">
                <a:latin typeface="Arial" pitchFamily="34" charset="0"/>
                <a:cs typeface="Arial" pitchFamily="34" charset="0"/>
              </a:rPr>
              <a:t> </a:t>
            </a:r>
            <a:r>
              <a:rPr lang="en-US" sz="1200" dirty="0" smtClean="0">
                <a:latin typeface="Arial" pitchFamily="34" charset="0"/>
                <a:cs typeface="Arial" pitchFamily="34" charset="0"/>
              </a:rPr>
              <a:t>up </a:t>
            </a:r>
            <a:r>
              <a:rPr lang="en-US" sz="1200" dirty="0">
                <a:latin typeface="Arial" pitchFamily="34" charset="0"/>
                <a:cs typeface="Arial" pitchFamily="34" charset="0"/>
              </a:rPr>
              <a:t>to 4 days</a:t>
            </a:r>
            <a:r>
              <a:rPr lang="en-US" sz="1200" dirty="0" smtClean="0">
                <a:latin typeface="Arial" pitchFamily="34" charset="0"/>
                <a:cs typeface="Arial" pitchFamily="34" charset="0"/>
              </a:rPr>
              <a:t>! And </a:t>
            </a:r>
            <a:r>
              <a:rPr lang="en-US" sz="1200" dirty="0">
                <a:latin typeface="Arial" pitchFamily="34" charset="0"/>
                <a:cs typeface="Arial" pitchFamily="34" charset="0"/>
              </a:rPr>
              <a:t>as </a:t>
            </a:r>
            <a:r>
              <a:rPr lang="en-US" sz="1200" dirty="0" smtClean="0">
                <a:latin typeface="Arial" pitchFamily="34" charset="0"/>
                <a:cs typeface="Arial" pitchFamily="34" charset="0"/>
              </a:rPr>
              <a:t>disk </a:t>
            </a:r>
            <a:r>
              <a:rPr lang="en-US" sz="1200" dirty="0">
                <a:latin typeface="Arial" pitchFamily="34" charset="0"/>
                <a:cs typeface="Arial" pitchFamily="34" charset="0"/>
              </a:rPr>
              <a:t>capacities increase, the rebuild time is going to go </a:t>
            </a:r>
            <a:r>
              <a:rPr lang="en-US" sz="1200" dirty="0" smtClean="0">
                <a:latin typeface="Arial" pitchFamily="34" charset="0"/>
                <a:cs typeface="Arial" pitchFamily="34" charset="0"/>
              </a:rPr>
              <a:t>up. For</a:t>
            </a:r>
            <a:r>
              <a:rPr lang="en-US" sz="1200" baseline="0" dirty="0" smtClean="0">
                <a:latin typeface="Arial" pitchFamily="34" charset="0"/>
                <a:cs typeface="Arial" pitchFamily="34" charset="0"/>
              </a:rPr>
              <a:t> instance</a:t>
            </a:r>
            <a:r>
              <a:rPr lang="en-US" sz="1200" dirty="0" smtClean="0">
                <a:latin typeface="Arial" pitchFamily="34" charset="0"/>
                <a:cs typeface="Arial" pitchFamily="34" charset="0"/>
              </a:rPr>
              <a:t>, we’re looking at something on the order of 5</a:t>
            </a:r>
            <a:r>
              <a:rPr lang="en-US" sz="1200" baseline="0" dirty="0" smtClean="0">
                <a:latin typeface="Arial" pitchFamily="34" charset="0"/>
                <a:cs typeface="Arial" pitchFamily="34" charset="0"/>
              </a:rPr>
              <a:t>.5 days to rebuild a disk.</a:t>
            </a:r>
            <a:r>
              <a:rPr lang="en-US" sz="1200" dirty="0" smtClean="0">
                <a:latin typeface="Arial" pitchFamily="34" charset="0"/>
                <a:cs typeface="Arial" pitchFamily="34" charset="0"/>
              </a:rPr>
              <a:t> Can </a:t>
            </a:r>
            <a:r>
              <a:rPr lang="en-US" sz="1200" dirty="0">
                <a:latin typeface="Arial" pitchFamily="34" charset="0"/>
                <a:cs typeface="Arial" pitchFamily="34" charset="0"/>
              </a:rPr>
              <a:t>you imagine an entire </a:t>
            </a:r>
            <a:r>
              <a:rPr lang="en-US" sz="1200" dirty="0" smtClean="0">
                <a:latin typeface="Arial" pitchFamily="34" charset="0"/>
                <a:cs typeface="Arial" pitchFamily="34" charset="0"/>
              </a:rPr>
              <a:t>week, </a:t>
            </a:r>
            <a:r>
              <a:rPr lang="en-US" sz="1200" dirty="0">
                <a:latin typeface="Arial" pitchFamily="34" charset="0"/>
                <a:cs typeface="Arial" pitchFamily="34" charset="0"/>
              </a:rPr>
              <a:t>Monday </a:t>
            </a:r>
            <a:r>
              <a:rPr lang="en-US" sz="1200" dirty="0" smtClean="0">
                <a:latin typeface="Arial" pitchFamily="34" charset="0"/>
                <a:cs typeface="Arial" pitchFamily="34" charset="0"/>
              </a:rPr>
              <a:t>through Friday, just to rebuild one disk?</a:t>
            </a:r>
            <a:endParaRPr lang="en-US" sz="1200" dirty="0">
              <a:latin typeface="Arial" pitchFamily="34" charset="0"/>
              <a:cs typeface="Arial" pitchFamily="34" charset="0"/>
            </a:endParaRPr>
          </a:p>
          <a:p>
            <a:pPr>
              <a:lnSpc>
                <a:spcPct val="100000"/>
              </a:lnSpc>
              <a:spcBef>
                <a:spcPts val="600"/>
              </a:spcBef>
            </a:pPr>
            <a:r>
              <a:rPr lang="en-US" sz="1200" dirty="0" smtClean="0"/>
              <a:t>One of the main goals of DDP is</a:t>
            </a:r>
            <a:r>
              <a:rPr lang="en-US" sz="1200" baseline="0" dirty="0" smtClean="0"/>
              <a:t> to spread the workload around if a disk fails and its data must be rebuilt. This provides consistent performance and keeps you in the “green zone” to maintain a non-disruptive level of performance. DDP has shown the ability provide up to 1000 times faster reconstruction of a failed disk’s data throughout the pool when compared to a standard equivalent RAID configuration disk rebuild. </a:t>
            </a:r>
          </a:p>
          <a:p>
            <a:pPr>
              <a:lnSpc>
                <a:spcPct val="100000"/>
              </a:lnSpc>
              <a:spcBef>
                <a:spcPts val="600"/>
              </a:spcBef>
            </a:pPr>
            <a:r>
              <a:rPr lang="en-US" sz="1200" baseline="0" dirty="0" smtClean="0"/>
              <a:t>The dynamic process of redistributing the data occurs in the background in a non-disruptive, minimal-impact manner so I/O can continue to flow.</a:t>
            </a:r>
            <a:endParaRPr lang="en-US" sz="1200" dirty="0" smtClean="0"/>
          </a:p>
          <a:p>
            <a:pPr marL="0" marR="0" indent="0" algn="l" defTabSz="931707" rtl="0" eaLnBrk="0" fontAlgn="base" latinLnBrk="0" hangingPunct="0">
              <a:lnSpc>
                <a:spcPct val="100000"/>
              </a:lnSpc>
              <a:spcBef>
                <a:spcPts val="600"/>
              </a:spcBef>
              <a:spcAft>
                <a:spcPct val="0"/>
              </a:spcAft>
              <a:buClrTx/>
              <a:buSzTx/>
              <a:buFontTx/>
              <a:buNone/>
              <a:tabLst/>
              <a:defRPr/>
            </a:pPr>
            <a:r>
              <a:rPr lang="en-US" sz="1200" dirty="0" smtClean="0"/>
              <a:t>The magic of Dynamic Disk Pools is that effective, well performing systems can be made up any number of disks. No power of 2s or multiples of some number of disks are needed. Any number of disks will work (above the 11-disk minimum, that is). When a disk is added or lost, DDP rebalances data across the available disks. </a:t>
            </a:r>
            <a:r>
              <a:rPr lang="en-US" sz="1200" baseline="0" dirty="0" smtClean="0"/>
              <a:t>Using disk pools with larger number of physical disks reduces disk failure hot spots. </a:t>
            </a:r>
          </a:p>
          <a:p>
            <a:pPr defTabSz="931707">
              <a:lnSpc>
                <a:spcPct val="100000"/>
              </a:lnSpc>
              <a:spcBef>
                <a:spcPts val="600"/>
              </a:spcBef>
              <a:defRPr/>
            </a:pPr>
            <a:r>
              <a:rPr lang="en-US" sz="1200" dirty="0" smtClean="0"/>
              <a:t>What Dynamic Disk Pools means to your customers is this:</a:t>
            </a:r>
          </a:p>
          <a:p>
            <a:pPr>
              <a:lnSpc>
                <a:spcPct val="100000"/>
              </a:lnSpc>
              <a:spcBef>
                <a:spcPts val="600"/>
              </a:spcBef>
            </a:pPr>
            <a:r>
              <a:rPr lang="en-US" sz="1200" dirty="0" smtClean="0"/>
              <a:t> 1) Their business probably won’t even notice a disk loss</a:t>
            </a:r>
          </a:p>
          <a:p>
            <a:pPr>
              <a:lnSpc>
                <a:spcPct val="100000"/>
              </a:lnSpc>
              <a:spcBef>
                <a:spcPts val="600"/>
              </a:spcBef>
            </a:pPr>
            <a:r>
              <a:rPr lang="en-US" sz="1200" dirty="0" smtClean="0"/>
              <a:t> 2) Their IT staff can deal with replacing failed disks when it’s convenient, which means no more “storage emergencies.”  </a:t>
            </a:r>
          </a:p>
          <a:p>
            <a:pPr>
              <a:lnSpc>
                <a:spcPct val="100000"/>
              </a:lnSpc>
              <a:spcBef>
                <a:spcPts val="600"/>
              </a:spcBef>
            </a:pPr>
            <a:endParaRPr lang="en-US" sz="1200" dirty="0" smtClean="0"/>
          </a:p>
          <a:p>
            <a:pPr>
              <a:lnSpc>
                <a:spcPct val="100000"/>
              </a:lnSpc>
              <a:spcBef>
                <a:spcPts val="600"/>
              </a:spcBef>
            </a:pPr>
            <a:r>
              <a:rPr lang="en-US" sz="1200" dirty="0" smtClean="0">
                <a:latin typeface="Arial" pitchFamily="34" charset="0"/>
                <a:cs typeface="Arial" pitchFamily="34" charset="0"/>
              </a:rPr>
              <a:t>NOTE: The</a:t>
            </a:r>
            <a:r>
              <a:rPr lang="en-US" sz="1200" baseline="0" dirty="0" smtClean="0">
                <a:latin typeface="Arial" pitchFamily="34" charset="0"/>
                <a:cs typeface="Arial" pitchFamily="34" charset="0"/>
              </a:rPr>
              <a:t> </a:t>
            </a:r>
            <a:r>
              <a:rPr lang="en-US" sz="1200" dirty="0" smtClean="0">
                <a:latin typeface="Arial" pitchFamily="34" charset="0"/>
                <a:cs typeface="Arial" pitchFamily="34" charset="0"/>
              </a:rPr>
              <a:t>96-minute </a:t>
            </a:r>
            <a:r>
              <a:rPr lang="en-US" sz="1200" dirty="0">
                <a:latin typeface="Arial" pitchFamily="34" charset="0"/>
                <a:cs typeface="Arial" pitchFamily="34" charset="0"/>
              </a:rPr>
              <a:t>exposure was calculated </a:t>
            </a:r>
            <a:r>
              <a:rPr lang="en-US" sz="1200" dirty="0" smtClean="0">
                <a:latin typeface="Arial" pitchFamily="34" charset="0"/>
                <a:cs typeface="Arial" pitchFamily="34" charset="0"/>
              </a:rPr>
              <a:t>using:</a:t>
            </a:r>
            <a:endParaRPr lang="en-US" sz="1200" dirty="0">
              <a:latin typeface="Arial" pitchFamily="34" charset="0"/>
              <a:cs typeface="Arial" pitchFamily="34" charset="0"/>
            </a:endParaRPr>
          </a:p>
          <a:p>
            <a:pPr marL="274320" indent="-274320">
              <a:lnSpc>
                <a:spcPct val="100000"/>
              </a:lnSpc>
              <a:spcBef>
                <a:spcPts val="600"/>
              </a:spcBef>
              <a:buFont typeface="Arial" pitchFamily="34" charset="0"/>
              <a:buChar char="•"/>
            </a:pPr>
            <a:r>
              <a:rPr lang="en-US" sz="1200" dirty="0" smtClean="0">
                <a:latin typeface="Arial" pitchFamily="34" charset="0"/>
                <a:cs typeface="Arial" pitchFamily="34" charset="0"/>
              </a:rPr>
              <a:t>3TB disk * </a:t>
            </a:r>
            <a:r>
              <a:rPr lang="en-US" sz="1200" dirty="0">
                <a:latin typeface="Arial" pitchFamily="34" charset="0"/>
                <a:cs typeface="Arial" pitchFamily="34" charset="0"/>
              </a:rPr>
              <a:t>80% (assumption of 80% full </a:t>
            </a:r>
            <a:r>
              <a:rPr lang="en-US" sz="1200" dirty="0" smtClean="0">
                <a:latin typeface="Arial" pitchFamily="34" charset="0"/>
                <a:cs typeface="Arial" pitchFamily="34" charset="0"/>
              </a:rPr>
              <a:t>disk) </a:t>
            </a:r>
            <a:r>
              <a:rPr lang="en-US" sz="1200" dirty="0">
                <a:latin typeface="Arial" pitchFamily="34" charset="0"/>
                <a:cs typeface="Arial" pitchFamily="34" charset="0"/>
              </a:rPr>
              <a:t>= 2.4 TB = 2,400 GB</a:t>
            </a:r>
            <a:r>
              <a:rPr lang="en-US" sz="1200" dirty="0" smtClean="0">
                <a:latin typeface="Arial" pitchFamily="34" charset="0"/>
                <a:cs typeface="Arial" pitchFamily="34" charset="0"/>
              </a:rPr>
              <a:t>. </a:t>
            </a:r>
            <a:endParaRPr lang="en-US" sz="1200" dirty="0">
              <a:latin typeface="Arial" pitchFamily="34" charset="0"/>
              <a:cs typeface="Arial" pitchFamily="34" charset="0"/>
            </a:endParaRPr>
          </a:p>
          <a:p>
            <a:pPr marL="274320" indent="-274320">
              <a:lnSpc>
                <a:spcPct val="100000"/>
              </a:lnSpc>
              <a:spcBef>
                <a:spcPts val="600"/>
              </a:spcBef>
              <a:buFont typeface="Arial" pitchFamily="34" charset="0"/>
              <a:buChar char="•"/>
            </a:pPr>
            <a:r>
              <a:rPr lang="en-US" sz="1200" dirty="0" smtClean="0">
                <a:latin typeface="Arial" pitchFamily="34" charset="0"/>
                <a:cs typeface="Arial" pitchFamily="34" charset="0"/>
              </a:rPr>
              <a:t>Our </a:t>
            </a:r>
            <a:r>
              <a:rPr lang="en-US" sz="1200" dirty="0">
                <a:latin typeface="Arial" pitchFamily="34" charset="0"/>
                <a:cs typeface="Arial" pitchFamily="34" charset="0"/>
              </a:rPr>
              <a:t>experiments showed 2 minutes per rebalancing of 50G volume</a:t>
            </a:r>
            <a:r>
              <a:rPr lang="en-US" sz="1200" dirty="0" smtClean="0">
                <a:latin typeface="Arial" pitchFamily="34" charset="0"/>
                <a:cs typeface="Arial" pitchFamily="34" charset="0"/>
              </a:rPr>
              <a:t>. </a:t>
            </a:r>
            <a:endParaRPr lang="en-US" sz="1200" dirty="0">
              <a:latin typeface="Arial" pitchFamily="34" charset="0"/>
              <a:cs typeface="Arial" pitchFamily="34" charset="0"/>
            </a:endParaRPr>
          </a:p>
          <a:p>
            <a:pPr marL="274320" indent="-274320">
              <a:lnSpc>
                <a:spcPct val="100000"/>
              </a:lnSpc>
              <a:spcBef>
                <a:spcPts val="600"/>
              </a:spcBef>
              <a:buFont typeface="Arial" pitchFamily="34" charset="0"/>
              <a:buChar char="•"/>
            </a:pPr>
            <a:r>
              <a:rPr lang="en-US" sz="1200" dirty="0" smtClean="0">
                <a:latin typeface="Arial" pitchFamily="34" charset="0"/>
                <a:cs typeface="Arial" pitchFamily="34" charset="0"/>
              </a:rPr>
              <a:t>So </a:t>
            </a:r>
            <a:r>
              <a:rPr lang="en-US" sz="1200" dirty="0">
                <a:latin typeface="Arial" pitchFamily="34" charset="0"/>
                <a:cs typeface="Arial" pitchFamily="34" charset="0"/>
              </a:rPr>
              <a:t>2,400GB / 50GB * 2 minutes = 96 minutes.</a:t>
            </a:r>
          </a:p>
          <a:p>
            <a:pPr marL="0" indent="0">
              <a:lnSpc>
                <a:spcPct val="100000"/>
              </a:lnSpc>
              <a:spcBef>
                <a:spcPts val="600"/>
              </a:spcBef>
              <a:buFont typeface="Arial" pitchFamily="34" charset="0"/>
              <a:buNone/>
            </a:pPr>
            <a:endParaRPr lang="en-US" sz="1200" dirty="0">
              <a:latin typeface="Arial" pitchFamily="34" charset="0"/>
              <a:cs typeface="Arial" pitchFamily="34" charset="0"/>
            </a:endParaRPr>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29017" indent="-280391" eaLnBrk="0" hangingPunct="0">
              <a:defRPr sz="2400">
                <a:solidFill>
                  <a:schemeClr val="tx1"/>
                </a:solidFill>
                <a:latin typeface="Arial" charset="0"/>
                <a:ea typeface="ＭＳ Ｐゴシック" charset="0"/>
              </a:defRPr>
            </a:lvl2pPr>
            <a:lvl3pPr marL="1121564" indent="-224312" eaLnBrk="0" hangingPunct="0">
              <a:defRPr sz="2400">
                <a:solidFill>
                  <a:schemeClr val="tx1"/>
                </a:solidFill>
                <a:latin typeface="Arial" charset="0"/>
                <a:ea typeface="ＭＳ Ｐゴシック" charset="0"/>
              </a:defRPr>
            </a:lvl3pPr>
            <a:lvl4pPr marL="1570189" indent="-224312" eaLnBrk="0" hangingPunct="0">
              <a:defRPr sz="2400">
                <a:solidFill>
                  <a:schemeClr val="tx1"/>
                </a:solidFill>
                <a:latin typeface="Arial" charset="0"/>
                <a:ea typeface="ＭＳ Ｐゴシック" charset="0"/>
              </a:defRPr>
            </a:lvl4pPr>
            <a:lvl5pPr marL="2018816" indent="-224312" eaLnBrk="0" hangingPunct="0">
              <a:defRPr sz="2400">
                <a:solidFill>
                  <a:schemeClr val="tx1"/>
                </a:solidFill>
                <a:latin typeface="Arial" charset="0"/>
                <a:ea typeface="ＭＳ Ｐゴシック" charset="0"/>
              </a:defRPr>
            </a:lvl5pPr>
            <a:lvl6pPr marL="2467441" indent="-224312" eaLnBrk="0" fontAlgn="base" hangingPunct="0">
              <a:spcBef>
                <a:spcPct val="0"/>
              </a:spcBef>
              <a:spcAft>
                <a:spcPct val="0"/>
              </a:spcAft>
              <a:defRPr sz="2400">
                <a:solidFill>
                  <a:schemeClr val="tx1"/>
                </a:solidFill>
                <a:latin typeface="Arial" charset="0"/>
                <a:ea typeface="ＭＳ Ｐゴシック" charset="0"/>
              </a:defRPr>
            </a:lvl6pPr>
            <a:lvl7pPr marL="2916065" indent="-224312" eaLnBrk="0" fontAlgn="base" hangingPunct="0">
              <a:spcBef>
                <a:spcPct val="0"/>
              </a:spcBef>
              <a:spcAft>
                <a:spcPct val="0"/>
              </a:spcAft>
              <a:defRPr sz="2400">
                <a:solidFill>
                  <a:schemeClr val="tx1"/>
                </a:solidFill>
                <a:latin typeface="Arial" charset="0"/>
                <a:ea typeface="ＭＳ Ｐゴシック" charset="0"/>
              </a:defRPr>
            </a:lvl7pPr>
            <a:lvl8pPr marL="3364692" indent="-224312" eaLnBrk="0" fontAlgn="base" hangingPunct="0">
              <a:spcBef>
                <a:spcPct val="0"/>
              </a:spcBef>
              <a:spcAft>
                <a:spcPct val="0"/>
              </a:spcAft>
              <a:defRPr sz="2400">
                <a:solidFill>
                  <a:schemeClr val="tx1"/>
                </a:solidFill>
                <a:latin typeface="Arial" charset="0"/>
                <a:ea typeface="ＭＳ Ｐゴシック" charset="0"/>
              </a:defRPr>
            </a:lvl8pPr>
            <a:lvl9pPr marL="3813317" indent="-224312"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9C9C185-92D9-A346-9C01-789B3454E5AF}" type="slidenum">
              <a:rPr lang="en-US" sz="1200">
                <a:cs typeface="Arial" charset="0"/>
              </a:rPr>
              <a:pPr eaLnBrk="1" hangingPunct="1"/>
              <a:t>28</a:t>
            </a:fld>
            <a:endParaRPr lang="en-US" sz="1200" dirty="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dirty="0" smtClean="0"/>
          </a:p>
        </p:txBody>
      </p:sp>
      <p:sp>
        <p:nvSpPr>
          <p:cNvPr id="59396" name="Slide Number Placeholder 3"/>
          <p:cNvSpPr>
            <a:spLocks noGrp="1"/>
          </p:cNvSpPr>
          <p:nvPr>
            <p:ph type="sldNum" sz="quarter" idx="5"/>
          </p:nvPr>
        </p:nvSpPr>
        <p:spPr>
          <a:noFill/>
        </p:spPr>
        <p:txBody>
          <a:bodyPr/>
          <a:lstStyle/>
          <a:p>
            <a:fld id="{923961D4-D0AD-4A04-8B65-9A205C61CDDD}" type="slidenum">
              <a:rPr lang="en-US" smtClean="0">
                <a:solidFill>
                  <a:prstClr val="black"/>
                </a:solidFill>
              </a:rPr>
              <a:pPr/>
              <a:t>29</a:t>
            </a:fld>
            <a:endParaRPr lang="en-US" dirty="0" smtClean="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Exact</a:t>
            </a:r>
            <a:r>
              <a:rPr lang="en-US" baseline="0" dirty="0" smtClean="0"/>
              <a:t> drive number is 54 drives, for a savings of 55%.  However, drives are only orderable in 10 and 12 packs, so 54 rounds up to 60.  </a:t>
            </a:r>
            <a:endParaRPr lang="en-US" dirty="0"/>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31</a:t>
            </a:fld>
            <a:endParaRPr lang="en-US"/>
          </a:p>
        </p:txBody>
      </p:sp>
    </p:spTree>
    <p:extLst>
      <p:ext uri="{BB962C8B-B14F-4D97-AF65-F5344CB8AC3E}">
        <p14:creationId xmlns:p14="http://schemas.microsoft.com/office/powerpoint/2010/main" val="450333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2600" y="304800"/>
            <a:ext cx="5892800" cy="33147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Benefits for SME’s from using Cloud Storage:</a:t>
            </a:r>
          </a:p>
          <a:p>
            <a:r>
              <a:rPr lang="en-US" sz="1600" dirty="0"/>
              <a:t>o Affordable “off-site” data protection</a:t>
            </a:r>
          </a:p>
          <a:p>
            <a:pPr lvl="1"/>
            <a:r>
              <a:rPr lang="en-US" sz="1400" dirty="0"/>
              <a:t>- Simply “getting data off-site” to a safe place, can be difficult  for SMB’s</a:t>
            </a:r>
          </a:p>
          <a:p>
            <a:r>
              <a:rPr lang="en-US" sz="1600" dirty="0"/>
              <a:t>o Enable biz continuity for the SME (single site, especially)</a:t>
            </a:r>
          </a:p>
          <a:p>
            <a:pPr lvl="1"/>
            <a:r>
              <a:rPr lang="en-US" sz="1400" dirty="0"/>
              <a:t>- Affordable DR and allowing the business to continue with processing upon disaster</a:t>
            </a:r>
          </a:p>
          <a:p>
            <a:r>
              <a:rPr lang="en-US" sz="1600" dirty="0"/>
              <a:t>o “</a:t>
            </a:r>
            <a:r>
              <a:rPr lang="en-US" sz="1600" dirty="0" err="1"/>
              <a:t>IaaS</a:t>
            </a:r>
            <a:r>
              <a:rPr lang="en-US" sz="1600" dirty="0"/>
              <a:t> elastic” benefit</a:t>
            </a:r>
          </a:p>
          <a:p>
            <a:pPr marL="441334" lvl="1" indent="-277763">
              <a:buFontTx/>
              <a:buChar char="-"/>
            </a:pPr>
            <a:r>
              <a:rPr lang="en-US" sz="1400" dirty="0"/>
              <a:t>Data migration for hybrid cloud or cloud bursting usage</a:t>
            </a:r>
          </a:p>
          <a:p>
            <a:pPr marL="441334" lvl="1" indent="-277763">
              <a:buFontTx/>
              <a:buChar char="-"/>
            </a:pPr>
            <a:endParaRPr lang="en-US" sz="1400" dirty="0"/>
          </a:p>
          <a:p>
            <a:r>
              <a:rPr lang="en-US" sz="1600" dirty="0"/>
              <a:t>Object manifests: organize objects into something that can be “cloud compute mounted”</a:t>
            </a:r>
          </a:p>
          <a:p>
            <a:r>
              <a:rPr lang="en-US" sz="1600" dirty="0"/>
              <a:t>Cloud recovery Scripts: transfer and setup the </a:t>
            </a:r>
            <a:r>
              <a:rPr lang="en-US" sz="1600" dirty="0" err="1"/>
              <a:t>IaaS</a:t>
            </a:r>
            <a:r>
              <a:rPr lang="en-US" sz="1600" dirty="0"/>
              <a:t> compute environment for uploaded data image use</a:t>
            </a:r>
            <a:endParaRPr lang="en-US" sz="1400" dirty="0"/>
          </a:p>
          <a:p>
            <a:r>
              <a:rPr lang="en-US" sz="1400" dirty="0"/>
              <a:t>In addition, private cloud will also be supported with same REST interfaces</a:t>
            </a:r>
            <a:endParaRPr lang="en-US" sz="1600" dirty="0"/>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33</a:t>
            </a:fld>
            <a:endParaRPr lang="en-US" dirty="0"/>
          </a:p>
        </p:txBody>
      </p:sp>
    </p:spTree>
    <p:extLst>
      <p:ext uri="{BB962C8B-B14F-4D97-AF65-F5344CB8AC3E}">
        <p14:creationId xmlns:p14="http://schemas.microsoft.com/office/powerpoint/2010/main" val="900393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Point is: Architecturally</a:t>
            </a:r>
            <a:r>
              <a:rPr lang="en-US" baseline="0" dirty="0" smtClean="0"/>
              <a:t> consistent w/ and API compatible w/ AWS</a:t>
            </a:r>
            <a:endParaRPr lang="en-US" dirty="0"/>
          </a:p>
        </p:txBody>
      </p:sp>
    </p:spTree>
    <p:extLst>
      <p:ext uri="{BB962C8B-B14F-4D97-AF65-F5344CB8AC3E}">
        <p14:creationId xmlns:p14="http://schemas.microsoft.com/office/powerpoint/2010/main" val="520029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F37255-0C6B-4A54-8FF8-D8118D04CD3C}" type="slidenum">
              <a:rPr lang="en-US" smtClean="0"/>
              <a:pPr/>
              <a:t>6</a:t>
            </a:fld>
            <a:endParaRPr lang="en-US"/>
          </a:p>
        </p:txBody>
      </p:sp>
    </p:spTree>
    <p:extLst>
      <p:ext uri="{BB962C8B-B14F-4D97-AF65-F5344CB8AC3E}">
        <p14:creationId xmlns:p14="http://schemas.microsoft.com/office/powerpoint/2010/main" val="2383549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fld id="{F5AF4852-5593-41F6-9B22-E121FDBA676F}" type="slidenum">
              <a:rPr lang="en-US" smtClean="0"/>
              <a:pPr/>
              <a:t>7</a:t>
            </a:fld>
            <a:endParaRPr lang="en-US" dirty="0"/>
          </a:p>
        </p:txBody>
      </p:sp>
      <p:sp>
        <p:nvSpPr>
          <p:cNvPr id="7" name="Slide Image Placeholder 6"/>
          <p:cNvSpPr>
            <a:spLocks noGrp="1" noRot="1" noChangeAspect="1"/>
          </p:cNvSpPr>
          <p:nvPr>
            <p:ph type="sldImg"/>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clarify the Swift vs.</a:t>
            </a:r>
            <a:r>
              <a:rPr lang="en-US" baseline="0" dirty="0" smtClean="0"/>
              <a:t> StorageGRID – not just today, but the future SG.  </a:t>
            </a:r>
          </a:p>
          <a:p>
            <a:r>
              <a:rPr lang="en-US" baseline="0" dirty="0" smtClean="0"/>
              <a:t>  Get with Duncan M. on aligning messaging.  </a:t>
            </a:r>
          </a:p>
          <a:p>
            <a:r>
              <a:rPr lang="en-US" baseline="0" dirty="0" smtClean="0"/>
              <a:t>Review </a:t>
            </a:r>
            <a:r>
              <a:rPr lang="en-US" baseline="0" dirty="0" err="1" smtClean="0"/>
              <a:t>Coringo</a:t>
            </a:r>
            <a:r>
              <a:rPr lang="en-US" baseline="0" dirty="0" smtClean="0"/>
              <a:t> / SG positioning.  </a:t>
            </a:r>
            <a:endParaRPr lang="en-US" dirty="0"/>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9</a:t>
            </a:fld>
            <a:endParaRPr lang="en-US"/>
          </a:p>
        </p:txBody>
      </p:sp>
    </p:spTree>
    <p:extLst>
      <p:ext uri="{BB962C8B-B14F-4D97-AF65-F5344CB8AC3E}">
        <p14:creationId xmlns:p14="http://schemas.microsoft.com/office/powerpoint/2010/main" val="4089376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Collapse</a:t>
            </a:r>
            <a:r>
              <a:rPr lang="en-US" baseline="0" dirty="0" smtClean="0"/>
              <a:t> this into one (de-emphasize Object)… keep it higher level.  Prepare the crowd for the deep dive.</a:t>
            </a:r>
            <a:endParaRPr lang="en-US" dirty="0"/>
          </a:p>
        </p:txBody>
      </p:sp>
    </p:spTree>
    <p:extLst>
      <p:ext uri="{BB962C8B-B14F-4D97-AF65-F5344CB8AC3E}">
        <p14:creationId xmlns:p14="http://schemas.microsoft.com/office/powerpoint/2010/main" val="1023963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58% discount yields</a:t>
            </a:r>
            <a:r>
              <a:rPr lang="en-US" baseline="0" dirty="0" smtClean="0"/>
              <a:t> ~65% gross margin (based on Burdened COGS)</a:t>
            </a:r>
          </a:p>
          <a:p>
            <a:r>
              <a:rPr lang="en-US" baseline="0" dirty="0" smtClean="0"/>
              <a:t>What is the equivalent DAS = E-Series price margin? = 45% discount, which yields ~73% gross margin</a:t>
            </a:r>
          </a:p>
          <a:p>
            <a:r>
              <a:rPr lang="en-US" baseline="0" dirty="0" smtClean="0"/>
              <a:t>If you use Dell 2 TB 7200 RPM Server SATA Large Business FRU pricing = $279.99, $ / GB for DAS = $0.80</a:t>
            </a:r>
          </a:p>
          <a:p>
            <a:r>
              <a:rPr lang="en-US" baseline="0" dirty="0" smtClean="0"/>
              <a:t>If you use Dell 2 TB 7200 RPM NL-SAS web site pricing = $410.33, $ / GB for DAS = $0.99</a:t>
            </a:r>
          </a:p>
          <a:p>
            <a:endParaRPr lang="en-US" baseline="0" dirty="0" smtClean="0"/>
          </a:p>
          <a:p>
            <a:r>
              <a:rPr lang="en-US" baseline="0" dirty="0" smtClean="0"/>
              <a:t>This is doable TODAY, with E-Series as is.  Moving into the future, AI can enable the case where there would be no external servers at all.  AI is critical to sustaining the E-Series differentiation for OpenStack Swift.  Without AI, we are just another external block storage provider.  </a:t>
            </a:r>
          </a:p>
          <a:p>
            <a:endParaRPr lang="en-US" baseline="0" dirty="0" smtClean="0"/>
          </a:p>
          <a:p>
            <a:r>
              <a:rPr lang="en-US" baseline="0" dirty="0" smtClean="0"/>
              <a:t>Today, not only do we reduce the rack size, server count, disk count and power consumption, we also reduce network traffic required to replicate 3 copies instead of just having 1 copy (at 1.3x with DDP) on E-Series.  Further, the cluster state is maintained as optimal at a higher % of time, as single and double disk failures are handled by E-Series and are transparent the cluster.  </a:t>
            </a:r>
            <a:endParaRPr lang="en-US" dirty="0"/>
          </a:p>
        </p:txBody>
      </p:sp>
      <p:sp>
        <p:nvSpPr>
          <p:cNvPr id="4" name="Slide Number Placeholder 3"/>
          <p:cNvSpPr>
            <a:spLocks noGrp="1"/>
          </p:cNvSpPr>
          <p:nvPr>
            <p:ph type="sldNum" sz="quarter" idx="10"/>
          </p:nvPr>
        </p:nvSpPr>
        <p:spPr/>
        <p:txBody>
          <a:bodyPr/>
          <a:lstStyle/>
          <a:p>
            <a:fld id="{E2F5E40D-F3A6-1841-9BEE-93A97293AC8D}" type="slidenum">
              <a:rPr lang="en-US" smtClean="0"/>
              <a:t>13</a:t>
            </a:fld>
            <a:endParaRPr lang="en-US"/>
          </a:p>
        </p:txBody>
      </p:sp>
    </p:spTree>
    <p:extLst>
      <p:ext uri="{BB962C8B-B14F-4D97-AF65-F5344CB8AC3E}">
        <p14:creationId xmlns:p14="http://schemas.microsoft.com/office/powerpoint/2010/main" val="902974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ea typeface="ＭＳ Ｐゴシック" charset="-128"/>
              </a:defRPr>
            </a:lvl1pPr>
            <a:lvl2pPr marL="37929656" indent="-37472481" eaLnBrk="0" hangingPunct="0">
              <a:defRPr sz="2000">
                <a:solidFill>
                  <a:schemeClr val="tx1"/>
                </a:solidFill>
                <a:latin typeface="Arial" charset="0"/>
                <a:ea typeface="ＭＳ Ｐゴシック" charset="-128"/>
              </a:defRPr>
            </a:lvl2pPr>
            <a:lvl3pPr eaLnBrk="0" hangingPunct="0">
              <a:defRPr sz="2000">
                <a:solidFill>
                  <a:schemeClr val="tx1"/>
                </a:solidFill>
                <a:latin typeface="Arial" charset="0"/>
                <a:ea typeface="ＭＳ Ｐゴシック" charset="-128"/>
              </a:defRPr>
            </a:lvl3pPr>
            <a:lvl4pPr eaLnBrk="0" hangingPunct="0">
              <a:defRPr sz="2000">
                <a:solidFill>
                  <a:schemeClr val="tx1"/>
                </a:solidFill>
                <a:latin typeface="Arial" charset="0"/>
                <a:ea typeface="ＭＳ Ｐゴシック" charset="-128"/>
              </a:defRPr>
            </a:lvl4pPr>
            <a:lvl5pPr eaLnBrk="0" hangingPunct="0">
              <a:defRPr sz="2000">
                <a:solidFill>
                  <a:schemeClr val="tx1"/>
                </a:solidFill>
                <a:latin typeface="Arial" charset="0"/>
                <a:ea typeface="ＭＳ Ｐゴシック" charset="-128"/>
              </a:defRPr>
            </a:lvl5pPr>
            <a:lvl6pPr marL="457175" eaLnBrk="0" fontAlgn="base" hangingPunct="0">
              <a:spcBef>
                <a:spcPct val="0"/>
              </a:spcBef>
              <a:spcAft>
                <a:spcPct val="0"/>
              </a:spcAft>
              <a:defRPr sz="2000">
                <a:solidFill>
                  <a:schemeClr val="tx1"/>
                </a:solidFill>
                <a:latin typeface="Arial" charset="0"/>
                <a:ea typeface="ＭＳ Ｐゴシック" charset="-128"/>
              </a:defRPr>
            </a:lvl6pPr>
            <a:lvl7pPr marL="914350" eaLnBrk="0" fontAlgn="base" hangingPunct="0">
              <a:spcBef>
                <a:spcPct val="0"/>
              </a:spcBef>
              <a:spcAft>
                <a:spcPct val="0"/>
              </a:spcAft>
              <a:defRPr sz="2000">
                <a:solidFill>
                  <a:schemeClr val="tx1"/>
                </a:solidFill>
                <a:latin typeface="Arial" charset="0"/>
                <a:ea typeface="ＭＳ Ｐゴシック" charset="-128"/>
              </a:defRPr>
            </a:lvl7pPr>
            <a:lvl8pPr marL="1371525" eaLnBrk="0" fontAlgn="base" hangingPunct="0">
              <a:spcBef>
                <a:spcPct val="0"/>
              </a:spcBef>
              <a:spcAft>
                <a:spcPct val="0"/>
              </a:spcAft>
              <a:defRPr sz="2000">
                <a:solidFill>
                  <a:schemeClr val="tx1"/>
                </a:solidFill>
                <a:latin typeface="Arial" charset="0"/>
                <a:ea typeface="ＭＳ Ｐゴシック" charset="-128"/>
              </a:defRPr>
            </a:lvl8pPr>
            <a:lvl9pPr marL="18287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fld id="{B4650297-2407-47FC-ABCC-FE8249C31595}" type="slidenum">
              <a:rPr lang="en-US" sz="1200"/>
              <a:pPr eaLnBrk="1" hangingPunct="1"/>
              <a:t>14</a:t>
            </a:fld>
            <a:endParaRPr lang="en-US" sz="1200" dirty="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Clr>
                <a:schemeClr val="accent2"/>
              </a:buClr>
              <a:tabLst>
                <a:tab pos="2403160" algn="l"/>
              </a:tabLst>
            </a:pPr>
            <a:r>
              <a:rPr lang="en-US" sz="1000" dirty="0" smtClean="0"/>
              <a:t>Common Components: 1 Dell 720 Compute node , 1 Dell 720 Controller node</a:t>
            </a:r>
          </a:p>
          <a:p>
            <a:pPr>
              <a:buClr>
                <a:schemeClr val="accent2"/>
              </a:buClr>
              <a:tabLst>
                <a:tab pos="2403160" algn="l"/>
              </a:tabLst>
            </a:pPr>
            <a:r>
              <a:rPr lang="en-US" sz="1000" dirty="0" smtClean="0"/>
              <a:t>Each Swift node provides proxy and object storage services</a:t>
            </a:r>
          </a:p>
          <a:p>
            <a:pPr>
              <a:buClr>
                <a:schemeClr val="accent2"/>
              </a:buClr>
              <a:tabLst>
                <a:tab pos="2403160" algn="l"/>
              </a:tabLst>
            </a:pPr>
            <a:r>
              <a:rPr lang="en-US" sz="1000" dirty="0" smtClean="0"/>
              <a:t>Reference cluster:</a:t>
            </a:r>
          </a:p>
          <a:p>
            <a:pPr>
              <a:buClr>
                <a:schemeClr val="accent2"/>
              </a:buClr>
              <a:tabLst>
                <a:tab pos="463490" algn="l"/>
                <a:tab pos="2403160" algn="l"/>
              </a:tabLst>
            </a:pPr>
            <a:r>
              <a:rPr lang="en-US" sz="1000" dirty="0" smtClean="0"/>
              <a:t>	20U total height:	10 Dell 720 Swift servers each with 12 SAS devices. </a:t>
            </a:r>
          </a:p>
          <a:p>
            <a:pPr>
              <a:buClr>
                <a:schemeClr val="accent2"/>
              </a:buClr>
              <a:tabLst>
                <a:tab pos="463490" algn="l"/>
                <a:tab pos="2403160" algn="l"/>
              </a:tabLst>
            </a:pPr>
            <a:r>
              <a:rPr lang="en-US" sz="1000" dirty="0" smtClean="0"/>
              <a:t>E Series:</a:t>
            </a:r>
          </a:p>
          <a:p>
            <a:pPr>
              <a:buClr>
                <a:schemeClr val="accent2"/>
              </a:buClr>
              <a:tabLst>
                <a:tab pos="463490" algn="l"/>
                <a:tab pos="2403160" algn="l"/>
              </a:tabLst>
            </a:pPr>
            <a:r>
              <a:rPr lang="en-US" sz="1000" dirty="0" smtClean="0"/>
              <a:t>	8U total height:	2 Dell 720 Swift servers with 6 LUNs per node.</a:t>
            </a:r>
          </a:p>
          <a:p>
            <a:pPr>
              <a:buClr>
                <a:schemeClr val="accent2"/>
              </a:buClr>
              <a:tabLst>
                <a:tab pos="463490" algn="l"/>
                <a:tab pos="2403160" algn="l"/>
              </a:tabLst>
            </a:pPr>
            <a:r>
              <a:rPr lang="en-US" sz="1000" dirty="0" smtClean="0"/>
              <a:t>	6 LUNs in 4 drive pools.  	4U60 drive enclosure.</a:t>
            </a:r>
          </a:p>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2.jpe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6.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wmf"/><Relationship Id="rId3"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wmf"/><Relationship Id="rId3" Type="http://schemas.openxmlformats.org/officeDocument/2006/relationships/image" Target="../media/image9.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jpeg"/><Relationship Id="rId6" Type="http://schemas.openxmlformats.org/officeDocument/2006/relationships/image" Target="../media/image11.png"/><Relationship Id="rId1" Type="http://schemas.openxmlformats.org/officeDocument/2006/relationships/slideMaster" Target="../slideMasters/slideMaster3.xml"/><Relationship Id="rId2" Type="http://schemas.openxmlformats.org/officeDocument/2006/relationships/image" Target="../media/image10.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png"/><Relationship Id="rId3" Type="http://schemas.openxmlformats.org/officeDocument/2006/relationships/image" Target="../media/image13.jpe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wmf"/><Relationship Id="rId3" Type="http://schemas.openxmlformats.org/officeDocument/2006/relationships/image" Target="../media/image14.jpe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wmf"/><Relationship Id="rId3" Type="http://schemas.openxmlformats.org/officeDocument/2006/relationships/image" Target="../media/image9.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FFFFF"/>
        </a:solidFill>
        <a:effectLst/>
      </p:bgPr>
    </p:bg>
    <p:spTree>
      <p:nvGrpSpPr>
        <p:cNvPr id="1" name=""/>
        <p:cNvGrpSpPr/>
        <p:nvPr/>
      </p:nvGrpSpPr>
      <p:grpSpPr>
        <a:xfrm>
          <a:off x="0" y="0"/>
          <a:ext cx="0" cy="0"/>
          <a:chOff x="0" y="0"/>
          <a:chExt cx="0" cy="0"/>
        </a:xfrm>
      </p:grpSpPr>
      <p:sp>
        <p:nvSpPr>
          <p:cNvPr id="4100" name="Rectangle 4"/>
          <p:cNvSpPr>
            <a:spLocks noGrp="1" noChangeArrowheads="1"/>
          </p:cNvSpPr>
          <p:nvPr>
            <p:ph type="subTitle" idx="1"/>
          </p:nvPr>
        </p:nvSpPr>
        <p:spPr bwMode="black">
          <a:xfrm>
            <a:off x="285750" y="3880674"/>
            <a:ext cx="5237498" cy="338554"/>
          </a:xfrm>
          <a:noFill/>
          <a:ln w="9525">
            <a:noFill/>
            <a:miter lim="800000"/>
            <a:headEnd/>
            <a:tailEnd/>
          </a:ln>
        </p:spPr>
        <p:txBody>
          <a:bodyPr wrap="square">
            <a:spAutoFit/>
          </a:bodyPr>
          <a:lstStyle>
            <a:lvl1pPr marL="0" indent="0" algn="l" rtl="0" eaLnBrk="0" fontAlgn="base" hangingPunct="0">
              <a:spcBef>
                <a:spcPts val="1800"/>
              </a:spcBef>
              <a:spcAft>
                <a:spcPct val="0"/>
              </a:spcAft>
              <a:buClr>
                <a:schemeClr val="accent2"/>
              </a:buClr>
              <a:buFont typeface="Wingdings 2" pitchFamily="18" charset="2"/>
              <a:buNone/>
              <a:defRPr lang="en-US" sz="2200" kern="1200" baseline="0" dirty="0">
                <a:solidFill>
                  <a:schemeClr val="tx1"/>
                </a:solidFill>
                <a:latin typeface="+mn-lt"/>
                <a:ea typeface="+mn-ea"/>
                <a:cs typeface="+mn-cs"/>
              </a:defRPr>
            </a:lvl1pPr>
          </a:lstStyle>
          <a:p>
            <a:r>
              <a:rPr lang="en-US" dirty="0"/>
              <a:t>Click to edit Master subtitle style</a:t>
            </a:r>
          </a:p>
        </p:txBody>
      </p:sp>
      <p:sp>
        <p:nvSpPr>
          <p:cNvPr id="4099" name="Rectangle 3"/>
          <p:cNvSpPr>
            <a:spLocks noGrp="1" noChangeArrowheads="1"/>
          </p:cNvSpPr>
          <p:nvPr>
            <p:ph type="ctrTitle"/>
          </p:nvPr>
        </p:nvSpPr>
        <p:spPr bwMode="black">
          <a:xfrm>
            <a:off x="285752" y="2607654"/>
            <a:ext cx="5225819" cy="443198"/>
          </a:xfrm>
        </p:spPr>
        <p:txBody>
          <a:bodyPr wrap="square" tIns="0" bIns="0" anchor="ctr" anchorCtr="0">
            <a:spAutoFit/>
          </a:bodyPr>
          <a:lstStyle>
            <a:lvl1pPr>
              <a:lnSpc>
                <a:spcPct val="90000"/>
              </a:lnSpc>
              <a:defRPr sz="3200" b="0">
                <a:solidFill>
                  <a:schemeClr val="accent3"/>
                </a:solidFill>
              </a:defRPr>
            </a:lvl1pPr>
          </a:lstStyle>
          <a:p>
            <a:r>
              <a:rPr lang="en-US" dirty="0"/>
              <a:t>Click to edit Master title style</a:t>
            </a:r>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a:fillRect/>
          </a:stretch>
        </p:blipFill>
        <p:spPr>
          <a:xfrm>
            <a:off x="269950" y="229155"/>
            <a:ext cx="1054977" cy="1234440"/>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a:xfrm>
            <a:off x="7400157" y="388857"/>
            <a:ext cx="1436523" cy="186610"/>
          </a:xfrm>
          <a:prstGeom prst="rect">
            <a:avLst/>
          </a:prstGeom>
        </p:spPr>
      </p:pic>
      <p:pic>
        <p:nvPicPr>
          <p:cNvPr id="17" name="Picture 16" descr="Insight_2012_HiRes.jpg"/>
          <p:cNvPicPr>
            <a:picLocks noChangeAspect="1"/>
          </p:cNvPicPr>
          <p:nvPr userDrawn="1"/>
        </p:nvPicPr>
        <p:blipFill>
          <a:blip r:embed="rId4" cstate="print"/>
          <a:stretch>
            <a:fillRect/>
          </a:stretch>
        </p:blipFill>
        <p:spPr>
          <a:xfrm>
            <a:off x="5587591" y="1638305"/>
            <a:ext cx="2843866" cy="2825094"/>
          </a:xfrm>
          <a:prstGeom prst="rect">
            <a:avLst/>
          </a:prstGeom>
        </p:spPr>
      </p:pic>
      <p:pic>
        <p:nvPicPr>
          <p:cNvPr id="18" name="Picture 17" descr="AccelerateInsightScript.jpg"/>
          <p:cNvPicPr>
            <a:picLocks noChangeAspect="1"/>
          </p:cNvPicPr>
          <p:nvPr userDrawn="1"/>
        </p:nvPicPr>
        <p:blipFill>
          <a:blip r:embed="rId5" cstate="print"/>
          <a:stretch>
            <a:fillRect/>
          </a:stretch>
        </p:blipFill>
        <p:spPr>
          <a:xfrm>
            <a:off x="5759182" y="1117714"/>
            <a:ext cx="2500684" cy="349760"/>
          </a:xfrm>
          <a:prstGeom prst="rect">
            <a:avLst/>
          </a:prstGeom>
        </p:spPr>
      </p:pic>
      <p:pic>
        <p:nvPicPr>
          <p:cNvPr id="14" name="Picture 1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96224" y="4936511"/>
            <a:ext cx="2230757" cy="196380"/>
          </a:xfrm>
          <a:prstGeom prst="rect">
            <a:avLst/>
          </a:prstGeom>
        </p:spPr>
      </p:pic>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108078" y="1122365"/>
            <a:ext cx="3653645" cy="3621087"/>
          </a:xfrm>
        </p:spPr>
        <p:txBody>
          <a:bodyPr/>
          <a:lstStyle>
            <a:lvl1pPr marL="298398" indent="-12700">
              <a:defRPr lang="en-US" sz="2200" dirty="0" smtClean="0">
                <a:solidFill>
                  <a:schemeClr val="tx1"/>
                </a:solidFill>
                <a:latin typeface="+mn-lt"/>
                <a:ea typeface="+mn-ea"/>
                <a:cs typeface="+mn-cs"/>
              </a:defRPr>
            </a:lvl1pPr>
            <a:lvl2pPr marL="620605" indent="-217451">
              <a:defRPr sz="2000"/>
            </a:lvl2pPr>
            <a:lvl3pPr>
              <a:defRPr sz="2000"/>
            </a:lvl3pPr>
            <a:lvl4pPr marL="1236447" indent="-271415">
              <a:defRPr sz="1800"/>
            </a:lvl4pPr>
            <a:lvl5pPr>
              <a:defRPr sz="1800"/>
            </a:lvl5pPr>
            <a:lvl6pPr>
              <a:defRPr sz="1800"/>
            </a:lvl6pPr>
            <a:lvl7pPr>
              <a:defRPr sz="1800"/>
            </a:lvl7pPr>
            <a:lvl8pPr>
              <a:defRPr sz="1800"/>
            </a:lvl8pPr>
            <a:lvl9pPr>
              <a:defRPr sz="1800"/>
            </a:lvl9pPr>
          </a:lstStyle>
          <a:p>
            <a:pPr marL="242844" lvl="0" indent="-242844" algn="l" rtl="0" eaLnBrk="0" fontAlgn="base" hangingPunct="0">
              <a:spcBef>
                <a:spcPts val="1200"/>
              </a:spcBef>
              <a:spcAft>
                <a:spcPct val="0"/>
              </a:spcAft>
              <a:buClr>
                <a:schemeClr val="accent2"/>
              </a:buClr>
              <a:buFont typeface="Wingdings 2" pitchFamily="18" charset="2"/>
              <a:buChar char="¡"/>
            </a:pPr>
            <a:r>
              <a:rPr lang="en-US" dirty="0" smtClean="0"/>
              <a:t>Click to edit Master text styles</a:t>
            </a:r>
          </a:p>
          <a:p>
            <a:pPr lvl="1"/>
            <a:r>
              <a:rPr lang="en-US" dirty="0" smtClean="0"/>
              <a:t>Second level</a:t>
            </a:r>
          </a:p>
          <a:p>
            <a:pPr lvl="2"/>
            <a:r>
              <a:rPr lang="en-US" dirty="0" smtClean="0"/>
              <a:t>Third level</a:t>
            </a:r>
          </a:p>
          <a:p>
            <a:pPr lvl="3"/>
            <a:r>
              <a:rPr lang="en-US" smtClean="0"/>
              <a:t>Fourth level</a:t>
            </a:r>
            <a:endParaRPr lang="en-US" dirty="0" smtClean="0"/>
          </a:p>
        </p:txBody>
      </p:sp>
      <p:sp>
        <p:nvSpPr>
          <p:cNvPr id="4" name="Content Placeholder 3"/>
          <p:cNvSpPr>
            <a:spLocks noGrp="1"/>
          </p:cNvSpPr>
          <p:nvPr>
            <p:ph sz="half" idx="2"/>
          </p:nvPr>
        </p:nvSpPr>
        <p:spPr>
          <a:xfrm>
            <a:off x="4937129" y="1122365"/>
            <a:ext cx="3914775" cy="3621087"/>
          </a:xfrm>
        </p:spPr>
        <p:txBody>
          <a:bodyPr/>
          <a:lstStyle>
            <a:lvl1pPr marL="242844" indent="-242844">
              <a:defRPr sz="2200"/>
            </a:lvl1pPr>
            <a:lvl2pPr>
              <a:defRPr lang="en-US" sz="2000" dirty="0" smtClean="0">
                <a:solidFill>
                  <a:schemeClr val="tx1"/>
                </a:solidFill>
                <a:latin typeface="+mn-lt"/>
              </a:defRPr>
            </a:lvl2pPr>
            <a:lvl3pPr>
              <a:defRPr lang="en-US" sz="2000" dirty="0" smtClean="0">
                <a:solidFill>
                  <a:schemeClr val="tx1"/>
                </a:solidFill>
                <a:latin typeface="+mn-lt"/>
              </a:defRPr>
            </a:lvl3pPr>
            <a:lvl4pPr>
              <a:defRPr lang="en-US" sz="1800" dirty="0" smtClean="0">
                <a:solidFill>
                  <a:schemeClr val="tx1"/>
                </a:solidFill>
                <a:latin typeface="+mn-lt"/>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marL="620605" lvl="1" indent="-217451" algn="l" rtl="0" eaLnBrk="0" fontAlgn="base" hangingPunct="0">
              <a:spcBef>
                <a:spcPts val="800"/>
              </a:spcBef>
              <a:spcAft>
                <a:spcPct val="0"/>
              </a:spcAft>
              <a:buFont typeface="Arial" pitchFamily="34" charset="0"/>
              <a:buChar char="−"/>
            </a:pPr>
            <a:r>
              <a:rPr lang="en-US" dirty="0" smtClean="0"/>
              <a:t>Second level</a:t>
            </a:r>
          </a:p>
          <a:p>
            <a:pPr marL="926939" lvl="2" indent="-257131" algn="l" rtl="0" eaLnBrk="0" fontAlgn="base" hangingPunct="0">
              <a:spcBef>
                <a:spcPts val="600"/>
              </a:spcBef>
              <a:spcAft>
                <a:spcPct val="0"/>
              </a:spcAft>
              <a:buFont typeface="Wingdings 2" pitchFamily="18" charset="2"/>
              <a:buChar char="¡"/>
            </a:pPr>
            <a:r>
              <a:rPr lang="en-US" dirty="0" smtClean="0"/>
              <a:t>Third level</a:t>
            </a:r>
          </a:p>
          <a:p>
            <a:pPr marL="1236447" lvl="3" indent="-271415" algn="l" rtl="0" eaLnBrk="0" fontAlgn="base" hangingPunct="0">
              <a:spcBef>
                <a:spcPts val="455"/>
              </a:spcBef>
              <a:spcAft>
                <a:spcPct val="0"/>
              </a:spcAft>
              <a:buFont typeface="Arial" charset="0"/>
              <a:buChar char="–"/>
            </a:pPr>
            <a:r>
              <a:rPr lang="en-US" smtClean="0"/>
              <a:t>Fourth level</a:t>
            </a:r>
            <a:endParaRPr lang="en-US" dirty="0" smtClean="0"/>
          </a:p>
        </p:txBody>
      </p:sp>
      <p:grpSp>
        <p:nvGrpSpPr>
          <p:cNvPr id="10" name="Group 9"/>
          <p:cNvGrpSpPr/>
          <p:nvPr userDrawn="1"/>
        </p:nvGrpSpPr>
        <p:grpSpPr bwMode="gray">
          <a:xfrm>
            <a:off x="285750" y="4834288"/>
            <a:ext cx="8566150" cy="80615"/>
            <a:chOff x="347662" y="6160730"/>
            <a:chExt cx="8449056" cy="107486"/>
          </a:xfrm>
        </p:grpSpPr>
        <p:sp>
          <p:nvSpPr>
            <p:cNvPr id="11"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12" name="Text Placeholder 11"/>
          <p:cNvSpPr>
            <a:spLocks noGrp="1"/>
          </p:cNvSpPr>
          <p:nvPr>
            <p:ph type="body" sz="quarter" idx="12"/>
          </p:nvPr>
        </p:nvSpPr>
        <p:spPr>
          <a:xfrm>
            <a:off x="4200526" y="3570284"/>
            <a:ext cx="4651374" cy="311624"/>
          </a:xfrm>
        </p:spPr>
        <p:txBody>
          <a:bodyPr lIns="0" tIns="0" rIns="0" bIns="0">
            <a:spAutoFit/>
          </a:bodyPr>
          <a:lstStyle>
            <a:lvl1pPr marL="228560" indent="-228560" algn="l">
              <a:lnSpc>
                <a:spcPct val="100000"/>
              </a:lnSpc>
              <a:spcAft>
                <a:spcPts val="0"/>
              </a:spcAft>
              <a:buFont typeface="Wingdings" pitchFamily="2" charset="2"/>
              <a:buNone/>
              <a:defRPr sz="2000">
                <a:solidFill>
                  <a:schemeClr val="tx1"/>
                </a:solidFill>
              </a:defRPr>
            </a:lvl1pPr>
            <a:lvl2pPr marL="299986" indent="0">
              <a:buFontTx/>
              <a:buNone/>
              <a:defRPr sz="2200">
                <a:solidFill>
                  <a:schemeClr val="tx1">
                    <a:lumMod val="65000"/>
                    <a:lumOff val="35000"/>
                  </a:schemeClr>
                </a:solidFill>
              </a:defRPr>
            </a:lvl2pPr>
            <a:lvl3pPr marL="638063" indent="0">
              <a:buFontTx/>
              <a:buNone/>
              <a:defRPr sz="2200">
                <a:solidFill>
                  <a:schemeClr val="tx1">
                    <a:lumMod val="65000"/>
                    <a:lumOff val="35000"/>
                  </a:schemeClr>
                </a:solidFill>
              </a:defRPr>
            </a:lvl3pPr>
            <a:lvl4pPr marL="928527" indent="0">
              <a:buFontTx/>
              <a:buNone/>
              <a:defRPr sz="2200">
                <a:solidFill>
                  <a:schemeClr val="tx1">
                    <a:lumMod val="65000"/>
                    <a:lumOff val="35000"/>
                  </a:schemeClr>
                </a:solidFill>
              </a:defRPr>
            </a:lvl4pPr>
            <a:lvl5pPr marL="1238034" indent="0">
              <a:buFontTx/>
              <a:buNone/>
              <a:defRPr sz="2200">
                <a:solidFill>
                  <a:schemeClr val="tx1">
                    <a:lumMod val="65000"/>
                    <a:lumOff val="35000"/>
                  </a:schemeClr>
                </a:solidFill>
              </a:defRPr>
            </a:lvl5pPr>
          </a:lstStyle>
          <a:p>
            <a:pPr lvl="0"/>
            <a:r>
              <a:rPr lang="en-US" dirty="0" smtClean="0"/>
              <a:t>Click to edit Master text styles</a:t>
            </a:r>
          </a:p>
        </p:txBody>
      </p:sp>
      <p:sp>
        <p:nvSpPr>
          <p:cNvPr id="9" name="Title 6"/>
          <p:cNvSpPr>
            <a:spLocks noGrp="1"/>
          </p:cNvSpPr>
          <p:nvPr userDrawn="1">
            <p:ph type="title"/>
          </p:nvPr>
        </p:nvSpPr>
        <p:spPr>
          <a:xfrm>
            <a:off x="4200526" y="2540132"/>
            <a:ext cx="4651374" cy="512961"/>
          </a:xfrm>
        </p:spPr>
        <p:txBody>
          <a:bodyPr lIns="0" anchor="ctr" anchorCtr="0">
            <a:spAutoFit/>
          </a:bodyPr>
          <a:lstStyle>
            <a:lvl1pPr algn="l">
              <a:lnSpc>
                <a:spcPts val="4000"/>
              </a:lnSpc>
              <a:defRPr sz="3400" b="0" baseline="0">
                <a:solidFill>
                  <a:schemeClr val="accent3"/>
                </a:solidFill>
              </a:defRPr>
            </a:lvl1pPr>
          </a:lstStyle>
          <a:p>
            <a:endParaRPr lang="en-US" dirty="0" smtClean="0"/>
          </a:p>
        </p:txBody>
      </p:sp>
      <p:pic>
        <p:nvPicPr>
          <p:cNvPr id="10" name="Picture 9" descr="Insight_2012_HiRes.jpg"/>
          <p:cNvPicPr>
            <a:picLocks noChangeAspect="1"/>
          </p:cNvPicPr>
          <p:nvPr userDrawn="1"/>
        </p:nvPicPr>
        <p:blipFill>
          <a:blip r:embed="rId2" cstate="print"/>
          <a:stretch>
            <a:fillRect/>
          </a:stretch>
        </p:blipFill>
        <p:spPr>
          <a:xfrm>
            <a:off x="805867" y="1468075"/>
            <a:ext cx="2843866" cy="2825094"/>
          </a:xfrm>
          <a:prstGeom prst="rect">
            <a:avLst/>
          </a:prstGeom>
        </p:spPr>
      </p:pic>
      <p:pic>
        <p:nvPicPr>
          <p:cNvPr id="11" name="Picture 10" descr="AccelerateInsightScript.jpg"/>
          <p:cNvPicPr>
            <a:picLocks noChangeAspect="1"/>
          </p:cNvPicPr>
          <p:nvPr userDrawn="1"/>
        </p:nvPicPr>
        <p:blipFill>
          <a:blip r:embed="rId3" cstate="print"/>
          <a:stretch>
            <a:fillRect/>
          </a:stretch>
        </p:blipFill>
        <p:spPr>
          <a:xfrm>
            <a:off x="4225026" y="1122369"/>
            <a:ext cx="3046615" cy="423949"/>
          </a:xfrm>
          <a:prstGeom prst="rect">
            <a:avLst/>
          </a:prstGeom>
          <a:noFill/>
          <a:ln>
            <a:noFill/>
          </a:ln>
        </p:spPr>
      </p:pic>
    </p:spTree>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7" name="Rectangle 6"/>
          <p:cNvSpPr/>
          <p:nvPr userDrawn="1"/>
        </p:nvSpPr>
        <p:spPr bwMode="auto">
          <a:xfrm>
            <a:off x="0" y="4834393"/>
            <a:ext cx="9144000" cy="307520"/>
          </a:xfrm>
          <a:prstGeom prst="rect">
            <a:avLst/>
          </a:prstGeom>
          <a:solidFill>
            <a:schemeClr val="bg1"/>
          </a:solidFill>
          <a:ln w="9525" cap="flat" cmpd="sng" algn="ctr">
            <a:no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marL="0" marR="0" indent="0" algn="ctr" defTabSz="914240" rtl="0" eaLnBrk="1" fontAlgn="base" latinLnBrk="0" hangingPunct="1">
              <a:lnSpc>
                <a:spcPct val="100000"/>
              </a:lnSpc>
              <a:spcBef>
                <a:spcPct val="0"/>
              </a:spcBef>
              <a:spcAft>
                <a:spcPct val="0"/>
              </a:spcAft>
              <a:buClr>
                <a:schemeClr val="accent2"/>
              </a:buClr>
              <a:buSzTx/>
              <a:buFont typeface="Wingdings 2" pitchFamily="18" charset="2"/>
              <a:buNone/>
              <a:tabLst/>
            </a:pPr>
            <a:endParaRPr kumimoji="0" lang="en-US" sz="2000" b="0" i="0" u="none" strike="noStrike" cap="none" normalizeH="0" baseline="0" smtClean="0">
              <a:ln>
                <a:noFill/>
              </a:ln>
              <a:solidFill>
                <a:schemeClr val="tx1"/>
              </a:solidFill>
              <a:effectLst/>
              <a:latin typeface="Arial" charset="0"/>
            </a:endParaRPr>
          </a:p>
        </p:txBody>
      </p:sp>
      <p:pic>
        <p:nvPicPr>
          <p:cNvPr id="9" name="Picture 2" descr="C:\Users\freelance\Desktop\NA_PPT_Template_R1_012511\Collateral\NA_ThankYou.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181600" y="1843258"/>
            <a:ext cx="2994660" cy="872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Insight_2012_HiRes.jpg"/>
          <p:cNvPicPr>
            <a:picLocks noChangeAspect="1"/>
          </p:cNvPicPr>
          <p:nvPr userDrawn="1"/>
        </p:nvPicPr>
        <p:blipFill>
          <a:blip r:embed="rId3" cstate="print"/>
          <a:stretch>
            <a:fillRect/>
          </a:stretch>
        </p:blipFill>
        <p:spPr>
          <a:xfrm>
            <a:off x="1717283" y="890558"/>
            <a:ext cx="2843866" cy="2825094"/>
          </a:xfrm>
          <a:prstGeom prst="rect">
            <a:avLst/>
          </a:prstGeom>
        </p:spPr>
      </p:pic>
      <p:sp>
        <p:nvSpPr>
          <p:cNvPr id="5" name="Text Box 4"/>
          <p:cNvSpPr txBox="1">
            <a:spLocks noChangeArrowheads="1"/>
          </p:cNvSpPr>
          <p:nvPr userDrawn="1"/>
        </p:nvSpPr>
        <p:spPr bwMode="auto">
          <a:xfrm>
            <a:off x="1108079" y="4120113"/>
            <a:ext cx="6843229" cy="769425"/>
          </a:xfrm>
          <a:prstGeom prst="rect">
            <a:avLst/>
          </a:prstGeom>
          <a:solidFill>
            <a:schemeClr val="bg1"/>
          </a:solidFill>
          <a:ln w="9525">
            <a:noFill/>
            <a:miter lim="800000"/>
            <a:headEnd/>
            <a:tailEnd/>
          </a:ln>
        </p:spPr>
        <p:txBody>
          <a:bodyPr wrap="square" lIns="91424" tIns="45712" rIns="91424" bIns="45712" anchor="b" anchorCtr="0">
            <a:spAutoFit/>
          </a:bodyPr>
          <a:lstStyle/>
          <a:p>
            <a:pPr>
              <a:lnSpc>
                <a:spcPct val="110000"/>
              </a:lnSpc>
            </a:pPr>
            <a:r>
              <a:rPr lang="en-US" sz="1000" smtClean="0">
                <a:solidFill>
                  <a:schemeClr val="bg2"/>
                </a:solidFill>
              </a:rPr>
              <a:t>© 2013 NetApp, Inc. All rights reserved. No portions of this document may be reproduced without prior written consent of NetApp, Inc. Specifications are subject to change without notice. NetApp, the NetApp logo, and Go further, faster, are trademarks or registered trademarks of NetApp, Inc. in the United States and/or other countries. All other brands </a:t>
            </a:r>
            <a:br>
              <a:rPr lang="en-US" sz="1000" smtClean="0">
                <a:solidFill>
                  <a:schemeClr val="bg2"/>
                </a:solidFill>
              </a:rPr>
            </a:br>
            <a:r>
              <a:rPr lang="en-US" sz="1000" smtClean="0">
                <a:solidFill>
                  <a:schemeClr val="bg2"/>
                </a:solidFill>
              </a:rPr>
              <a:t>or products are trademarks or registered trademarks of their respective holders and should be treated as such.</a:t>
            </a:r>
          </a:p>
        </p:txBody>
      </p:sp>
    </p:spTree>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7" name="Group 6"/>
          <p:cNvGrpSpPr/>
          <p:nvPr userDrawn="1"/>
        </p:nvGrpSpPr>
        <p:grpSpPr bwMode="gray">
          <a:xfrm>
            <a:off x="285750" y="4834288"/>
            <a:ext cx="8566150" cy="80615"/>
            <a:chOff x="347662" y="6160730"/>
            <a:chExt cx="8449056" cy="107486"/>
          </a:xfrm>
        </p:grpSpPr>
        <p:sp>
          <p:nvSpPr>
            <p:cNvPr id="11"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termiss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285750" y="2398033"/>
            <a:ext cx="3804884" cy="617504"/>
          </a:xfrm>
          <a:prstGeom prst="rect">
            <a:avLst/>
          </a:prstGeom>
        </p:spPr>
      </p:pic>
      <p:pic>
        <p:nvPicPr>
          <p:cNvPr id="9" name="Picture 8" descr="Puzzle_2_HiRes.jpg"/>
          <p:cNvPicPr>
            <a:picLocks noChangeAspect="1"/>
          </p:cNvPicPr>
          <p:nvPr userDrawn="1"/>
        </p:nvPicPr>
        <p:blipFill>
          <a:blip r:embed="rId3" cstate="print"/>
          <a:stretch>
            <a:fillRect/>
          </a:stretch>
        </p:blipFill>
        <p:spPr>
          <a:xfrm>
            <a:off x="5219523" y="1504951"/>
            <a:ext cx="3575231" cy="2292515"/>
          </a:xfrm>
          <a:prstGeom prst="rect">
            <a:avLst/>
          </a:prstGeom>
        </p:spPr>
      </p:pic>
    </p:spTree>
  </p:cSld>
  <p:clrMapOvr>
    <a:masterClrMapping/>
  </p:clrMapOvr>
  <p:transition xmlns:p14="http://schemas.microsoft.com/office/powerpoint/2010/mai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521"/>
            <a:ext cx="7772400" cy="1102816"/>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a:prstGeom prst="rect">
            <a:avLst/>
          </a:prstGeom>
        </p:spPr>
        <p:txBody>
          <a:bodyPr vert="horz" lIns="51427" tIns="25714" rIns="51427" bIns="25714"/>
          <a:lstStyle>
            <a:lvl1pPr marL="0" indent="0" algn="ctr">
              <a:buNone/>
              <a:defRPr/>
            </a:lvl1pPr>
            <a:lvl2pPr marL="257131" indent="0" algn="ctr">
              <a:buNone/>
              <a:defRPr/>
            </a:lvl2pPr>
            <a:lvl3pPr marL="514262" indent="0" algn="ctr">
              <a:buNone/>
              <a:defRPr/>
            </a:lvl3pPr>
            <a:lvl4pPr marL="771390" indent="0" algn="ctr">
              <a:buNone/>
              <a:defRPr/>
            </a:lvl4pPr>
            <a:lvl5pPr marL="1028520" indent="0" algn="ctr">
              <a:buNone/>
              <a:defRPr/>
            </a:lvl5pPr>
            <a:lvl6pPr marL="1285651" indent="0" algn="ctr">
              <a:buNone/>
              <a:defRPr/>
            </a:lvl6pPr>
            <a:lvl7pPr marL="1542782" indent="0" algn="ctr">
              <a:buNone/>
              <a:defRPr/>
            </a:lvl7pPr>
            <a:lvl8pPr marL="1799910" indent="0" algn="ctr">
              <a:buNone/>
              <a:defRPr/>
            </a:lvl8pPr>
            <a:lvl9pPr marL="205704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A53A5CEA-0BB0-A14A-96E9-A0E437E5B5AC}" type="slidenum">
              <a:rPr lang="en-US"/>
              <a:pPr/>
              <a:t>‹#›</a:t>
            </a:fld>
            <a:endParaRPr lang="en-US"/>
          </a:p>
        </p:txBody>
      </p:sp>
    </p:spTree>
    <p:extLst>
      <p:ext uri="{BB962C8B-B14F-4D97-AF65-F5344CB8AC3E}">
        <p14:creationId xmlns:p14="http://schemas.microsoft.com/office/powerpoint/2010/main" val="2175116609"/>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200154"/>
            <a:ext cx="8229600" cy="3394175"/>
          </a:xfrm>
          <a:prstGeom prst="rect">
            <a:avLst/>
          </a:prstGeom>
        </p:spPr>
        <p:txBody>
          <a:bodyPr vert="horz" lIns="51427" tIns="25714" rIns="51427" bIns="2571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1ECBD1C-4BE7-484D-BA3C-6E86BF1661A1}" type="slidenum">
              <a:rPr lang="en-US"/>
              <a:pPr/>
              <a:t>‹#›</a:t>
            </a:fld>
            <a:endParaRPr lang="en-US"/>
          </a:p>
        </p:txBody>
      </p:sp>
    </p:spTree>
    <p:extLst>
      <p:ext uri="{BB962C8B-B14F-4D97-AF65-F5344CB8AC3E}">
        <p14:creationId xmlns:p14="http://schemas.microsoft.com/office/powerpoint/2010/main" val="64318408"/>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12" y="3304878"/>
            <a:ext cx="7772400" cy="1021556"/>
          </a:xfrm>
        </p:spPr>
        <p:txBody>
          <a:bodyPr anchor="t"/>
          <a:lstStyle>
            <a:lvl1pPr algn="l">
              <a:defRPr sz="2300" b="1" cap="all"/>
            </a:lvl1pPr>
          </a:lstStyle>
          <a:p>
            <a:r>
              <a:rPr lang="en-US" smtClean="0"/>
              <a:t>Click to edit Master title style</a:t>
            </a:r>
            <a:endParaRPr lang="en-US"/>
          </a:p>
        </p:txBody>
      </p:sp>
      <p:sp>
        <p:nvSpPr>
          <p:cNvPr id="3" name="Text Placeholder 2"/>
          <p:cNvSpPr>
            <a:spLocks noGrp="1"/>
          </p:cNvSpPr>
          <p:nvPr>
            <p:ph type="body" idx="1"/>
          </p:nvPr>
        </p:nvSpPr>
        <p:spPr>
          <a:xfrm>
            <a:off x="722412" y="2179741"/>
            <a:ext cx="7772400" cy="1125141"/>
          </a:xfrm>
          <a:prstGeom prst="rect">
            <a:avLst/>
          </a:prstGeom>
        </p:spPr>
        <p:txBody>
          <a:bodyPr vert="horz" lIns="51427" tIns="25714" rIns="51427" bIns="25714" anchor="b"/>
          <a:lstStyle>
            <a:lvl1pPr marL="0" indent="0">
              <a:buNone/>
              <a:defRPr sz="1100"/>
            </a:lvl1pPr>
            <a:lvl2pPr marL="257131" indent="0">
              <a:buNone/>
              <a:defRPr sz="1000"/>
            </a:lvl2pPr>
            <a:lvl3pPr marL="514262" indent="0">
              <a:buNone/>
              <a:defRPr sz="900"/>
            </a:lvl3pPr>
            <a:lvl4pPr marL="771390" indent="0">
              <a:buNone/>
              <a:defRPr sz="800"/>
            </a:lvl4pPr>
            <a:lvl5pPr marL="1028520" indent="0">
              <a:buNone/>
              <a:defRPr sz="800"/>
            </a:lvl5pPr>
            <a:lvl6pPr marL="1285651" indent="0">
              <a:buNone/>
              <a:defRPr sz="800"/>
            </a:lvl6pPr>
            <a:lvl7pPr marL="1542782" indent="0">
              <a:buNone/>
              <a:defRPr sz="800"/>
            </a:lvl7pPr>
            <a:lvl8pPr marL="1799910" indent="0">
              <a:buNone/>
              <a:defRPr sz="800"/>
            </a:lvl8pPr>
            <a:lvl9pPr marL="2057040" indent="0">
              <a:buNone/>
              <a:defRPr sz="8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830E4231-5AD6-2C45-A639-F34BFFF8E279}" type="slidenum">
              <a:rPr lang="en-US"/>
              <a:pPr/>
              <a:t>‹#›</a:t>
            </a:fld>
            <a:endParaRPr lang="en-US"/>
          </a:p>
        </p:txBody>
      </p:sp>
    </p:spTree>
    <p:extLst>
      <p:ext uri="{BB962C8B-B14F-4D97-AF65-F5344CB8AC3E}">
        <p14:creationId xmlns:p14="http://schemas.microsoft.com/office/powerpoint/2010/main" val="1240470873"/>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4"/>
            <a:ext cx="4071938" cy="3394175"/>
          </a:xfrm>
          <a:prstGeom prst="rect">
            <a:avLst/>
          </a:prstGeom>
        </p:spPr>
        <p:txBody>
          <a:bodyPr vert="horz" lIns="51427" tIns="25714" rIns="51427" bIns="25714"/>
          <a:lstStyle>
            <a:lvl1pPr>
              <a:defRPr sz="1600"/>
            </a:lvl1pPr>
            <a:lvl2pPr>
              <a:defRPr sz="14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4862" y="1200154"/>
            <a:ext cx="4071938" cy="3394175"/>
          </a:xfrm>
          <a:prstGeom prst="rect">
            <a:avLst/>
          </a:prstGeom>
        </p:spPr>
        <p:txBody>
          <a:bodyPr vert="horz" lIns="51427" tIns="25714" rIns="51427" bIns="25714"/>
          <a:lstStyle>
            <a:lvl1pPr>
              <a:defRPr sz="1600"/>
            </a:lvl1pPr>
            <a:lvl2pPr>
              <a:defRPr sz="14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FC9515D6-8B43-554E-AEAD-C32033DDABC0}" type="slidenum">
              <a:rPr lang="en-US"/>
              <a:pPr/>
              <a:t>‹#›</a:t>
            </a:fld>
            <a:endParaRPr lang="en-US"/>
          </a:p>
        </p:txBody>
      </p:sp>
    </p:spTree>
    <p:extLst>
      <p:ext uri="{BB962C8B-B14F-4D97-AF65-F5344CB8AC3E}">
        <p14:creationId xmlns:p14="http://schemas.microsoft.com/office/powerpoint/2010/main" val="1593391916"/>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6276"/>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151041"/>
            <a:ext cx="4039791" cy="480417"/>
          </a:xfrm>
          <a:prstGeom prst="rect">
            <a:avLst/>
          </a:prstGeom>
        </p:spPr>
        <p:txBody>
          <a:bodyPr vert="horz" lIns="51427" tIns="25714" rIns="51427" bIns="25714" anchor="b"/>
          <a:lstStyle>
            <a:lvl1pPr marL="0" indent="0">
              <a:buNone/>
              <a:defRPr sz="1400" b="1"/>
            </a:lvl1pPr>
            <a:lvl2pPr marL="257131" indent="0">
              <a:buNone/>
              <a:defRPr sz="1100" b="1"/>
            </a:lvl2pPr>
            <a:lvl3pPr marL="514262" indent="0">
              <a:buNone/>
              <a:defRPr sz="1000" b="1"/>
            </a:lvl3pPr>
            <a:lvl4pPr marL="771390" indent="0">
              <a:buNone/>
              <a:defRPr sz="900" b="1"/>
            </a:lvl4pPr>
            <a:lvl5pPr marL="1028520" indent="0">
              <a:buNone/>
              <a:defRPr sz="900" b="1"/>
            </a:lvl5pPr>
            <a:lvl6pPr marL="1285651" indent="0">
              <a:buNone/>
              <a:defRPr sz="900" b="1"/>
            </a:lvl6pPr>
            <a:lvl7pPr marL="1542782" indent="0">
              <a:buNone/>
              <a:defRPr sz="900" b="1"/>
            </a:lvl7pPr>
            <a:lvl8pPr marL="1799910" indent="0">
              <a:buNone/>
              <a:defRPr sz="900" b="1"/>
            </a:lvl8pPr>
            <a:lvl9pPr marL="2057040" indent="0">
              <a:buNone/>
              <a:defRPr sz="900" b="1"/>
            </a:lvl9pPr>
          </a:lstStyle>
          <a:p>
            <a:pPr lvl="0"/>
            <a:r>
              <a:rPr lang="en-US" smtClean="0"/>
              <a:t>Click to edit Master text styles</a:t>
            </a:r>
          </a:p>
        </p:txBody>
      </p:sp>
      <p:sp>
        <p:nvSpPr>
          <p:cNvPr id="4" name="Content Placeholder 3"/>
          <p:cNvSpPr>
            <a:spLocks noGrp="1"/>
          </p:cNvSpPr>
          <p:nvPr>
            <p:ph sz="half" idx="2"/>
          </p:nvPr>
        </p:nvSpPr>
        <p:spPr>
          <a:xfrm>
            <a:off x="457202" y="1631455"/>
            <a:ext cx="4039791" cy="2962870"/>
          </a:xfrm>
          <a:prstGeom prst="rect">
            <a:avLst/>
          </a:prstGeom>
        </p:spPr>
        <p:txBody>
          <a:bodyPr vert="horz" lIns="51427" tIns="25714" rIns="51427" bIns="25714"/>
          <a:lstStyle>
            <a:lvl1pPr>
              <a:defRPr sz="14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26" y="1151041"/>
            <a:ext cx="4041577" cy="480417"/>
          </a:xfrm>
          <a:prstGeom prst="rect">
            <a:avLst/>
          </a:prstGeom>
        </p:spPr>
        <p:txBody>
          <a:bodyPr vert="horz" lIns="51427" tIns="25714" rIns="51427" bIns="25714" anchor="b"/>
          <a:lstStyle>
            <a:lvl1pPr marL="0" indent="0">
              <a:buNone/>
              <a:defRPr sz="1400" b="1"/>
            </a:lvl1pPr>
            <a:lvl2pPr marL="257131" indent="0">
              <a:buNone/>
              <a:defRPr sz="1100" b="1"/>
            </a:lvl2pPr>
            <a:lvl3pPr marL="514262" indent="0">
              <a:buNone/>
              <a:defRPr sz="1000" b="1"/>
            </a:lvl3pPr>
            <a:lvl4pPr marL="771390" indent="0">
              <a:buNone/>
              <a:defRPr sz="900" b="1"/>
            </a:lvl4pPr>
            <a:lvl5pPr marL="1028520" indent="0">
              <a:buNone/>
              <a:defRPr sz="900" b="1"/>
            </a:lvl5pPr>
            <a:lvl6pPr marL="1285651" indent="0">
              <a:buNone/>
              <a:defRPr sz="900" b="1"/>
            </a:lvl6pPr>
            <a:lvl7pPr marL="1542782" indent="0">
              <a:buNone/>
              <a:defRPr sz="900" b="1"/>
            </a:lvl7pPr>
            <a:lvl8pPr marL="1799910" indent="0">
              <a:buNone/>
              <a:defRPr sz="900" b="1"/>
            </a:lvl8pPr>
            <a:lvl9pPr marL="2057040" indent="0">
              <a:buNone/>
              <a:defRPr sz="900" b="1"/>
            </a:lvl9pPr>
          </a:lstStyle>
          <a:p>
            <a:pPr lvl="0"/>
            <a:r>
              <a:rPr lang="en-US" smtClean="0"/>
              <a:t>Click to edit Master text styles</a:t>
            </a:r>
          </a:p>
        </p:txBody>
      </p:sp>
      <p:sp>
        <p:nvSpPr>
          <p:cNvPr id="6" name="Content Placeholder 5"/>
          <p:cNvSpPr>
            <a:spLocks noGrp="1"/>
          </p:cNvSpPr>
          <p:nvPr>
            <p:ph sz="quarter" idx="4"/>
          </p:nvPr>
        </p:nvSpPr>
        <p:spPr>
          <a:xfrm>
            <a:off x="4645226" y="1631455"/>
            <a:ext cx="4041577" cy="2962870"/>
          </a:xfrm>
          <a:prstGeom prst="rect">
            <a:avLst/>
          </a:prstGeom>
        </p:spPr>
        <p:txBody>
          <a:bodyPr vert="horz" lIns="51427" tIns="25714" rIns="51427" bIns="25714"/>
          <a:lstStyle>
            <a:lvl1pPr>
              <a:defRPr sz="14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8F97A70D-225F-4F40-A4EB-8339721D681B}" type="slidenum">
              <a:rPr lang="en-US"/>
              <a:pPr/>
              <a:t>‹#›</a:t>
            </a:fld>
            <a:endParaRPr lang="en-US"/>
          </a:p>
        </p:txBody>
      </p:sp>
    </p:spTree>
    <p:extLst>
      <p:ext uri="{BB962C8B-B14F-4D97-AF65-F5344CB8AC3E}">
        <p14:creationId xmlns:p14="http://schemas.microsoft.com/office/powerpoint/2010/main" val="2122478574"/>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Content Placeholder 11"/>
          <p:cNvSpPr>
            <a:spLocks noGrp="1"/>
          </p:cNvSpPr>
          <p:nvPr>
            <p:ph sz="quarter" idx="13"/>
          </p:nvPr>
        </p:nvSpPr>
        <p:spPr>
          <a:xfrm>
            <a:off x="1108075" y="1122363"/>
            <a:ext cx="7743825" cy="3643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grpSp>
        <p:nvGrpSpPr>
          <p:cNvPr id="8" name="Group 7"/>
          <p:cNvGrpSpPr/>
          <p:nvPr userDrawn="1"/>
        </p:nvGrpSpPr>
        <p:grpSpPr bwMode="gray">
          <a:xfrm>
            <a:off x="285750" y="4834288"/>
            <a:ext cx="8566150" cy="80615"/>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ransition xmlns:p14="http://schemas.microsoft.com/office/powerpoint/2010/mai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2BAC5718-5C70-784A-A99C-B2D54CC84B7C}" type="slidenum">
              <a:rPr lang="en-US"/>
              <a:pPr/>
              <a:t>‹#›</a:t>
            </a:fld>
            <a:endParaRPr lang="en-US"/>
          </a:p>
        </p:txBody>
      </p:sp>
    </p:spTree>
    <p:extLst>
      <p:ext uri="{BB962C8B-B14F-4D97-AF65-F5344CB8AC3E}">
        <p14:creationId xmlns:p14="http://schemas.microsoft.com/office/powerpoint/2010/main" val="1155604177"/>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7560F327-42F1-C742-9984-64E6180A685B}" type="slidenum">
              <a:rPr lang="en-US"/>
              <a:pPr/>
              <a:t>‹#›</a:t>
            </a:fld>
            <a:endParaRPr lang="en-US"/>
          </a:p>
        </p:txBody>
      </p:sp>
    </p:spTree>
    <p:extLst>
      <p:ext uri="{BB962C8B-B14F-4D97-AF65-F5344CB8AC3E}">
        <p14:creationId xmlns:p14="http://schemas.microsoft.com/office/powerpoint/2010/main" val="2483418728"/>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490"/>
            <a:ext cx="3008412" cy="871538"/>
          </a:xfrm>
        </p:spPr>
        <p:txBody>
          <a:bodyPr anchor="b"/>
          <a:lstStyle>
            <a:lvl1pPr algn="l">
              <a:defRPr sz="1100" b="1"/>
            </a:lvl1pPr>
          </a:lstStyle>
          <a:p>
            <a:r>
              <a:rPr lang="en-US" smtClean="0"/>
              <a:t>Click to edit Master title style</a:t>
            </a:r>
            <a:endParaRPr lang="en-US"/>
          </a:p>
        </p:txBody>
      </p:sp>
      <p:sp>
        <p:nvSpPr>
          <p:cNvPr id="3" name="Content Placeholder 2"/>
          <p:cNvSpPr>
            <a:spLocks noGrp="1"/>
          </p:cNvSpPr>
          <p:nvPr>
            <p:ph idx="1"/>
          </p:nvPr>
        </p:nvSpPr>
        <p:spPr>
          <a:xfrm>
            <a:off x="3575450" y="204490"/>
            <a:ext cx="5111353" cy="4389834"/>
          </a:xfrm>
          <a:prstGeom prst="rect">
            <a:avLst/>
          </a:prstGeom>
        </p:spPr>
        <p:txBody>
          <a:bodyPr vert="horz" lIns="51427" tIns="25714" rIns="51427" bIns="25714"/>
          <a:lstStyle>
            <a:lvl1pPr>
              <a:defRPr sz="1800"/>
            </a:lvl1pPr>
            <a:lvl2pPr>
              <a:defRPr sz="1600"/>
            </a:lvl2pPr>
            <a:lvl3pPr>
              <a:defRPr sz="14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076029"/>
            <a:ext cx="3008412" cy="3518297"/>
          </a:xfrm>
          <a:prstGeom prst="rect">
            <a:avLst/>
          </a:prstGeom>
        </p:spPr>
        <p:txBody>
          <a:bodyPr vert="horz" lIns="51427" tIns="25714" rIns="51427" bIns="25714"/>
          <a:lstStyle>
            <a:lvl1pPr marL="0" indent="0">
              <a:buNone/>
              <a:defRPr sz="800"/>
            </a:lvl1pPr>
            <a:lvl2pPr marL="257131" indent="0">
              <a:buNone/>
              <a:defRPr sz="700"/>
            </a:lvl2pPr>
            <a:lvl3pPr marL="514262" indent="0">
              <a:buNone/>
              <a:defRPr sz="600"/>
            </a:lvl3pPr>
            <a:lvl4pPr marL="771390" indent="0">
              <a:buNone/>
              <a:defRPr sz="500"/>
            </a:lvl4pPr>
            <a:lvl5pPr marL="1028520" indent="0">
              <a:buNone/>
              <a:defRPr sz="500"/>
            </a:lvl5pPr>
            <a:lvl6pPr marL="1285651" indent="0">
              <a:buNone/>
              <a:defRPr sz="500"/>
            </a:lvl6pPr>
            <a:lvl7pPr marL="1542782" indent="0">
              <a:buNone/>
              <a:defRPr sz="500"/>
            </a:lvl7pPr>
            <a:lvl8pPr marL="1799910" indent="0">
              <a:buNone/>
              <a:defRPr sz="500"/>
            </a:lvl8pPr>
            <a:lvl9pPr marL="2057040" indent="0">
              <a:buNone/>
              <a:defRPr sz="5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E3EF888C-DB60-2E49-9938-2D0FEEA63771}" type="slidenum">
              <a:rPr lang="en-US"/>
              <a:pPr/>
              <a:t>‹#›</a:t>
            </a:fld>
            <a:endParaRPr lang="en-US"/>
          </a:p>
        </p:txBody>
      </p:sp>
    </p:spTree>
    <p:extLst>
      <p:ext uri="{BB962C8B-B14F-4D97-AF65-F5344CB8AC3E}">
        <p14:creationId xmlns:p14="http://schemas.microsoft.com/office/powerpoint/2010/main" val="3736842570"/>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89" y="3600452"/>
            <a:ext cx="5486400" cy="425053"/>
          </a:xfrm>
        </p:spPr>
        <p:txBody>
          <a:bodyPr anchor="b"/>
          <a:lstStyle>
            <a:lvl1pPr algn="l">
              <a:defRPr sz="1100" b="1"/>
            </a:lvl1pPr>
          </a:lstStyle>
          <a:p>
            <a:r>
              <a:rPr lang="en-US" smtClean="0"/>
              <a:t>Click to edit Master title style</a:t>
            </a:r>
            <a:endParaRPr lang="en-US"/>
          </a:p>
        </p:txBody>
      </p:sp>
      <p:sp>
        <p:nvSpPr>
          <p:cNvPr id="3" name="Picture Placeholder 2"/>
          <p:cNvSpPr>
            <a:spLocks noGrp="1"/>
          </p:cNvSpPr>
          <p:nvPr>
            <p:ph type="pic" idx="1"/>
          </p:nvPr>
        </p:nvSpPr>
        <p:spPr>
          <a:xfrm>
            <a:off x="1792189" y="459879"/>
            <a:ext cx="5486400" cy="3086100"/>
          </a:xfrm>
          <a:prstGeom prst="rect">
            <a:avLst/>
          </a:prstGeom>
        </p:spPr>
        <p:txBody>
          <a:bodyPr vert="horz" lIns="51427" tIns="25714" rIns="51427" bIns="25714"/>
          <a:lstStyle>
            <a:lvl1pPr marL="0" indent="0">
              <a:buNone/>
              <a:defRPr sz="1800"/>
            </a:lvl1pPr>
            <a:lvl2pPr marL="257131" indent="0">
              <a:buNone/>
              <a:defRPr sz="1600"/>
            </a:lvl2pPr>
            <a:lvl3pPr marL="514262" indent="0">
              <a:buNone/>
              <a:defRPr sz="1400"/>
            </a:lvl3pPr>
            <a:lvl4pPr marL="771390" indent="0">
              <a:buNone/>
              <a:defRPr sz="1100"/>
            </a:lvl4pPr>
            <a:lvl5pPr marL="1028520" indent="0">
              <a:buNone/>
              <a:defRPr sz="1100"/>
            </a:lvl5pPr>
            <a:lvl6pPr marL="1285651" indent="0">
              <a:buNone/>
              <a:defRPr sz="1100"/>
            </a:lvl6pPr>
            <a:lvl7pPr marL="1542782" indent="0">
              <a:buNone/>
              <a:defRPr sz="1100"/>
            </a:lvl7pPr>
            <a:lvl8pPr marL="1799910" indent="0">
              <a:buNone/>
              <a:defRPr sz="1100"/>
            </a:lvl8pPr>
            <a:lvl9pPr marL="2057040" indent="0">
              <a:buNone/>
              <a:defRPr sz="1100"/>
            </a:lvl9pPr>
          </a:lstStyle>
          <a:p>
            <a:endParaRPr lang="en-US"/>
          </a:p>
        </p:txBody>
      </p:sp>
      <p:sp>
        <p:nvSpPr>
          <p:cNvPr id="4" name="Text Placeholder 3"/>
          <p:cNvSpPr>
            <a:spLocks noGrp="1"/>
          </p:cNvSpPr>
          <p:nvPr>
            <p:ph type="body" sz="half" idx="2"/>
          </p:nvPr>
        </p:nvSpPr>
        <p:spPr>
          <a:xfrm>
            <a:off x="1792189" y="4025505"/>
            <a:ext cx="5486400" cy="603647"/>
          </a:xfrm>
          <a:prstGeom prst="rect">
            <a:avLst/>
          </a:prstGeom>
        </p:spPr>
        <p:txBody>
          <a:bodyPr vert="horz" lIns="51427" tIns="25714" rIns="51427" bIns="25714"/>
          <a:lstStyle>
            <a:lvl1pPr marL="0" indent="0">
              <a:buNone/>
              <a:defRPr sz="800"/>
            </a:lvl1pPr>
            <a:lvl2pPr marL="257131" indent="0">
              <a:buNone/>
              <a:defRPr sz="700"/>
            </a:lvl2pPr>
            <a:lvl3pPr marL="514262" indent="0">
              <a:buNone/>
              <a:defRPr sz="600"/>
            </a:lvl3pPr>
            <a:lvl4pPr marL="771390" indent="0">
              <a:buNone/>
              <a:defRPr sz="500"/>
            </a:lvl4pPr>
            <a:lvl5pPr marL="1028520" indent="0">
              <a:buNone/>
              <a:defRPr sz="500"/>
            </a:lvl5pPr>
            <a:lvl6pPr marL="1285651" indent="0">
              <a:buNone/>
              <a:defRPr sz="500"/>
            </a:lvl6pPr>
            <a:lvl7pPr marL="1542782" indent="0">
              <a:buNone/>
              <a:defRPr sz="500"/>
            </a:lvl7pPr>
            <a:lvl8pPr marL="1799910" indent="0">
              <a:buNone/>
              <a:defRPr sz="500"/>
            </a:lvl8pPr>
            <a:lvl9pPr marL="2057040" indent="0">
              <a:buNone/>
              <a:defRPr sz="5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20E0D27-FB69-724E-AF33-CFF65F62B4CF}" type="slidenum">
              <a:rPr lang="en-US"/>
              <a:pPr/>
              <a:t>‹#›</a:t>
            </a:fld>
            <a:endParaRPr lang="en-US"/>
          </a:p>
        </p:txBody>
      </p:sp>
    </p:spTree>
    <p:extLst>
      <p:ext uri="{BB962C8B-B14F-4D97-AF65-F5344CB8AC3E}">
        <p14:creationId xmlns:p14="http://schemas.microsoft.com/office/powerpoint/2010/main" val="4263177231"/>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00154"/>
            <a:ext cx="8229600" cy="3394175"/>
          </a:xfrm>
          <a:prstGeom prst="rect">
            <a:avLst/>
          </a:prstGeom>
        </p:spPr>
        <p:txBody>
          <a:bodyPr vert="eaVert" lIns="51427" tIns="25714" rIns="51427" bIns="2571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9C06B9A-85AC-934F-99ED-697FDBE48667}" type="slidenum">
              <a:rPr lang="en-US"/>
              <a:pPr/>
              <a:t>‹#›</a:t>
            </a:fld>
            <a:endParaRPr lang="en-US"/>
          </a:p>
        </p:txBody>
      </p:sp>
    </p:spTree>
    <p:extLst>
      <p:ext uri="{BB962C8B-B14F-4D97-AF65-F5344CB8AC3E}">
        <p14:creationId xmlns:p14="http://schemas.microsoft.com/office/powerpoint/2010/main" val="602644982"/>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2630" y="114304"/>
            <a:ext cx="2098477" cy="4480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1" y="114304"/>
            <a:ext cx="6209705" cy="4480025"/>
          </a:xfrm>
          <a:prstGeom prst="rect">
            <a:avLst/>
          </a:prstGeom>
        </p:spPr>
        <p:txBody>
          <a:bodyPr vert="eaVert" lIns="51427" tIns="25714" rIns="51427" bIns="2571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DE56679-00E2-E747-9B7D-929F9B43F6C1}" type="slidenum">
              <a:rPr lang="en-US"/>
              <a:pPr/>
              <a:t>‹#›</a:t>
            </a:fld>
            <a:endParaRPr lang="en-US"/>
          </a:p>
        </p:txBody>
      </p:sp>
    </p:spTree>
    <p:extLst>
      <p:ext uri="{BB962C8B-B14F-4D97-AF65-F5344CB8AC3E}">
        <p14:creationId xmlns:p14="http://schemas.microsoft.com/office/powerpoint/2010/main" val="3261355377"/>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FFFFF"/>
        </a:solidFill>
        <a:effectLst/>
      </p:bgPr>
    </p:bg>
    <p:spTree>
      <p:nvGrpSpPr>
        <p:cNvPr id="1" name=""/>
        <p:cNvGrpSpPr/>
        <p:nvPr/>
      </p:nvGrpSpPr>
      <p:grpSpPr>
        <a:xfrm>
          <a:off x="0" y="0"/>
          <a:ext cx="0" cy="0"/>
          <a:chOff x="0" y="0"/>
          <a:chExt cx="0" cy="0"/>
        </a:xfrm>
      </p:grpSpPr>
      <p:pic>
        <p:nvPicPr>
          <p:cNvPr id="9" name="Picture 8" descr="Portfolio_Hero_HighRes.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082876" y="2194312"/>
            <a:ext cx="3565508" cy="2139305"/>
          </a:xfrm>
          <a:prstGeom prst="rect">
            <a:avLst/>
          </a:prstGeom>
        </p:spPr>
      </p:pic>
      <p:sp>
        <p:nvSpPr>
          <p:cNvPr id="4100" name="Rectangle 4"/>
          <p:cNvSpPr>
            <a:spLocks noGrp="1" noChangeArrowheads="1"/>
          </p:cNvSpPr>
          <p:nvPr>
            <p:ph type="subTitle" idx="1"/>
          </p:nvPr>
        </p:nvSpPr>
        <p:spPr bwMode="black">
          <a:xfrm>
            <a:off x="285750" y="3880674"/>
            <a:ext cx="5027304" cy="338554"/>
          </a:xfrm>
          <a:noFill/>
          <a:ln w="9525">
            <a:noFill/>
            <a:miter lim="800000"/>
            <a:headEnd/>
            <a:tailEnd/>
          </a:ln>
        </p:spPr>
        <p:txBody>
          <a:bodyPr wrap="square">
            <a:spAutoFit/>
          </a:bodyPr>
          <a:lstStyle>
            <a:lvl1pPr marL="0" indent="0" algn="l" rtl="0" eaLnBrk="0" fontAlgn="base" hangingPunct="0">
              <a:spcBef>
                <a:spcPts val="200"/>
              </a:spcBef>
              <a:spcAft>
                <a:spcPct val="0"/>
              </a:spcAft>
              <a:buClr>
                <a:schemeClr val="accent2"/>
              </a:buClr>
              <a:buFont typeface="Wingdings 2" pitchFamily="18" charset="2"/>
              <a:buNone/>
              <a:defRPr lang="en-US" sz="2200" kern="1200" baseline="0" dirty="0">
                <a:solidFill>
                  <a:schemeClr val="tx1"/>
                </a:solidFill>
                <a:latin typeface="+mn-lt"/>
                <a:ea typeface="+mn-ea"/>
                <a:cs typeface="+mn-cs"/>
              </a:defRPr>
            </a:lvl1pPr>
          </a:lstStyle>
          <a:p>
            <a:r>
              <a:rPr lang="en-US" dirty="0"/>
              <a:t>Click to edit Master subtitle style</a:t>
            </a:r>
          </a:p>
        </p:txBody>
      </p:sp>
      <p:sp>
        <p:nvSpPr>
          <p:cNvPr id="4099" name="Rectangle 3"/>
          <p:cNvSpPr>
            <a:spLocks noGrp="1" noChangeArrowheads="1"/>
          </p:cNvSpPr>
          <p:nvPr>
            <p:ph type="ctrTitle"/>
          </p:nvPr>
        </p:nvSpPr>
        <p:spPr bwMode="black">
          <a:xfrm>
            <a:off x="285749" y="2361432"/>
            <a:ext cx="5016094" cy="935641"/>
          </a:xfrm>
        </p:spPr>
        <p:txBody>
          <a:bodyPr wrap="square" tIns="0" bIns="0" anchor="ctr" anchorCtr="0">
            <a:spAutoFit/>
          </a:bodyPr>
          <a:lstStyle>
            <a:lvl1pPr>
              <a:lnSpc>
                <a:spcPct val="95000"/>
              </a:lnSpc>
              <a:defRPr sz="3200" b="0">
                <a:solidFill>
                  <a:schemeClr val="accent3"/>
                </a:solidFill>
              </a:defRPr>
            </a:lvl1pPr>
          </a:lstStyle>
          <a:p>
            <a:r>
              <a:rPr lang="en-US" dirty="0"/>
              <a:t>Click to edit Master title style</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a:fillRect/>
          </a:stretch>
        </p:blipFill>
        <p:spPr>
          <a:xfrm>
            <a:off x="269946" y="229155"/>
            <a:ext cx="1054977" cy="1234440"/>
          </a:xfrm>
          <a:prstGeom prst="rect">
            <a:avLst/>
          </a:prstGeom>
        </p:spPr>
      </p:pic>
      <p:pic>
        <p:nvPicPr>
          <p:cNvPr id="11" name="Picture 10"/>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a:fillRect/>
          </a:stretch>
        </p:blipFill>
        <p:spPr>
          <a:xfrm>
            <a:off x="7400150" y="388855"/>
            <a:ext cx="1436523" cy="186610"/>
          </a:xfrm>
          <a:prstGeom prst="rect">
            <a:avLst/>
          </a:prstGeom>
        </p:spPr>
      </p:pic>
      <p:pic>
        <p:nvPicPr>
          <p:cNvPr id="14" name="Pictur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96223" y="4936511"/>
            <a:ext cx="2230757" cy="196380"/>
          </a:xfrm>
          <a:prstGeom prst="rect">
            <a:avLst/>
          </a:prstGeom>
        </p:spPr>
      </p:pic>
      <p:pic>
        <p:nvPicPr>
          <p:cNvPr id="12" name="Picture 11" descr="POI.png"/>
          <p:cNvPicPr>
            <a:picLocks noChangeAspect="1"/>
          </p:cNvPicPr>
          <p:nvPr userDrawn="1"/>
        </p:nvPicPr>
        <p:blipFill rotWithShape="1">
          <a:blip r:embed="rId6" cstate="print">
            <a:extLst>
              <a:ext uri="{28A0092B-C50C-407E-A947-70E740481C1C}">
                <a14:useLocalDpi xmlns:a14="http://schemas.microsoft.com/office/drawing/2010/main" val="0"/>
              </a:ext>
            </a:extLst>
          </a:blip>
          <a:srcRect l="16733" t="34363" r="54654" b="47061"/>
          <a:stretch/>
        </p:blipFill>
        <p:spPr>
          <a:xfrm>
            <a:off x="5217492" y="1224475"/>
            <a:ext cx="3136616" cy="678761"/>
          </a:xfrm>
          <a:prstGeom prst="rect">
            <a:avLst/>
          </a:prstGeom>
        </p:spPr>
      </p:pic>
    </p:spTree>
    <p:extLst>
      <p:ext uri="{BB962C8B-B14F-4D97-AF65-F5344CB8AC3E}">
        <p14:creationId xmlns:p14="http://schemas.microsoft.com/office/powerpoint/2010/main" val="3783055819"/>
      </p:ext>
    </p:extLst>
  </p:cSld>
  <p:clrMapOvr>
    <a:masterClrMapping/>
  </p:clrMapOvr>
  <p:transition xmlns:p14="http://schemas.microsoft.com/office/powerpoint/2010/mai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Content Placeholder 11"/>
          <p:cNvSpPr>
            <a:spLocks noGrp="1"/>
          </p:cNvSpPr>
          <p:nvPr>
            <p:ph sz="quarter" idx="13"/>
          </p:nvPr>
        </p:nvSpPr>
        <p:spPr>
          <a:xfrm>
            <a:off x="1108075" y="1010603"/>
            <a:ext cx="7743825" cy="3643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7"/>
          <p:cNvGrpSpPr/>
          <p:nvPr userDrawn="1"/>
        </p:nvGrpSpPr>
        <p:grpSpPr bwMode="gray">
          <a:xfrm>
            <a:off x="285750" y="4834285"/>
            <a:ext cx="8566150" cy="80615"/>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grpSp>
    </p:spTree>
    <p:extLst>
      <p:ext uri="{BB962C8B-B14F-4D97-AF65-F5344CB8AC3E}">
        <p14:creationId xmlns:p14="http://schemas.microsoft.com/office/powerpoint/2010/main" val="2306885482"/>
      </p:ext>
    </p:extLst>
  </p:cSld>
  <p:clrMapOvr>
    <a:masterClrMapping/>
  </p:clrMapOvr>
  <p:transition xmlns:p14="http://schemas.microsoft.com/office/powerpoint/2010/mai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10"/>
          <p:cNvGrpSpPr/>
          <p:nvPr userDrawn="1"/>
        </p:nvGrpSpPr>
        <p:grpSpPr bwMode="gray">
          <a:xfrm>
            <a:off x="285750" y="4834285"/>
            <a:ext cx="8566150" cy="80615"/>
            <a:chOff x="347662" y="6160730"/>
            <a:chExt cx="8449056" cy="107486"/>
          </a:xfrm>
        </p:grpSpPr>
        <p:sp>
          <p:nvSpPr>
            <p:cNvPr id="12"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sp>
          <p:nvSpPr>
            <p:cNvPr id="13"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grpSp>
    </p:spTree>
    <p:extLst>
      <p:ext uri="{BB962C8B-B14F-4D97-AF65-F5344CB8AC3E}">
        <p14:creationId xmlns:p14="http://schemas.microsoft.com/office/powerpoint/2010/main" val="1786307528"/>
      </p:ext>
    </p:extLst>
  </p:cSld>
  <p:clrMapOvr>
    <a:masterClrMapping/>
  </p:clrMapOvr>
  <p:transition xmlns:p14="http://schemas.microsoft.com/office/powerpoint/2010/mai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SUBTITLE + Content">
    <p:spTree>
      <p:nvGrpSpPr>
        <p:cNvPr id="1" name=""/>
        <p:cNvGrpSpPr/>
        <p:nvPr/>
      </p:nvGrpSpPr>
      <p:grpSpPr>
        <a:xfrm>
          <a:off x="0" y="0"/>
          <a:ext cx="0" cy="0"/>
          <a:chOff x="0" y="0"/>
          <a:chExt cx="0" cy="0"/>
        </a:xfrm>
      </p:grpSpPr>
      <p:sp>
        <p:nvSpPr>
          <p:cNvPr id="2" name="Title 1"/>
          <p:cNvSpPr>
            <a:spLocks noGrp="1"/>
          </p:cNvSpPr>
          <p:nvPr>
            <p:ph type="title"/>
          </p:nvPr>
        </p:nvSpPr>
        <p:spPr>
          <a:xfrm>
            <a:off x="1108074" y="261939"/>
            <a:ext cx="7743825" cy="712787"/>
          </a:xfrm>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NetApp Confidential – Limited Use</a:t>
            </a:r>
          </a:p>
        </p:txBody>
      </p:sp>
      <p:sp>
        <p:nvSpPr>
          <p:cNvPr id="5" name="Content Placeholder 6"/>
          <p:cNvSpPr>
            <a:spLocks noGrp="1"/>
          </p:cNvSpPr>
          <p:nvPr>
            <p:ph sz="quarter" idx="13"/>
          </p:nvPr>
        </p:nvSpPr>
        <p:spPr>
          <a:xfrm>
            <a:off x="1108074" y="861795"/>
            <a:ext cx="7743825" cy="423193"/>
          </a:xfrm>
          <a:noFill/>
          <a:ln w="12700">
            <a:noFill/>
            <a:miter lim="800000"/>
            <a:headEnd/>
            <a:tailEnd/>
          </a:ln>
        </p:spPr>
        <p:txBody>
          <a:bodyPr wrap="square" lIns="0" tIns="36574" bIns="64005" anchor="t" anchorCtr="0">
            <a:spAutoFit/>
          </a:bodyPr>
          <a:lstStyle>
            <a:lvl1pPr marL="0" indent="0" algn="l" defTabSz="457180" rtl="0" eaLnBrk="1" fontAlgn="base" latinLnBrk="0" hangingPunct="1">
              <a:lnSpc>
                <a:spcPct val="90000"/>
              </a:lnSpc>
              <a:spcBef>
                <a:spcPct val="0"/>
              </a:spcBef>
              <a:spcAft>
                <a:spcPct val="0"/>
              </a:spcAft>
              <a:buClr>
                <a:srgbClr val="D7860F"/>
              </a:buClr>
              <a:buFont typeface="Arial" charset="0"/>
              <a:buNone/>
              <a:defRPr lang="en-US" sz="2200" b="1" kern="1200" smtClean="0">
                <a:solidFill>
                  <a:srgbClr val="0067C5"/>
                </a:solidFill>
                <a:latin typeface="Arial" charset="0"/>
                <a:ea typeface="+mn-ea"/>
                <a:cs typeface="+mn-cs"/>
              </a:defRPr>
            </a:lvl1pPr>
          </a:lstStyle>
          <a:p>
            <a:pPr marL="0" lvl="0" indent="0" algn="l" defTabSz="457180" rtl="0" eaLnBrk="1" fontAlgn="base" latinLnBrk="0" hangingPunct="1">
              <a:lnSpc>
                <a:spcPct val="95000"/>
              </a:lnSpc>
              <a:spcBef>
                <a:spcPts val="1800"/>
              </a:spcBef>
              <a:spcAft>
                <a:spcPts val="0"/>
              </a:spcAft>
              <a:buClr>
                <a:srgbClr val="D7860F"/>
              </a:buClr>
              <a:buFont typeface="Arial" charset="0"/>
              <a:buNone/>
            </a:pPr>
            <a:r>
              <a:rPr lang="en-US" smtClean="0"/>
              <a:t>Click to edit Master text styles</a:t>
            </a:r>
          </a:p>
        </p:txBody>
      </p:sp>
      <p:sp>
        <p:nvSpPr>
          <p:cNvPr id="8" name="Content Placeholder 7"/>
          <p:cNvSpPr>
            <a:spLocks noGrp="1"/>
          </p:cNvSpPr>
          <p:nvPr>
            <p:ph sz="quarter" idx="14"/>
          </p:nvPr>
        </p:nvSpPr>
        <p:spPr>
          <a:xfrm>
            <a:off x="1108075" y="1369328"/>
            <a:ext cx="7743825" cy="3249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grpSp>
        <p:nvGrpSpPr>
          <p:cNvPr id="3" name="Group 9"/>
          <p:cNvGrpSpPr/>
          <p:nvPr userDrawn="1"/>
        </p:nvGrpSpPr>
        <p:grpSpPr bwMode="gray">
          <a:xfrm>
            <a:off x="285750" y="4834285"/>
            <a:ext cx="8566150" cy="80615"/>
            <a:chOff x="347662" y="6160730"/>
            <a:chExt cx="8449056" cy="107486"/>
          </a:xfrm>
        </p:grpSpPr>
        <p:sp>
          <p:nvSpPr>
            <p:cNvPr id="11"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sp>
          <p:nvSpPr>
            <p:cNvPr id="12"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grpSp>
    </p:spTree>
    <p:extLst>
      <p:ext uri="{BB962C8B-B14F-4D97-AF65-F5344CB8AC3E}">
        <p14:creationId xmlns:p14="http://schemas.microsoft.com/office/powerpoint/2010/main" val="1053527351"/>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grpSp>
        <p:nvGrpSpPr>
          <p:cNvPr id="11" name="Group 10"/>
          <p:cNvGrpSpPr/>
          <p:nvPr userDrawn="1"/>
        </p:nvGrpSpPr>
        <p:grpSpPr bwMode="gray">
          <a:xfrm>
            <a:off x="285750" y="4834288"/>
            <a:ext cx="8566150" cy="80615"/>
            <a:chOff x="347662" y="6160730"/>
            <a:chExt cx="8449056" cy="107486"/>
          </a:xfrm>
        </p:grpSpPr>
        <p:sp>
          <p:nvSpPr>
            <p:cNvPr id="12"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ransition xmlns:p14="http://schemas.microsoft.com/office/powerpoint/2010/mai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NetApp Confidential – Limited Use</a:t>
            </a:r>
          </a:p>
        </p:txBody>
      </p:sp>
      <p:sp>
        <p:nvSpPr>
          <p:cNvPr id="5" name="Content Placeholder 6"/>
          <p:cNvSpPr>
            <a:spLocks noGrp="1"/>
          </p:cNvSpPr>
          <p:nvPr>
            <p:ph sz="quarter" idx="13"/>
          </p:nvPr>
        </p:nvSpPr>
        <p:spPr>
          <a:xfrm>
            <a:off x="1108074" y="861795"/>
            <a:ext cx="7743825" cy="423193"/>
          </a:xfrm>
          <a:noFill/>
          <a:ln w="12700">
            <a:noFill/>
            <a:miter lim="800000"/>
            <a:headEnd/>
            <a:tailEnd/>
          </a:ln>
        </p:spPr>
        <p:txBody>
          <a:bodyPr wrap="square" lIns="0" tIns="36574" bIns="64005" anchor="t" anchorCtr="0">
            <a:spAutoFit/>
          </a:bodyPr>
          <a:lstStyle>
            <a:lvl1pPr marL="0" indent="0" algn="l" defTabSz="457180" rtl="0" eaLnBrk="1" fontAlgn="base" latinLnBrk="0" hangingPunct="1">
              <a:lnSpc>
                <a:spcPct val="90000"/>
              </a:lnSpc>
              <a:spcBef>
                <a:spcPct val="0"/>
              </a:spcBef>
              <a:spcAft>
                <a:spcPct val="0"/>
              </a:spcAft>
              <a:buClr>
                <a:srgbClr val="D7860F"/>
              </a:buClr>
              <a:buFont typeface="Arial" charset="0"/>
              <a:buNone/>
              <a:defRPr lang="en-US" sz="2200" b="1" kern="1200" smtClean="0">
                <a:solidFill>
                  <a:srgbClr val="0067C5"/>
                </a:solidFill>
                <a:latin typeface="Arial" charset="0"/>
                <a:ea typeface="+mn-ea"/>
                <a:cs typeface="+mn-cs"/>
              </a:defRPr>
            </a:lvl1pPr>
          </a:lstStyle>
          <a:p>
            <a:pPr marL="0" lvl="0" indent="0" algn="l" defTabSz="457180" rtl="0" eaLnBrk="1" fontAlgn="base" latinLnBrk="0" hangingPunct="1">
              <a:lnSpc>
                <a:spcPct val="95000"/>
              </a:lnSpc>
              <a:spcBef>
                <a:spcPts val="1800"/>
              </a:spcBef>
              <a:spcAft>
                <a:spcPts val="0"/>
              </a:spcAft>
              <a:buClr>
                <a:srgbClr val="D7860F"/>
              </a:buClr>
              <a:buFont typeface="Arial" charset="0"/>
              <a:buNone/>
            </a:pPr>
            <a:r>
              <a:rPr lang="en-US" smtClean="0"/>
              <a:t>Click to edit Master text styles</a:t>
            </a:r>
          </a:p>
        </p:txBody>
      </p:sp>
      <p:grpSp>
        <p:nvGrpSpPr>
          <p:cNvPr id="3" name="Group 7"/>
          <p:cNvGrpSpPr/>
          <p:nvPr userDrawn="1"/>
        </p:nvGrpSpPr>
        <p:grpSpPr bwMode="gray">
          <a:xfrm>
            <a:off x="285750" y="4834285"/>
            <a:ext cx="8566150" cy="80615"/>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grpSp>
    </p:spTree>
    <p:extLst>
      <p:ext uri="{BB962C8B-B14F-4D97-AF65-F5344CB8AC3E}">
        <p14:creationId xmlns:p14="http://schemas.microsoft.com/office/powerpoint/2010/main" val="175097476"/>
      </p:ext>
    </p:extLst>
  </p:cSld>
  <p:clrMapOvr>
    <a:masterClrMapping/>
  </p:clrMapOvr>
  <p:transition xmlns:p14="http://schemas.microsoft.com/office/powerpoint/2010/mai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O BOTTOM STRIPE Titl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NetApp Confidential – Limited Use</a:t>
            </a:r>
          </a:p>
        </p:txBody>
      </p:sp>
      <p:sp>
        <p:nvSpPr>
          <p:cNvPr id="6" name="Content Placeholder 5"/>
          <p:cNvSpPr>
            <a:spLocks noGrp="1"/>
          </p:cNvSpPr>
          <p:nvPr>
            <p:ph sz="quarter" idx="12"/>
          </p:nvPr>
        </p:nvSpPr>
        <p:spPr>
          <a:xfrm>
            <a:off x="1108076" y="960834"/>
            <a:ext cx="7633253" cy="35776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46155786"/>
      </p:ext>
    </p:extLst>
  </p:cSld>
  <p:clrMapOvr>
    <a:masterClrMapping/>
  </p:clrMapOvr>
  <p:transition xmlns:p14="http://schemas.microsoft.com/office/powerpoint/2010/mai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NO BOTTOM STRIPE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61006574"/>
      </p:ext>
    </p:extLst>
  </p:cSld>
  <p:clrMapOvr>
    <a:masterClrMapping/>
  </p:clrMapOvr>
  <p:transition xmlns:p14="http://schemas.microsoft.com/office/powerpoint/2010/mai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NO BOTTOM STRIPE Title + SUBTITLE + CONTENT">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1108074" y="1370013"/>
            <a:ext cx="7743825" cy="3249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NetApp Confidential – Limited Use</a:t>
            </a:r>
          </a:p>
        </p:txBody>
      </p:sp>
      <p:sp>
        <p:nvSpPr>
          <p:cNvPr id="5" name="Content Placeholder 6"/>
          <p:cNvSpPr>
            <a:spLocks noGrp="1"/>
          </p:cNvSpPr>
          <p:nvPr>
            <p:ph sz="quarter" idx="13"/>
          </p:nvPr>
        </p:nvSpPr>
        <p:spPr>
          <a:xfrm>
            <a:off x="1108074" y="861795"/>
            <a:ext cx="7743825" cy="423193"/>
          </a:xfrm>
          <a:noFill/>
          <a:ln w="12700">
            <a:noFill/>
            <a:miter lim="800000"/>
            <a:headEnd/>
            <a:tailEnd/>
          </a:ln>
        </p:spPr>
        <p:txBody>
          <a:bodyPr wrap="square" lIns="0" tIns="36574" bIns="64005" anchor="t" anchorCtr="0">
            <a:spAutoFit/>
          </a:bodyPr>
          <a:lstStyle>
            <a:lvl1pPr marL="0" indent="0" algn="l" defTabSz="457180" rtl="0" eaLnBrk="1" fontAlgn="base" latinLnBrk="0" hangingPunct="1">
              <a:lnSpc>
                <a:spcPct val="90000"/>
              </a:lnSpc>
              <a:spcBef>
                <a:spcPct val="0"/>
              </a:spcBef>
              <a:spcAft>
                <a:spcPct val="0"/>
              </a:spcAft>
              <a:buClr>
                <a:srgbClr val="D7860F"/>
              </a:buClr>
              <a:buFont typeface="Arial" charset="0"/>
              <a:buNone/>
              <a:defRPr lang="en-US" sz="2200" b="1" kern="1200" smtClean="0">
                <a:solidFill>
                  <a:srgbClr val="0067C5"/>
                </a:solidFill>
                <a:latin typeface="Arial" charset="0"/>
                <a:ea typeface="+mn-ea"/>
                <a:cs typeface="+mn-cs"/>
              </a:defRPr>
            </a:lvl1pPr>
          </a:lstStyle>
          <a:p>
            <a:pPr marL="0" lvl="0" indent="0" algn="l" defTabSz="457180" rtl="0" eaLnBrk="1" fontAlgn="base" latinLnBrk="0" hangingPunct="1">
              <a:lnSpc>
                <a:spcPct val="95000"/>
              </a:lnSpc>
              <a:spcBef>
                <a:spcPts val="1800"/>
              </a:spcBef>
              <a:spcAft>
                <a:spcPts val="0"/>
              </a:spcAft>
              <a:buClr>
                <a:srgbClr val="D7860F"/>
              </a:buClr>
              <a:buFont typeface="Arial" charset="0"/>
              <a:buNone/>
            </a:pPr>
            <a:r>
              <a:rPr lang="en-US" smtClean="0"/>
              <a:t>Click to edit Master text styles</a:t>
            </a:r>
          </a:p>
        </p:txBody>
      </p:sp>
    </p:spTree>
    <p:extLst>
      <p:ext uri="{BB962C8B-B14F-4D97-AF65-F5344CB8AC3E}">
        <p14:creationId xmlns:p14="http://schemas.microsoft.com/office/powerpoint/2010/main" val="1062425018"/>
      </p:ext>
    </p:extLst>
  </p:cSld>
  <p:clrMapOvr>
    <a:masterClrMapping/>
  </p:clrMapOvr>
  <p:transition xmlns:p14="http://schemas.microsoft.com/office/powerpoint/2010/mai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NO BOTTOM STRIPE Title +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NetApp Confidential – Limited Use</a:t>
            </a:r>
          </a:p>
        </p:txBody>
      </p:sp>
      <p:sp>
        <p:nvSpPr>
          <p:cNvPr id="5" name="Content Placeholder 6"/>
          <p:cNvSpPr>
            <a:spLocks noGrp="1"/>
          </p:cNvSpPr>
          <p:nvPr>
            <p:ph sz="quarter" idx="13"/>
          </p:nvPr>
        </p:nvSpPr>
        <p:spPr>
          <a:xfrm>
            <a:off x="1108074" y="861795"/>
            <a:ext cx="7743825" cy="423193"/>
          </a:xfrm>
          <a:noFill/>
          <a:ln w="12700">
            <a:noFill/>
            <a:miter lim="800000"/>
            <a:headEnd/>
            <a:tailEnd/>
          </a:ln>
        </p:spPr>
        <p:txBody>
          <a:bodyPr wrap="square" lIns="0" tIns="36574" bIns="64005" anchor="t" anchorCtr="0">
            <a:spAutoFit/>
          </a:bodyPr>
          <a:lstStyle>
            <a:lvl1pPr marL="0" indent="0" algn="l" defTabSz="457180" rtl="0" eaLnBrk="1" fontAlgn="base" latinLnBrk="0" hangingPunct="1">
              <a:lnSpc>
                <a:spcPct val="90000"/>
              </a:lnSpc>
              <a:spcBef>
                <a:spcPct val="0"/>
              </a:spcBef>
              <a:spcAft>
                <a:spcPct val="0"/>
              </a:spcAft>
              <a:buClr>
                <a:srgbClr val="D7860F"/>
              </a:buClr>
              <a:buFont typeface="Arial" charset="0"/>
              <a:buNone/>
              <a:defRPr lang="en-US" sz="2200" b="1" kern="1200" smtClean="0">
                <a:solidFill>
                  <a:srgbClr val="0067C5"/>
                </a:solidFill>
                <a:latin typeface="Arial" charset="0"/>
                <a:ea typeface="+mn-ea"/>
                <a:cs typeface="+mn-cs"/>
              </a:defRPr>
            </a:lvl1pPr>
          </a:lstStyle>
          <a:p>
            <a:pPr marL="0" lvl="0" indent="0" algn="l" defTabSz="457180" rtl="0" eaLnBrk="1" fontAlgn="base" latinLnBrk="0" hangingPunct="1">
              <a:lnSpc>
                <a:spcPct val="95000"/>
              </a:lnSpc>
              <a:spcBef>
                <a:spcPts val="1800"/>
              </a:spcBef>
              <a:spcAft>
                <a:spcPts val="0"/>
              </a:spcAft>
              <a:buClr>
                <a:srgbClr val="D7860F"/>
              </a:buClr>
              <a:buFont typeface="Arial" charset="0"/>
              <a:buNone/>
            </a:pPr>
            <a:r>
              <a:rPr lang="en-US" smtClean="0"/>
              <a:t>Click to edit Master text styles</a:t>
            </a:r>
          </a:p>
        </p:txBody>
      </p:sp>
    </p:spTree>
    <p:extLst>
      <p:ext uri="{BB962C8B-B14F-4D97-AF65-F5344CB8AC3E}">
        <p14:creationId xmlns:p14="http://schemas.microsoft.com/office/powerpoint/2010/main" val="1580595938"/>
      </p:ext>
    </p:extLst>
  </p:cSld>
  <p:clrMapOvr>
    <a:masterClrMapping/>
  </p:clrMapOvr>
  <p:transition xmlns:p14="http://schemas.microsoft.com/office/powerpoint/2010/mai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108076" y="1122364"/>
            <a:ext cx="3653645" cy="3621087"/>
          </a:xfrm>
        </p:spPr>
        <p:txBody>
          <a:bodyPr/>
          <a:lstStyle>
            <a:lvl1pPr marL="298437" indent="-12700">
              <a:defRPr lang="en-US" sz="2200" dirty="0" smtClean="0">
                <a:solidFill>
                  <a:schemeClr val="tx1"/>
                </a:solidFill>
                <a:latin typeface="+mn-lt"/>
                <a:ea typeface="+mn-ea"/>
                <a:cs typeface="+mn-cs"/>
              </a:defRPr>
            </a:lvl1pPr>
            <a:lvl2pPr marL="620686" indent="-217478">
              <a:defRPr sz="2000"/>
            </a:lvl2pPr>
            <a:lvl3pPr>
              <a:defRPr sz="2000"/>
            </a:lvl3pPr>
            <a:lvl4pPr marL="1236609" indent="-271451">
              <a:defRPr sz="1800"/>
            </a:lvl4pPr>
            <a:lvl5pPr>
              <a:defRPr sz="1800"/>
            </a:lvl5pPr>
            <a:lvl6pPr>
              <a:defRPr sz="1800"/>
            </a:lvl6pPr>
            <a:lvl7pPr>
              <a:defRPr sz="1800"/>
            </a:lvl7pPr>
            <a:lvl8pPr>
              <a:defRPr sz="1800"/>
            </a:lvl8pPr>
            <a:lvl9pPr>
              <a:defRPr sz="1800"/>
            </a:lvl9pPr>
          </a:lstStyle>
          <a:p>
            <a:pPr marL="242877" lvl="0" indent="-242877" algn="l" rtl="0" eaLnBrk="0" fontAlgn="base" hangingPunct="0">
              <a:spcBef>
                <a:spcPts val="1200"/>
              </a:spcBef>
              <a:spcAft>
                <a:spcPct val="0"/>
              </a:spcAft>
              <a:buClr>
                <a:schemeClr val="accent2"/>
              </a:buClr>
              <a:buFont typeface="Wingdings 2" pitchFamily="18" charset="2"/>
              <a:buChar char="¡"/>
            </a:pPr>
            <a:r>
              <a:rPr lang="en-US" dirty="0" smtClean="0"/>
              <a:t>Click to edit Master text styles</a:t>
            </a:r>
          </a:p>
          <a:p>
            <a:pPr lvl="1"/>
            <a:r>
              <a:rPr lang="en-US" dirty="0" smtClean="0"/>
              <a:t>Second level</a:t>
            </a:r>
          </a:p>
          <a:p>
            <a:pPr lvl="2"/>
            <a:r>
              <a:rPr lang="en-US" dirty="0" smtClean="0"/>
              <a:t>Third level</a:t>
            </a:r>
          </a:p>
          <a:p>
            <a:pPr lvl="3"/>
            <a:r>
              <a:rPr lang="en-US" smtClean="0"/>
              <a:t>Fourth level</a:t>
            </a:r>
            <a:endParaRPr lang="en-US" dirty="0" smtClean="0"/>
          </a:p>
        </p:txBody>
      </p:sp>
      <p:sp>
        <p:nvSpPr>
          <p:cNvPr id="4" name="Content Placeholder 3"/>
          <p:cNvSpPr>
            <a:spLocks noGrp="1"/>
          </p:cNvSpPr>
          <p:nvPr>
            <p:ph sz="half" idx="2"/>
          </p:nvPr>
        </p:nvSpPr>
        <p:spPr>
          <a:xfrm>
            <a:off x="4937126" y="1122364"/>
            <a:ext cx="3914775" cy="3621087"/>
          </a:xfrm>
        </p:spPr>
        <p:txBody>
          <a:bodyPr/>
          <a:lstStyle>
            <a:lvl1pPr marL="242877" indent="-242877">
              <a:defRPr sz="2200"/>
            </a:lvl1pPr>
            <a:lvl2pPr>
              <a:defRPr lang="en-US" sz="2000" dirty="0" smtClean="0">
                <a:solidFill>
                  <a:schemeClr val="tx1"/>
                </a:solidFill>
                <a:latin typeface="+mn-lt"/>
              </a:defRPr>
            </a:lvl2pPr>
            <a:lvl3pPr>
              <a:defRPr lang="en-US" sz="2000" dirty="0" smtClean="0">
                <a:solidFill>
                  <a:schemeClr val="tx1"/>
                </a:solidFill>
                <a:latin typeface="+mn-lt"/>
              </a:defRPr>
            </a:lvl3pPr>
            <a:lvl4pPr>
              <a:defRPr lang="en-US" sz="1800" dirty="0" smtClean="0">
                <a:solidFill>
                  <a:schemeClr val="tx1"/>
                </a:solidFill>
                <a:latin typeface="+mn-lt"/>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marL="620686" lvl="1" indent="-217478" algn="l" rtl="0" eaLnBrk="0" fontAlgn="base" hangingPunct="0">
              <a:spcBef>
                <a:spcPts val="800"/>
              </a:spcBef>
              <a:spcAft>
                <a:spcPct val="0"/>
              </a:spcAft>
              <a:buFont typeface="Arial" pitchFamily="34" charset="0"/>
              <a:buChar char="−"/>
            </a:pPr>
            <a:r>
              <a:rPr lang="en-US" dirty="0" smtClean="0"/>
              <a:t>Second level</a:t>
            </a:r>
          </a:p>
          <a:p>
            <a:pPr marL="927060" lvl="2" indent="-257164" algn="l" rtl="0" eaLnBrk="0" fontAlgn="base" hangingPunct="0">
              <a:spcBef>
                <a:spcPts val="600"/>
              </a:spcBef>
              <a:spcAft>
                <a:spcPct val="0"/>
              </a:spcAft>
              <a:buFont typeface="Wingdings 2" pitchFamily="18" charset="2"/>
              <a:buChar char="¡"/>
            </a:pPr>
            <a:r>
              <a:rPr lang="en-US" dirty="0" smtClean="0"/>
              <a:t>Third level</a:t>
            </a:r>
          </a:p>
          <a:p>
            <a:pPr marL="1236609" lvl="3" indent="-271451" algn="l" rtl="0" eaLnBrk="0" fontAlgn="base" hangingPunct="0">
              <a:spcBef>
                <a:spcPts val="455"/>
              </a:spcBef>
              <a:spcAft>
                <a:spcPct val="0"/>
              </a:spcAft>
              <a:buFont typeface="Arial" charset="0"/>
              <a:buChar char="–"/>
            </a:pPr>
            <a:r>
              <a:rPr lang="en-US" smtClean="0"/>
              <a:t>Fourth level</a:t>
            </a:r>
            <a:endParaRPr lang="en-US" dirty="0" smtClean="0"/>
          </a:p>
        </p:txBody>
      </p:sp>
      <p:grpSp>
        <p:nvGrpSpPr>
          <p:cNvPr id="5" name="Group 9"/>
          <p:cNvGrpSpPr/>
          <p:nvPr userDrawn="1"/>
        </p:nvGrpSpPr>
        <p:grpSpPr bwMode="gray">
          <a:xfrm>
            <a:off x="285750" y="4834285"/>
            <a:ext cx="8566150" cy="80615"/>
            <a:chOff x="347662" y="6160730"/>
            <a:chExt cx="8449056" cy="107486"/>
          </a:xfrm>
        </p:grpSpPr>
        <p:sp>
          <p:nvSpPr>
            <p:cNvPr id="11"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sp>
          <p:nvSpPr>
            <p:cNvPr id="12"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grpSp>
    </p:spTree>
    <p:extLst>
      <p:ext uri="{BB962C8B-B14F-4D97-AF65-F5344CB8AC3E}">
        <p14:creationId xmlns:p14="http://schemas.microsoft.com/office/powerpoint/2010/main" val="1144381452"/>
      </p:ext>
    </p:extLst>
  </p:cSld>
  <p:clrMapOvr>
    <a:masterClrMapping/>
  </p:clrMapOvr>
  <p:transition xmlns:p14="http://schemas.microsoft.com/office/powerpoint/2010/mai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12" name="Text Placeholder 11"/>
          <p:cNvSpPr>
            <a:spLocks noGrp="1"/>
          </p:cNvSpPr>
          <p:nvPr>
            <p:ph type="body" sz="quarter" idx="12"/>
          </p:nvPr>
        </p:nvSpPr>
        <p:spPr>
          <a:xfrm>
            <a:off x="4342766" y="3407722"/>
            <a:ext cx="4509134" cy="321627"/>
          </a:xfrm>
        </p:spPr>
        <p:txBody>
          <a:bodyPr wrap="square" lIns="0" tIns="0" rIns="0" bIns="0">
            <a:spAutoFit/>
          </a:bodyPr>
          <a:lstStyle>
            <a:lvl1pPr marL="0" indent="0" algn="l">
              <a:lnSpc>
                <a:spcPct val="95000"/>
              </a:lnSpc>
              <a:spcBef>
                <a:spcPts val="600"/>
              </a:spcBef>
              <a:spcAft>
                <a:spcPts val="0"/>
              </a:spcAft>
              <a:buFont typeface="Wingdings" pitchFamily="2" charset="2"/>
              <a:buNone/>
              <a:defRPr sz="2200">
                <a:solidFill>
                  <a:schemeClr val="tx1"/>
                </a:solidFill>
              </a:defRPr>
            </a:lvl1pPr>
            <a:lvl2pPr marL="300025" indent="0">
              <a:buFontTx/>
              <a:buNone/>
              <a:defRPr sz="2200">
                <a:solidFill>
                  <a:schemeClr val="tx1">
                    <a:lumMod val="65000"/>
                    <a:lumOff val="35000"/>
                  </a:schemeClr>
                </a:solidFill>
              </a:defRPr>
            </a:lvl2pPr>
            <a:lvl3pPr marL="638147" indent="0">
              <a:buFontTx/>
              <a:buNone/>
              <a:defRPr sz="2200">
                <a:solidFill>
                  <a:schemeClr val="tx1">
                    <a:lumMod val="65000"/>
                    <a:lumOff val="35000"/>
                  </a:schemeClr>
                </a:solidFill>
              </a:defRPr>
            </a:lvl3pPr>
            <a:lvl4pPr marL="928648" indent="0">
              <a:buFontTx/>
              <a:buNone/>
              <a:defRPr sz="2200">
                <a:solidFill>
                  <a:schemeClr val="tx1">
                    <a:lumMod val="65000"/>
                    <a:lumOff val="35000"/>
                  </a:schemeClr>
                </a:solidFill>
              </a:defRPr>
            </a:lvl4pPr>
            <a:lvl5pPr marL="1238196" indent="0">
              <a:buFontTx/>
              <a:buNone/>
              <a:defRPr sz="2200">
                <a:solidFill>
                  <a:schemeClr val="tx1">
                    <a:lumMod val="65000"/>
                    <a:lumOff val="35000"/>
                  </a:schemeClr>
                </a:solidFill>
              </a:defRPr>
            </a:lvl5pPr>
          </a:lstStyle>
          <a:p>
            <a:pPr lvl="0"/>
            <a:r>
              <a:rPr lang="en-US" dirty="0" smtClean="0"/>
              <a:t>Click to edit Master text styles</a:t>
            </a:r>
          </a:p>
        </p:txBody>
      </p:sp>
      <p:sp>
        <p:nvSpPr>
          <p:cNvPr id="9" name="Title 6"/>
          <p:cNvSpPr>
            <a:spLocks noGrp="1"/>
          </p:cNvSpPr>
          <p:nvPr userDrawn="1">
            <p:ph type="title"/>
          </p:nvPr>
        </p:nvSpPr>
        <p:spPr>
          <a:xfrm>
            <a:off x="4342766" y="2560448"/>
            <a:ext cx="4509134" cy="512961"/>
          </a:xfrm>
        </p:spPr>
        <p:txBody>
          <a:bodyPr wrap="square" lIns="0" anchor="ctr" anchorCtr="0">
            <a:spAutoFit/>
          </a:bodyPr>
          <a:lstStyle>
            <a:lvl1pPr algn="l">
              <a:lnSpc>
                <a:spcPct val="95000"/>
              </a:lnSpc>
              <a:defRPr sz="3400" b="0" baseline="0">
                <a:solidFill>
                  <a:schemeClr val="accent3"/>
                </a:solidFill>
              </a:defRPr>
            </a:lvl1pPr>
          </a:lstStyle>
          <a:p>
            <a:endParaRPr lang="en-US" dirty="0" smtClean="0"/>
          </a:p>
        </p:txBody>
      </p:sp>
      <p:pic>
        <p:nvPicPr>
          <p:cNvPr id="6" name="Picture 5" descr="POI.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16733" t="34363" r="54654" b="47061"/>
          <a:stretch/>
        </p:blipFill>
        <p:spPr>
          <a:xfrm>
            <a:off x="4146685" y="886795"/>
            <a:ext cx="3606387" cy="780419"/>
          </a:xfrm>
          <a:prstGeom prst="rect">
            <a:avLst/>
          </a:prstGeom>
        </p:spPr>
      </p:pic>
      <p:pic>
        <p:nvPicPr>
          <p:cNvPr id="7" name="Picture 6" descr="Portfolio_Hero_HighRes.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3530" y="2019542"/>
            <a:ext cx="3509031" cy="2105418"/>
          </a:xfrm>
          <a:prstGeom prst="rect">
            <a:avLst/>
          </a:prstGeom>
        </p:spPr>
      </p:pic>
    </p:spTree>
    <p:extLst>
      <p:ext uri="{BB962C8B-B14F-4D97-AF65-F5344CB8AC3E}">
        <p14:creationId xmlns:p14="http://schemas.microsoft.com/office/powerpoint/2010/main" val="1056288705"/>
      </p:ext>
    </p:extLst>
  </p:cSld>
  <p:clrMapOvr>
    <a:masterClrMapping/>
  </p:clrMapOvr>
  <p:transition xmlns:p14="http://schemas.microsoft.com/office/powerpoint/2010/mai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7" name="Rectangle 6"/>
          <p:cNvSpPr/>
          <p:nvPr userDrawn="1"/>
        </p:nvSpPr>
        <p:spPr bwMode="auto">
          <a:xfrm>
            <a:off x="0" y="4834393"/>
            <a:ext cx="9144000" cy="307520"/>
          </a:xfrm>
          <a:prstGeom prst="rect">
            <a:avLst/>
          </a:prstGeom>
          <a:solidFill>
            <a:schemeClr val="bg1"/>
          </a:solidFill>
          <a:ln w="9525" cap="flat" cmpd="sng" algn="ctr">
            <a:noFill/>
            <a:prstDash val="solid"/>
            <a:round/>
            <a:headEnd type="none" w="med" len="med"/>
            <a:tailEnd type="none" w="med" len="med"/>
          </a:ln>
          <a:effectLst/>
        </p:spPr>
        <p:txBody>
          <a:bodyPr vert="horz" wrap="none" lIns="91436" tIns="45718" rIns="91436" bIns="45718" numCol="1" rtlCol="0" anchor="ctr" anchorCtr="0" compatLnSpc="1">
            <a:prstTxWarp prst="textNoShape">
              <a:avLst/>
            </a:prstTxWarp>
          </a:bodyPr>
          <a:lstStyle/>
          <a:p>
            <a:pPr algn="ctr">
              <a:buClr>
                <a:srgbClr val="84BD00"/>
              </a:buClr>
              <a:buFont typeface="Wingdings 2" pitchFamily="18" charset="2"/>
              <a:buNone/>
            </a:pPr>
            <a:endParaRPr lang="en-US" dirty="0" smtClean="0">
              <a:solidFill>
                <a:srgbClr val="000000"/>
              </a:solidFill>
            </a:endParaRPr>
          </a:p>
        </p:txBody>
      </p:sp>
      <p:sp>
        <p:nvSpPr>
          <p:cNvPr id="5" name="Text Box 4"/>
          <p:cNvSpPr txBox="1">
            <a:spLocks noChangeArrowheads="1"/>
          </p:cNvSpPr>
          <p:nvPr userDrawn="1"/>
        </p:nvSpPr>
        <p:spPr bwMode="auto">
          <a:xfrm>
            <a:off x="1108075" y="4120096"/>
            <a:ext cx="6843229" cy="769437"/>
          </a:xfrm>
          <a:prstGeom prst="rect">
            <a:avLst/>
          </a:prstGeom>
          <a:solidFill>
            <a:schemeClr val="bg1"/>
          </a:solidFill>
          <a:ln w="9525">
            <a:noFill/>
            <a:miter lim="800000"/>
            <a:headEnd/>
            <a:tailEnd/>
          </a:ln>
        </p:spPr>
        <p:txBody>
          <a:bodyPr wrap="square" lIns="91436" tIns="45718" rIns="91436" bIns="45718" anchor="b" anchorCtr="0">
            <a:spAutoFit/>
          </a:bodyPr>
          <a:lstStyle/>
          <a:p>
            <a:pPr>
              <a:lnSpc>
                <a:spcPct val="110000"/>
              </a:lnSpc>
            </a:pPr>
            <a:r>
              <a:rPr lang="en-US" sz="1000" dirty="0" smtClean="0">
                <a:solidFill>
                  <a:srgbClr val="333333"/>
                </a:solidFill>
              </a:rPr>
              <a:t>© 2013 NetApp, Inc. All rights reserved. No portions of this document may be reproduced without prior written consent of NetApp, Inc. Specifications are subject to change without notice. NetApp, the NetApp logo, and Go further, faster, are trademarks or registered trademarks of NetApp, Inc. in the United States and/or other countries. All other brands </a:t>
            </a:r>
            <a:br>
              <a:rPr lang="en-US" sz="1000" dirty="0" smtClean="0">
                <a:solidFill>
                  <a:srgbClr val="333333"/>
                </a:solidFill>
              </a:rPr>
            </a:br>
            <a:r>
              <a:rPr lang="en-US" sz="1000" dirty="0" smtClean="0">
                <a:solidFill>
                  <a:srgbClr val="333333"/>
                </a:solidFill>
              </a:rPr>
              <a:t>or products are trademarks or registered trademarks of their respective holders and should be treated as such.</a:t>
            </a:r>
          </a:p>
        </p:txBody>
      </p:sp>
      <p:grpSp>
        <p:nvGrpSpPr>
          <p:cNvPr id="2" name="Group 5"/>
          <p:cNvGrpSpPr/>
          <p:nvPr userDrawn="1"/>
        </p:nvGrpSpPr>
        <p:grpSpPr>
          <a:xfrm>
            <a:off x="1247776" y="1416971"/>
            <a:ext cx="6687185" cy="2084136"/>
            <a:chOff x="1108075" y="1374083"/>
            <a:chExt cx="6962403" cy="2169910"/>
          </a:xfrm>
        </p:grpSpPr>
        <p:pic>
          <p:nvPicPr>
            <p:cNvPr id="9" name="Picture 2" descr="C:\Users\freelance\Desktop\NA_PPT_Template_R1_012511\Collateral\NA_ThankYou.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181600" y="1874075"/>
              <a:ext cx="2888878" cy="84166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Portfolio_Hero_HighRes.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8075" y="1374083"/>
              <a:ext cx="3616517" cy="2169910"/>
            </a:xfrm>
            <a:prstGeom prst="rect">
              <a:avLst/>
            </a:prstGeom>
          </p:spPr>
        </p:pic>
      </p:grpSp>
    </p:spTree>
    <p:extLst>
      <p:ext uri="{BB962C8B-B14F-4D97-AF65-F5344CB8AC3E}">
        <p14:creationId xmlns:p14="http://schemas.microsoft.com/office/powerpoint/2010/main" val="1364342844"/>
      </p:ext>
    </p:extLst>
  </p:cSld>
  <p:clrMapOvr>
    <a:masterClrMapping/>
  </p:clrMapOvr>
  <p:transition xmlns:p14="http://schemas.microsoft.com/office/powerpoint/2010/mai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2" name="Group 6"/>
          <p:cNvGrpSpPr/>
          <p:nvPr userDrawn="1"/>
        </p:nvGrpSpPr>
        <p:grpSpPr bwMode="gray">
          <a:xfrm>
            <a:off x="285750" y="4834285"/>
            <a:ext cx="8566150" cy="80615"/>
            <a:chOff x="347662" y="6160730"/>
            <a:chExt cx="8449056" cy="107486"/>
          </a:xfrm>
        </p:grpSpPr>
        <p:sp>
          <p:nvSpPr>
            <p:cNvPr id="11"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sp>
          <p:nvSpPr>
            <p:cNvPr id="12"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grpSp>
    </p:spTree>
    <p:extLst>
      <p:ext uri="{BB962C8B-B14F-4D97-AF65-F5344CB8AC3E}">
        <p14:creationId xmlns:p14="http://schemas.microsoft.com/office/powerpoint/2010/main" val="766858473"/>
      </p:ext>
    </p:extLst>
  </p:cSld>
  <p:clrMapOvr>
    <a:masterClrMapping/>
  </p:clrMapOvr>
  <p:transition xmlns:p14="http://schemas.microsoft.com/office/powerpoint/2010/mai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ntermiss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285750" y="2398033"/>
            <a:ext cx="3804884" cy="617504"/>
          </a:xfrm>
          <a:prstGeom prst="rect">
            <a:avLst/>
          </a:prstGeom>
        </p:spPr>
      </p:pic>
      <p:pic>
        <p:nvPicPr>
          <p:cNvPr id="9" name="Picture 8" descr="Puzzle_2_HiRes.jpg"/>
          <p:cNvPicPr>
            <a:picLocks noChangeAspect="1"/>
          </p:cNvPicPr>
          <p:nvPr userDrawn="1"/>
        </p:nvPicPr>
        <p:blipFill>
          <a:blip r:embed="rId3" cstate="print"/>
          <a:stretch>
            <a:fillRect/>
          </a:stretch>
        </p:blipFill>
        <p:spPr>
          <a:xfrm>
            <a:off x="5219520" y="1504951"/>
            <a:ext cx="3575231" cy="2292515"/>
          </a:xfrm>
          <a:prstGeom prst="rect">
            <a:avLst/>
          </a:prstGeom>
        </p:spPr>
      </p:pic>
    </p:spTree>
    <p:extLst>
      <p:ext uri="{BB962C8B-B14F-4D97-AF65-F5344CB8AC3E}">
        <p14:creationId xmlns:p14="http://schemas.microsoft.com/office/powerpoint/2010/main" val="2731183445"/>
      </p:ext>
    </p:extLst>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TITLE + Content">
    <p:spTree>
      <p:nvGrpSpPr>
        <p:cNvPr id="1" name=""/>
        <p:cNvGrpSpPr/>
        <p:nvPr/>
      </p:nvGrpSpPr>
      <p:grpSpPr>
        <a:xfrm>
          <a:off x="0" y="0"/>
          <a:ext cx="0" cy="0"/>
          <a:chOff x="0" y="0"/>
          <a:chExt cx="0" cy="0"/>
        </a:xfrm>
      </p:grpSpPr>
      <p:sp>
        <p:nvSpPr>
          <p:cNvPr id="2" name="Title 1"/>
          <p:cNvSpPr>
            <a:spLocks noGrp="1"/>
          </p:cNvSpPr>
          <p:nvPr>
            <p:ph type="title"/>
          </p:nvPr>
        </p:nvSpPr>
        <p:spPr>
          <a:xfrm>
            <a:off x="1108075" y="261944"/>
            <a:ext cx="7743825" cy="712787"/>
          </a:xfrm>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defRPr/>
            </a:pPr>
            <a:r>
              <a:rPr lang="en-US" smtClean="0">
                <a:solidFill>
                  <a:srgbClr val="000000"/>
                </a:solidFill>
              </a:rPr>
              <a:t>NetApp Confidential – Limited Use</a:t>
            </a:r>
            <a:endParaRPr lang="en-US" dirty="0" smtClean="0">
              <a:solidFill>
                <a:srgbClr val="000000"/>
              </a:solidFill>
            </a:endParaRPr>
          </a:p>
        </p:txBody>
      </p:sp>
      <p:sp>
        <p:nvSpPr>
          <p:cNvPr id="5" name="Content Placeholder 6"/>
          <p:cNvSpPr>
            <a:spLocks noGrp="1"/>
          </p:cNvSpPr>
          <p:nvPr>
            <p:ph sz="quarter" idx="13"/>
          </p:nvPr>
        </p:nvSpPr>
        <p:spPr>
          <a:xfrm>
            <a:off x="1108075" y="861800"/>
            <a:ext cx="7743825" cy="423193"/>
          </a:xfrm>
          <a:noFill/>
          <a:ln w="12700">
            <a:noFill/>
            <a:miter lim="800000"/>
            <a:headEnd/>
            <a:tailEnd/>
          </a:ln>
        </p:spPr>
        <p:txBody>
          <a:bodyPr wrap="square" lIns="0" tIns="36570" bIns="63996" anchor="t" anchorCtr="0">
            <a:spAutoFit/>
          </a:bodyPr>
          <a:lstStyle>
            <a:lvl1pPr marL="0" indent="0" algn="l" defTabSz="457120" rtl="0" eaLnBrk="1" fontAlgn="base" latinLnBrk="0" hangingPunct="1">
              <a:lnSpc>
                <a:spcPct val="90000"/>
              </a:lnSpc>
              <a:spcBef>
                <a:spcPct val="0"/>
              </a:spcBef>
              <a:spcAft>
                <a:spcPct val="0"/>
              </a:spcAft>
              <a:buClr>
                <a:srgbClr val="D7860F"/>
              </a:buClr>
              <a:buFont typeface="Arial" charset="0"/>
              <a:buNone/>
              <a:defRPr lang="en-US" sz="2200" b="1" kern="1200" smtClean="0">
                <a:solidFill>
                  <a:srgbClr val="0067C5"/>
                </a:solidFill>
                <a:latin typeface="Arial" charset="0"/>
                <a:ea typeface="+mn-ea"/>
                <a:cs typeface="+mn-cs"/>
              </a:defRPr>
            </a:lvl1pPr>
          </a:lstStyle>
          <a:p>
            <a:pPr marL="0" lvl="0" indent="0" algn="l" defTabSz="457120" rtl="0" eaLnBrk="1" fontAlgn="base" latinLnBrk="0" hangingPunct="1">
              <a:lnSpc>
                <a:spcPct val="95000"/>
              </a:lnSpc>
              <a:spcBef>
                <a:spcPts val="1800"/>
              </a:spcBef>
              <a:spcAft>
                <a:spcPts val="0"/>
              </a:spcAft>
              <a:buClr>
                <a:srgbClr val="D7860F"/>
              </a:buClr>
              <a:buFont typeface="Arial" charset="0"/>
              <a:buNone/>
            </a:pPr>
            <a:r>
              <a:rPr lang="en-US" smtClean="0"/>
              <a:t>Click to edit Master text styles</a:t>
            </a:r>
          </a:p>
        </p:txBody>
      </p:sp>
      <p:sp>
        <p:nvSpPr>
          <p:cNvPr id="8" name="Content Placeholder 7"/>
          <p:cNvSpPr>
            <a:spLocks noGrp="1"/>
          </p:cNvSpPr>
          <p:nvPr>
            <p:ph sz="quarter" idx="14"/>
          </p:nvPr>
        </p:nvSpPr>
        <p:spPr>
          <a:xfrm>
            <a:off x="1108075" y="1369328"/>
            <a:ext cx="7743825" cy="3249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grpSp>
        <p:nvGrpSpPr>
          <p:cNvPr id="10" name="Group 9"/>
          <p:cNvGrpSpPr/>
          <p:nvPr userDrawn="1"/>
        </p:nvGrpSpPr>
        <p:grpSpPr bwMode="gray">
          <a:xfrm>
            <a:off x="285750" y="4834288"/>
            <a:ext cx="8566150" cy="80615"/>
            <a:chOff x="347662" y="6160730"/>
            <a:chExt cx="8449056" cy="107486"/>
          </a:xfrm>
        </p:grpSpPr>
        <p:sp>
          <p:nvSpPr>
            <p:cNvPr id="11"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defRPr/>
            </a:pPr>
            <a:r>
              <a:rPr lang="en-US" smtClean="0">
                <a:solidFill>
                  <a:srgbClr val="000000"/>
                </a:solidFill>
              </a:rPr>
              <a:t>NetApp Confidential – Limited Use</a:t>
            </a:r>
            <a:endParaRPr lang="en-US" dirty="0" smtClean="0">
              <a:solidFill>
                <a:srgbClr val="000000"/>
              </a:solidFill>
            </a:endParaRPr>
          </a:p>
        </p:txBody>
      </p:sp>
      <p:sp>
        <p:nvSpPr>
          <p:cNvPr id="5" name="Content Placeholder 6"/>
          <p:cNvSpPr>
            <a:spLocks noGrp="1"/>
          </p:cNvSpPr>
          <p:nvPr>
            <p:ph sz="quarter" idx="13"/>
          </p:nvPr>
        </p:nvSpPr>
        <p:spPr>
          <a:xfrm>
            <a:off x="1108075" y="861800"/>
            <a:ext cx="7743825" cy="423193"/>
          </a:xfrm>
          <a:noFill/>
          <a:ln w="12700">
            <a:noFill/>
            <a:miter lim="800000"/>
            <a:headEnd/>
            <a:tailEnd/>
          </a:ln>
        </p:spPr>
        <p:txBody>
          <a:bodyPr wrap="square" lIns="0" tIns="36570" bIns="63996" anchor="t" anchorCtr="0">
            <a:spAutoFit/>
          </a:bodyPr>
          <a:lstStyle>
            <a:lvl1pPr marL="0" indent="0" algn="l" defTabSz="457120" rtl="0" eaLnBrk="1" fontAlgn="base" latinLnBrk="0" hangingPunct="1">
              <a:lnSpc>
                <a:spcPct val="90000"/>
              </a:lnSpc>
              <a:spcBef>
                <a:spcPct val="0"/>
              </a:spcBef>
              <a:spcAft>
                <a:spcPct val="0"/>
              </a:spcAft>
              <a:buClr>
                <a:srgbClr val="D7860F"/>
              </a:buClr>
              <a:buFont typeface="Arial" charset="0"/>
              <a:buNone/>
              <a:defRPr lang="en-US" sz="2200" b="1" kern="1200" smtClean="0">
                <a:solidFill>
                  <a:srgbClr val="0067C5"/>
                </a:solidFill>
                <a:latin typeface="Arial" charset="0"/>
                <a:ea typeface="+mn-ea"/>
                <a:cs typeface="+mn-cs"/>
              </a:defRPr>
            </a:lvl1pPr>
          </a:lstStyle>
          <a:p>
            <a:pPr marL="0" lvl="0" indent="0" algn="l" defTabSz="457120" rtl="0" eaLnBrk="1" fontAlgn="base" latinLnBrk="0" hangingPunct="1">
              <a:lnSpc>
                <a:spcPct val="95000"/>
              </a:lnSpc>
              <a:spcBef>
                <a:spcPts val="1800"/>
              </a:spcBef>
              <a:spcAft>
                <a:spcPts val="0"/>
              </a:spcAft>
              <a:buClr>
                <a:srgbClr val="D7860F"/>
              </a:buClr>
              <a:buFont typeface="Arial" charset="0"/>
              <a:buNone/>
            </a:pPr>
            <a:r>
              <a:rPr lang="en-US" smtClean="0"/>
              <a:t>Click to edit Master text styles</a:t>
            </a:r>
          </a:p>
        </p:txBody>
      </p:sp>
      <p:grpSp>
        <p:nvGrpSpPr>
          <p:cNvPr id="8" name="Group 7"/>
          <p:cNvGrpSpPr/>
          <p:nvPr userDrawn="1"/>
        </p:nvGrpSpPr>
        <p:grpSpPr bwMode="gray">
          <a:xfrm>
            <a:off x="285750" y="4834288"/>
            <a:ext cx="8566150" cy="80615"/>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O BOTTOM STRIPE Titl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defRPr/>
            </a:pPr>
            <a:r>
              <a:rPr lang="en-US" smtClean="0">
                <a:solidFill>
                  <a:srgbClr val="000000"/>
                </a:solidFill>
              </a:rPr>
              <a:t>NetApp Confidential – Limited Use</a:t>
            </a:r>
            <a:endParaRPr lang="en-US" dirty="0" smtClean="0">
              <a:solidFill>
                <a:srgbClr val="000000"/>
              </a:solidFill>
            </a:endParaRPr>
          </a:p>
        </p:txBody>
      </p:sp>
      <p:sp>
        <p:nvSpPr>
          <p:cNvPr id="6" name="Content Placeholder 5"/>
          <p:cNvSpPr>
            <a:spLocks noGrp="1"/>
          </p:cNvSpPr>
          <p:nvPr>
            <p:ph sz="quarter" idx="12"/>
          </p:nvPr>
        </p:nvSpPr>
        <p:spPr>
          <a:xfrm>
            <a:off x="1108077" y="960835"/>
            <a:ext cx="7633253" cy="35776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 BOTTOM STRIPE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 BOTTOM STRIPE Title + SUBTITLE + CONTENT">
    <p:spTree>
      <p:nvGrpSpPr>
        <p:cNvPr id="1" name=""/>
        <p:cNvGrpSpPr/>
        <p:nvPr/>
      </p:nvGrpSpPr>
      <p:grpSpPr>
        <a:xfrm>
          <a:off x="0" y="0"/>
          <a:ext cx="0" cy="0"/>
          <a:chOff x="0" y="0"/>
          <a:chExt cx="0" cy="0"/>
        </a:xfrm>
      </p:grpSpPr>
      <p:sp>
        <p:nvSpPr>
          <p:cNvPr id="8" name="Content Placeholder 7"/>
          <p:cNvSpPr>
            <a:spLocks noGrp="1"/>
          </p:cNvSpPr>
          <p:nvPr>
            <p:ph sz="quarter" idx="15"/>
          </p:nvPr>
        </p:nvSpPr>
        <p:spPr>
          <a:xfrm>
            <a:off x="1108075" y="1370013"/>
            <a:ext cx="7743825" cy="3249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defRPr/>
            </a:pPr>
            <a:r>
              <a:rPr lang="en-US" smtClean="0">
                <a:solidFill>
                  <a:srgbClr val="000000"/>
                </a:solidFill>
              </a:rPr>
              <a:t>NetApp Confidential – Limited Use</a:t>
            </a:r>
            <a:endParaRPr lang="en-US" dirty="0" smtClean="0">
              <a:solidFill>
                <a:srgbClr val="000000"/>
              </a:solidFill>
            </a:endParaRPr>
          </a:p>
        </p:txBody>
      </p:sp>
      <p:sp>
        <p:nvSpPr>
          <p:cNvPr id="5" name="Content Placeholder 6"/>
          <p:cNvSpPr>
            <a:spLocks noGrp="1"/>
          </p:cNvSpPr>
          <p:nvPr>
            <p:ph sz="quarter" idx="13"/>
          </p:nvPr>
        </p:nvSpPr>
        <p:spPr>
          <a:xfrm>
            <a:off x="1108075" y="861800"/>
            <a:ext cx="7743825" cy="423193"/>
          </a:xfrm>
          <a:noFill/>
          <a:ln w="12700">
            <a:noFill/>
            <a:miter lim="800000"/>
            <a:headEnd/>
            <a:tailEnd/>
          </a:ln>
        </p:spPr>
        <p:txBody>
          <a:bodyPr wrap="square" lIns="0" tIns="36570" bIns="63996" anchor="t" anchorCtr="0">
            <a:spAutoFit/>
          </a:bodyPr>
          <a:lstStyle>
            <a:lvl1pPr marL="0" indent="0" algn="l" defTabSz="457120" rtl="0" eaLnBrk="1" fontAlgn="base" latinLnBrk="0" hangingPunct="1">
              <a:lnSpc>
                <a:spcPct val="90000"/>
              </a:lnSpc>
              <a:spcBef>
                <a:spcPct val="0"/>
              </a:spcBef>
              <a:spcAft>
                <a:spcPct val="0"/>
              </a:spcAft>
              <a:buClr>
                <a:srgbClr val="D7860F"/>
              </a:buClr>
              <a:buFont typeface="Arial" charset="0"/>
              <a:buNone/>
              <a:defRPr lang="en-US" sz="2200" b="1" kern="1200" smtClean="0">
                <a:solidFill>
                  <a:srgbClr val="0067C5"/>
                </a:solidFill>
                <a:latin typeface="Arial" charset="0"/>
                <a:ea typeface="+mn-ea"/>
                <a:cs typeface="+mn-cs"/>
              </a:defRPr>
            </a:lvl1pPr>
          </a:lstStyle>
          <a:p>
            <a:pPr marL="0" lvl="0" indent="0" algn="l" defTabSz="457120" rtl="0" eaLnBrk="1" fontAlgn="base" latinLnBrk="0" hangingPunct="1">
              <a:lnSpc>
                <a:spcPct val="95000"/>
              </a:lnSpc>
              <a:spcBef>
                <a:spcPts val="1800"/>
              </a:spcBef>
              <a:spcAft>
                <a:spcPts val="0"/>
              </a:spcAft>
              <a:buClr>
                <a:srgbClr val="D7860F"/>
              </a:buClr>
              <a:buFont typeface="Arial" charset="0"/>
              <a:buNone/>
            </a:pPr>
            <a:r>
              <a:rPr lang="en-US" smtClean="0"/>
              <a:t>Click to edit Master text styles</a:t>
            </a:r>
          </a:p>
        </p:txBody>
      </p:sp>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O BOTTOM STRIPE Title +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pPr>
              <a:defRPr/>
            </a:pPr>
            <a:r>
              <a:rPr lang="en-US" smtClean="0">
                <a:solidFill>
                  <a:srgbClr val="000000"/>
                </a:solidFill>
              </a:rPr>
              <a:t>NetApp Confidential – Limited Use</a:t>
            </a:r>
            <a:endParaRPr lang="en-US" dirty="0" smtClean="0">
              <a:solidFill>
                <a:srgbClr val="000000"/>
              </a:solidFill>
            </a:endParaRPr>
          </a:p>
        </p:txBody>
      </p:sp>
      <p:sp>
        <p:nvSpPr>
          <p:cNvPr id="5" name="Content Placeholder 6"/>
          <p:cNvSpPr>
            <a:spLocks noGrp="1"/>
          </p:cNvSpPr>
          <p:nvPr>
            <p:ph sz="quarter" idx="13"/>
          </p:nvPr>
        </p:nvSpPr>
        <p:spPr>
          <a:xfrm>
            <a:off x="1108075" y="861800"/>
            <a:ext cx="7743825" cy="423193"/>
          </a:xfrm>
          <a:noFill/>
          <a:ln w="12700">
            <a:noFill/>
            <a:miter lim="800000"/>
            <a:headEnd/>
            <a:tailEnd/>
          </a:ln>
        </p:spPr>
        <p:txBody>
          <a:bodyPr wrap="square" lIns="0" tIns="36570" bIns="63996" anchor="t" anchorCtr="0">
            <a:spAutoFit/>
          </a:bodyPr>
          <a:lstStyle>
            <a:lvl1pPr marL="0" indent="0" algn="l" defTabSz="457120" rtl="0" eaLnBrk="1" fontAlgn="base" latinLnBrk="0" hangingPunct="1">
              <a:lnSpc>
                <a:spcPct val="90000"/>
              </a:lnSpc>
              <a:spcBef>
                <a:spcPct val="0"/>
              </a:spcBef>
              <a:spcAft>
                <a:spcPct val="0"/>
              </a:spcAft>
              <a:buClr>
                <a:srgbClr val="D7860F"/>
              </a:buClr>
              <a:buFont typeface="Arial" charset="0"/>
              <a:buNone/>
              <a:defRPr lang="en-US" sz="2200" b="1" kern="1200" smtClean="0">
                <a:solidFill>
                  <a:srgbClr val="0067C5"/>
                </a:solidFill>
                <a:latin typeface="Arial" charset="0"/>
                <a:ea typeface="+mn-ea"/>
                <a:cs typeface="+mn-cs"/>
              </a:defRPr>
            </a:lvl1pPr>
          </a:lstStyle>
          <a:p>
            <a:pPr marL="0" lvl="0" indent="0" algn="l" defTabSz="457120" rtl="0" eaLnBrk="1" fontAlgn="base" latinLnBrk="0" hangingPunct="1">
              <a:lnSpc>
                <a:spcPct val="95000"/>
              </a:lnSpc>
              <a:spcBef>
                <a:spcPts val="1800"/>
              </a:spcBef>
              <a:spcAft>
                <a:spcPts val="0"/>
              </a:spcAft>
              <a:buClr>
                <a:srgbClr val="D7860F"/>
              </a:buClr>
              <a:buFont typeface="Arial" charset="0"/>
              <a:buNone/>
            </a:pPr>
            <a:r>
              <a:rPr lang="en-US" smtClean="0"/>
              <a:t>Click to edit Master text styles</a:t>
            </a:r>
          </a:p>
        </p:txBody>
      </p:sp>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slideLayout" Target="../slideLayouts/slideLayout38.xml"/><Relationship Id="rId14" Type="http://schemas.openxmlformats.org/officeDocument/2006/relationships/slideLayout" Target="../slideLayouts/slideLayout39.xml"/><Relationship Id="rId15" Type="http://schemas.openxmlformats.org/officeDocument/2006/relationships/theme" Target="../theme/theme3.xml"/><Relationship Id="rId16" Type="http://schemas.openxmlformats.org/officeDocument/2006/relationships/image" Target="../media/image1.png"/><Relationship Id="rId17" Type="http://schemas.openxmlformats.org/officeDocument/2006/relationships/image" Target="../media/image2.jpeg"/><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sp>
        <p:nvSpPr>
          <p:cNvPr id="1029" name="Rectangle 12"/>
          <p:cNvSpPr>
            <a:spLocks noGrp="1" noChangeArrowheads="1"/>
          </p:cNvSpPr>
          <p:nvPr>
            <p:ph type="body" idx="1"/>
          </p:nvPr>
        </p:nvSpPr>
        <p:spPr bwMode="auto">
          <a:xfrm>
            <a:off x="1108075" y="1122365"/>
            <a:ext cx="7743824" cy="3632200"/>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en-US" dirty="0" smtClean="0"/>
              <a:t>Click to edit Master text</a:t>
            </a:r>
          </a:p>
          <a:p>
            <a:pPr lvl="1"/>
            <a:r>
              <a:rPr lang="en-US" dirty="0" smtClean="0"/>
              <a:t>Second level</a:t>
            </a:r>
          </a:p>
          <a:p>
            <a:pPr lvl="2"/>
            <a:r>
              <a:rPr lang="en-US" dirty="0" smtClean="0"/>
              <a:t>Third level</a:t>
            </a:r>
          </a:p>
          <a:p>
            <a:pPr lvl="3"/>
            <a:r>
              <a:rPr lang="en-US" smtClean="0"/>
              <a:t>Fourth level</a:t>
            </a:r>
            <a:endParaRPr lang="en-US" dirty="0" smtClean="0"/>
          </a:p>
        </p:txBody>
      </p:sp>
      <p:sp>
        <p:nvSpPr>
          <p:cNvPr id="1027" name="Rectangle 11"/>
          <p:cNvSpPr>
            <a:spLocks noGrp="1" noChangeArrowheads="1"/>
          </p:cNvSpPr>
          <p:nvPr>
            <p:ph type="title"/>
          </p:nvPr>
        </p:nvSpPr>
        <p:spPr bwMode="auto">
          <a:xfrm>
            <a:off x="1108075" y="261944"/>
            <a:ext cx="7743825" cy="712787"/>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smtClean="0"/>
              <a:t>Click to edit Master title style</a:t>
            </a:r>
          </a:p>
        </p:txBody>
      </p:sp>
      <p:pic>
        <p:nvPicPr>
          <p:cNvPr id="9" name="Picture 8"/>
          <p:cNvPicPr>
            <a:picLocks noChangeAspect="1"/>
          </p:cNvPicPr>
          <p:nvPr userDrawn="1"/>
        </p:nvPicPr>
        <p:blipFill rotWithShape="1">
          <a:blip r:embed="rId16" cstate="print">
            <a:extLst>
              <a:ext uri="{28A0092B-C50C-407E-A947-70E740481C1C}">
                <a14:useLocalDpi xmlns:a14="http://schemas.microsoft.com/office/drawing/2010/main" val="0"/>
              </a:ext>
            </a:extLst>
          </a:blip>
          <a:srcRect/>
          <a:stretch>
            <a:fillRect/>
          </a:stretch>
        </p:blipFill>
        <p:spPr>
          <a:xfrm>
            <a:off x="273859" y="242884"/>
            <a:ext cx="656429" cy="768096"/>
          </a:xfrm>
          <a:prstGeom prst="rect">
            <a:avLst/>
          </a:prstGeom>
        </p:spPr>
      </p:pic>
      <p:sp>
        <p:nvSpPr>
          <p:cNvPr id="11" name="Rectangle 71"/>
          <p:cNvSpPr>
            <a:spLocks noGrp="1" noChangeArrowheads="1"/>
          </p:cNvSpPr>
          <p:nvPr>
            <p:ph type="ftr" sz="quarter" idx="3"/>
          </p:nvPr>
        </p:nvSpPr>
        <p:spPr bwMode="auto">
          <a:xfrm>
            <a:off x="3488442" y="4901162"/>
            <a:ext cx="3648457" cy="171450"/>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marL="0" marR="0" indent="0" algn="ctr" defTabSz="914240" rtl="0" eaLnBrk="1" fontAlgn="base" latinLnBrk="0" hangingPunct="1">
              <a:lnSpc>
                <a:spcPct val="100000"/>
              </a:lnSpc>
              <a:spcBef>
                <a:spcPct val="0"/>
              </a:spcBef>
              <a:spcAft>
                <a:spcPct val="0"/>
              </a:spcAft>
              <a:buClrTx/>
              <a:buSzTx/>
              <a:buFontTx/>
              <a:buNone/>
              <a:tabLst/>
              <a:defRPr sz="900">
                <a:solidFill>
                  <a:schemeClr val="tx1"/>
                </a:solidFill>
              </a:defRPr>
            </a:lvl1pPr>
          </a:lstStyle>
          <a:p>
            <a:pPr>
              <a:defRPr/>
            </a:pPr>
            <a:r>
              <a:rPr lang="en-US" smtClean="0">
                <a:solidFill>
                  <a:srgbClr val="000000"/>
                </a:solidFill>
              </a:rPr>
              <a:t>NetApp Confidential – Limited Use</a:t>
            </a:r>
            <a:endParaRPr lang="en-US" dirty="0" smtClean="0">
              <a:solidFill>
                <a:srgbClr val="000000"/>
              </a:solidFill>
            </a:endParaRPr>
          </a:p>
        </p:txBody>
      </p:sp>
      <p:pic>
        <p:nvPicPr>
          <p:cNvPr id="12" name="Picture 11"/>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96224" y="4936511"/>
            <a:ext cx="2230757" cy="196380"/>
          </a:xfrm>
          <a:prstGeom prst="rect">
            <a:avLst/>
          </a:prstGeom>
        </p:spPr>
      </p:pic>
      <p:sp>
        <p:nvSpPr>
          <p:cNvPr id="8" name="TextBox 7"/>
          <p:cNvSpPr txBox="1"/>
          <p:nvPr userDrawn="1"/>
        </p:nvSpPr>
        <p:spPr>
          <a:xfrm>
            <a:off x="8643673" y="4936373"/>
            <a:ext cx="158698" cy="155812"/>
          </a:xfrm>
          <a:prstGeom prst="rect">
            <a:avLst/>
          </a:prstGeom>
          <a:noFill/>
        </p:spPr>
        <p:txBody>
          <a:bodyPr wrap="none" lIns="0" tIns="0" rIns="0" bIns="0" rtlCol="0">
            <a:spAutoFit/>
          </a:bodyPr>
          <a:lstStyle/>
          <a:p>
            <a:pPr marL="0" marR="0" lvl="0" indent="0" algn="r" defTabSz="914240" rtl="0" eaLnBrk="1" fontAlgn="base" latinLnBrk="0" hangingPunct="1">
              <a:lnSpc>
                <a:spcPct val="100000"/>
              </a:lnSpc>
              <a:spcBef>
                <a:spcPct val="0"/>
              </a:spcBef>
              <a:spcAft>
                <a:spcPct val="0"/>
              </a:spcAft>
              <a:buClrTx/>
              <a:buSzTx/>
              <a:buFontTx/>
              <a:buNone/>
              <a:tabLst/>
              <a:defRPr/>
            </a:pPr>
            <a:fld id="{A8F08185-882F-4F21-B6AB-5D917FCFAB1F}" type="slidenum">
              <a:rPr kumimoji="0" lang="en-US" sz="1000" b="1"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240" rtl="0" eaLnBrk="1" fontAlgn="base" latinLnBrk="0" hangingPunct="1">
                <a:lnSpc>
                  <a:spcPct val="100000"/>
                </a:lnSpc>
                <a:spcBef>
                  <a:spcPct val="0"/>
                </a:spcBef>
                <a:spcAft>
                  <a:spcPct val="0"/>
                </a:spcAft>
                <a:buClrTx/>
                <a:buSzTx/>
                <a:buFontTx/>
                <a:buNone/>
                <a:tabLst/>
                <a:defRPr/>
              </a:pPr>
              <a:t>‹#›</a:t>
            </a:fld>
            <a:endParaRPr kumimoji="0" lang="en-US" sz="1000" b="1" i="0" u="none" strike="noStrike" kern="1200" cap="none" spc="0" normalizeH="0" baseline="0" noProof="0" dirty="0">
              <a:ln>
                <a:noFill/>
              </a:ln>
              <a:solidFill>
                <a:srgbClr val="000000"/>
              </a:solidFill>
              <a:effectLst/>
              <a:uLnTx/>
              <a:uFillTx/>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656" r:id="rId1"/>
    <p:sldLayoutId id="2147483667" r:id="rId2"/>
    <p:sldLayoutId id="2147483664" r:id="rId3"/>
    <p:sldLayoutId id="2147483670" r:id="rId4"/>
    <p:sldLayoutId id="2147483671" r:id="rId5"/>
    <p:sldLayoutId id="2147483669" r:id="rId6"/>
    <p:sldLayoutId id="2147483668" r:id="rId7"/>
    <p:sldLayoutId id="2147483672" r:id="rId8"/>
    <p:sldLayoutId id="2147483673" r:id="rId9"/>
    <p:sldLayoutId id="2147483652" r:id="rId10"/>
    <p:sldLayoutId id="2147483657" r:id="rId11"/>
    <p:sldLayoutId id="2147483661" r:id="rId12"/>
    <p:sldLayoutId id="2147483653" r:id="rId13"/>
    <p:sldLayoutId id="2147483660" r:id="rId14"/>
  </p:sldLayoutIdLst>
  <p:transition xmlns:p14="http://schemas.microsoft.com/office/powerpoint/2010/main">
    <p:fade/>
  </p:transition>
  <p:timing>
    <p:tnLst>
      <p:par>
        <p:cTn xmlns:p14="http://schemas.microsoft.com/office/powerpoint/2010/main" id="1" dur="indefinite" restart="never" nodeType="tmRoot"/>
      </p:par>
    </p:tnLst>
  </p:timing>
  <p:hf hdr="0" dt="0"/>
  <p:txStyles>
    <p:titleStyle>
      <a:lvl1pPr algn="l" rtl="0" eaLnBrk="0" fontAlgn="base" hangingPunct="0">
        <a:lnSpc>
          <a:spcPct val="90000"/>
        </a:lnSpc>
        <a:spcBef>
          <a:spcPct val="0"/>
        </a:spcBef>
        <a:spcAft>
          <a:spcPct val="0"/>
        </a:spcAft>
        <a:defRPr lang="en-US" sz="2600" b="1" kern="1200" baseline="0" dirty="0" smtClean="0">
          <a:solidFill>
            <a:schemeClr val="tx1"/>
          </a:solidFill>
          <a:latin typeface="+mj-lt"/>
          <a:ea typeface="+mj-ea"/>
          <a:cs typeface="+mj-cs"/>
        </a:defRPr>
      </a:lvl1pPr>
      <a:lvl2pPr algn="l" rtl="0" eaLnBrk="0" fontAlgn="base" hangingPunct="0">
        <a:spcBef>
          <a:spcPct val="0"/>
        </a:spcBef>
        <a:spcAft>
          <a:spcPct val="0"/>
        </a:spcAft>
        <a:defRPr sz="3000" b="1">
          <a:solidFill>
            <a:schemeClr val="tx1"/>
          </a:solidFill>
          <a:latin typeface="Arial" charset="0"/>
        </a:defRPr>
      </a:lvl2pPr>
      <a:lvl3pPr algn="l" rtl="0" eaLnBrk="0" fontAlgn="base" hangingPunct="0">
        <a:spcBef>
          <a:spcPct val="0"/>
        </a:spcBef>
        <a:spcAft>
          <a:spcPct val="0"/>
        </a:spcAft>
        <a:defRPr sz="3000" b="1">
          <a:solidFill>
            <a:schemeClr val="tx1"/>
          </a:solidFill>
          <a:latin typeface="Arial" charset="0"/>
        </a:defRPr>
      </a:lvl3pPr>
      <a:lvl4pPr algn="l" rtl="0" eaLnBrk="0" fontAlgn="base" hangingPunct="0">
        <a:spcBef>
          <a:spcPct val="0"/>
        </a:spcBef>
        <a:spcAft>
          <a:spcPct val="0"/>
        </a:spcAft>
        <a:defRPr sz="3000" b="1">
          <a:solidFill>
            <a:schemeClr val="tx1"/>
          </a:solidFill>
          <a:latin typeface="Arial" charset="0"/>
        </a:defRPr>
      </a:lvl4pPr>
      <a:lvl5pPr algn="l" rtl="0" eaLnBrk="0" fontAlgn="base" hangingPunct="0">
        <a:spcBef>
          <a:spcPct val="0"/>
        </a:spcBef>
        <a:spcAft>
          <a:spcPct val="0"/>
        </a:spcAft>
        <a:defRPr sz="3000" b="1">
          <a:solidFill>
            <a:schemeClr val="tx1"/>
          </a:solidFill>
          <a:latin typeface="Arial" charset="0"/>
        </a:defRPr>
      </a:lvl5pPr>
      <a:lvl6pPr marL="457120" algn="l" rtl="0" fontAlgn="base">
        <a:spcBef>
          <a:spcPct val="0"/>
        </a:spcBef>
        <a:spcAft>
          <a:spcPct val="0"/>
        </a:spcAft>
        <a:defRPr sz="3000" b="1">
          <a:solidFill>
            <a:schemeClr val="tx1"/>
          </a:solidFill>
          <a:latin typeface="Arial" charset="0"/>
        </a:defRPr>
      </a:lvl6pPr>
      <a:lvl7pPr marL="914240" algn="l" rtl="0" fontAlgn="base">
        <a:spcBef>
          <a:spcPct val="0"/>
        </a:spcBef>
        <a:spcAft>
          <a:spcPct val="0"/>
        </a:spcAft>
        <a:defRPr sz="3000" b="1">
          <a:solidFill>
            <a:schemeClr val="tx1"/>
          </a:solidFill>
          <a:latin typeface="Arial" charset="0"/>
        </a:defRPr>
      </a:lvl7pPr>
      <a:lvl8pPr marL="1371360" algn="l" rtl="0" fontAlgn="base">
        <a:spcBef>
          <a:spcPct val="0"/>
        </a:spcBef>
        <a:spcAft>
          <a:spcPct val="0"/>
        </a:spcAft>
        <a:defRPr sz="3000" b="1">
          <a:solidFill>
            <a:schemeClr val="tx1"/>
          </a:solidFill>
          <a:latin typeface="Arial" charset="0"/>
        </a:defRPr>
      </a:lvl8pPr>
      <a:lvl9pPr marL="1828480" algn="l" rtl="0" fontAlgn="base">
        <a:spcBef>
          <a:spcPct val="0"/>
        </a:spcBef>
        <a:spcAft>
          <a:spcPct val="0"/>
        </a:spcAft>
        <a:defRPr sz="3000" b="1">
          <a:solidFill>
            <a:schemeClr val="tx1"/>
          </a:solidFill>
          <a:latin typeface="Arial" charset="0"/>
        </a:defRPr>
      </a:lvl9pPr>
    </p:titleStyle>
    <p:bodyStyle>
      <a:lvl1pPr marL="252369" indent="-252369" algn="l" rtl="0" eaLnBrk="0" fontAlgn="base" hangingPunct="0">
        <a:spcBef>
          <a:spcPts val="1200"/>
        </a:spcBef>
        <a:spcAft>
          <a:spcPct val="0"/>
        </a:spcAft>
        <a:buClr>
          <a:schemeClr val="accent2"/>
        </a:buClr>
        <a:buFont typeface="Wingdings 2" pitchFamily="18" charset="2"/>
        <a:buChar char="¡"/>
        <a:defRPr sz="2200" kern="1200" baseline="0">
          <a:solidFill>
            <a:schemeClr val="tx1"/>
          </a:solidFill>
          <a:latin typeface="+mn-lt"/>
          <a:ea typeface="+mn-ea"/>
          <a:cs typeface="+mn-cs"/>
        </a:defRPr>
      </a:lvl1pPr>
      <a:lvl2pPr marL="579337" indent="-253956" algn="l" rtl="0" eaLnBrk="0" fontAlgn="base" hangingPunct="0">
        <a:spcBef>
          <a:spcPts val="800"/>
        </a:spcBef>
        <a:spcAft>
          <a:spcPct val="0"/>
        </a:spcAft>
        <a:buFont typeface="Arial" pitchFamily="34" charset="0"/>
        <a:buChar char="−"/>
        <a:defRPr sz="2000" kern="1200" baseline="0">
          <a:solidFill>
            <a:schemeClr val="tx1"/>
          </a:solidFill>
          <a:latin typeface="+mn-lt"/>
        </a:defRPr>
      </a:lvl2pPr>
      <a:lvl3pPr marL="926939" indent="-257131" algn="l" rtl="0" eaLnBrk="0" fontAlgn="base" hangingPunct="0">
        <a:spcBef>
          <a:spcPts val="600"/>
        </a:spcBef>
        <a:spcAft>
          <a:spcPct val="0"/>
        </a:spcAft>
        <a:buFont typeface="Wingdings 2" pitchFamily="18" charset="2"/>
        <a:buChar char="¡"/>
        <a:defRPr sz="1900" kern="1200" baseline="0">
          <a:solidFill>
            <a:schemeClr val="tx1"/>
          </a:solidFill>
          <a:latin typeface="+mn-lt"/>
        </a:defRPr>
      </a:lvl3pPr>
      <a:lvl4pPr marL="1199941" indent="-226973" algn="l" rtl="0" eaLnBrk="0" fontAlgn="base" hangingPunct="0">
        <a:spcBef>
          <a:spcPts val="455"/>
        </a:spcBef>
        <a:spcAft>
          <a:spcPct val="0"/>
        </a:spcAft>
        <a:buFont typeface="Arial" charset="0"/>
        <a:buChar char="–"/>
        <a:defRPr sz="1800" kern="1200" baseline="0">
          <a:solidFill>
            <a:schemeClr val="tx1"/>
          </a:solidFill>
          <a:latin typeface="+mn-lt"/>
        </a:defRPr>
      </a:lvl4pPr>
      <a:lvl5pPr marL="1504686" indent="-266654" algn="l" rtl="0" eaLnBrk="0" fontAlgn="base" hangingPunct="0">
        <a:spcBef>
          <a:spcPts val="440"/>
        </a:spcBef>
        <a:spcAft>
          <a:spcPct val="0"/>
        </a:spcAft>
        <a:buFont typeface="Wingdings 2" pitchFamily="18" charset="2"/>
        <a:buChar char="¡"/>
        <a:defRPr sz="2000">
          <a:solidFill>
            <a:schemeClr val="tx1"/>
          </a:solidFill>
          <a:latin typeface="+mn-lt"/>
        </a:defRPr>
      </a:lvl5pPr>
      <a:lvl6pPr marL="1961806" indent="-266654" algn="l" rtl="0" fontAlgn="base">
        <a:spcBef>
          <a:spcPct val="20000"/>
        </a:spcBef>
        <a:spcAft>
          <a:spcPct val="0"/>
        </a:spcAft>
        <a:buFont typeface="Wingdings 2" pitchFamily="18" charset="2"/>
        <a:buChar char="¡"/>
        <a:defRPr sz="2000">
          <a:solidFill>
            <a:schemeClr val="tx1"/>
          </a:solidFill>
          <a:latin typeface="+mn-lt"/>
        </a:defRPr>
      </a:lvl6pPr>
      <a:lvl7pPr marL="2418926" indent="-266654" algn="l" rtl="0" fontAlgn="base">
        <a:spcBef>
          <a:spcPct val="20000"/>
        </a:spcBef>
        <a:spcAft>
          <a:spcPct val="0"/>
        </a:spcAft>
        <a:buFont typeface="Wingdings 2" pitchFamily="18" charset="2"/>
        <a:buChar char="¡"/>
        <a:defRPr sz="2000">
          <a:solidFill>
            <a:schemeClr val="tx1"/>
          </a:solidFill>
          <a:latin typeface="+mn-lt"/>
        </a:defRPr>
      </a:lvl7pPr>
      <a:lvl8pPr marL="2876046" indent="-266654" algn="l" rtl="0" fontAlgn="base">
        <a:spcBef>
          <a:spcPct val="20000"/>
        </a:spcBef>
        <a:spcAft>
          <a:spcPct val="0"/>
        </a:spcAft>
        <a:buFont typeface="Wingdings 2" pitchFamily="18" charset="2"/>
        <a:buChar char="¡"/>
        <a:defRPr sz="2000">
          <a:solidFill>
            <a:schemeClr val="tx1"/>
          </a:solidFill>
          <a:latin typeface="+mn-lt"/>
        </a:defRPr>
      </a:lvl8pPr>
      <a:lvl9pPr marL="3333166" indent="-266654"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240" rtl="0" eaLnBrk="1" latinLnBrk="0" hangingPunct="1">
        <a:defRPr sz="1800" kern="1200">
          <a:solidFill>
            <a:schemeClr val="tx1"/>
          </a:solidFill>
          <a:latin typeface="+mn-lt"/>
          <a:ea typeface="+mn-ea"/>
          <a:cs typeface="+mn-cs"/>
        </a:defRPr>
      </a:lvl1pPr>
      <a:lvl2pPr marL="457120" algn="l" defTabSz="914240" rtl="0" eaLnBrk="1" latinLnBrk="0" hangingPunct="1">
        <a:defRPr sz="1800" kern="1200">
          <a:solidFill>
            <a:schemeClr val="tx1"/>
          </a:solidFill>
          <a:latin typeface="+mn-lt"/>
          <a:ea typeface="+mn-ea"/>
          <a:cs typeface="+mn-cs"/>
        </a:defRPr>
      </a:lvl2pPr>
      <a:lvl3pPr marL="914240" algn="l" defTabSz="914240" rtl="0" eaLnBrk="1" latinLnBrk="0" hangingPunct="1">
        <a:defRPr sz="1800" kern="1200">
          <a:solidFill>
            <a:schemeClr val="tx1"/>
          </a:solidFill>
          <a:latin typeface="+mn-lt"/>
          <a:ea typeface="+mn-ea"/>
          <a:cs typeface="+mn-cs"/>
        </a:defRPr>
      </a:lvl3pPr>
      <a:lvl4pPr marL="1371360" algn="l" defTabSz="914240" rtl="0" eaLnBrk="1" latinLnBrk="0" hangingPunct="1">
        <a:defRPr sz="1800" kern="1200">
          <a:solidFill>
            <a:schemeClr val="tx1"/>
          </a:solidFill>
          <a:latin typeface="+mn-lt"/>
          <a:ea typeface="+mn-ea"/>
          <a:cs typeface="+mn-cs"/>
        </a:defRPr>
      </a:lvl4pPr>
      <a:lvl5pPr marL="1828480" algn="l" defTabSz="914240" rtl="0" eaLnBrk="1" latinLnBrk="0" hangingPunct="1">
        <a:defRPr sz="1800" kern="1200">
          <a:solidFill>
            <a:schemeClr val="tx1"/>
          </a:solidFill>
          <a:latin typeface="+mn-lt"/>
          <a:ea typeface="+mn-ea"/>
          <a:cs typeface="+mn-cs"/>
        </a:defRPr>
      </a:lvl5pPr>
      <a:lvl6pPr marL="2285600" algn="l" defTabSz="914240" rtl="0" eaLnBrk="1" latinLnBrk="0" hangingPunct="1">
        <a:defRPr sz="1800" kern="1200">
          <a:solidFill>
            <a:schemeClr val="tx1"/>
          </a:solidFill>
          <a:latin typeface="+mn-lt"/>
          <a:ea typeface="+mn-ea"/>
          <a:cs typeface="+mn-cs"/>
        </a:defRPr>
      </a:lvl6pPr>
      <a:lvl7pPr marL="2742720" algn="l" defTabSz="914240" rtl="0" eaLnBrk="1" latinLnBrk="0" hangingPunct="1">
        <a:defRPr sz="1800" kern="1200">
          <a:solidFill>
            <a:schemeClr val="tx1"/>
          </a:solidFill>
          <a:latin typeface="+mn-lt"/>
          <a:ea typeface="+mn-ea"/>
          <a:cs typeface="+mn-cs"/>
        </a:defRPr>
      </a:lvl7pPr>
      <a:lvl8pPr marL="3199840" algn="l" defTabSz="914240" rtl="0" eaLnBrk="1" latinLnBrk="0" hangingPunct="1">
        <a:defRPr sz="1800" kern="1200">
          <a:solidFill>
            <a:schemeClr val="tx1"/>
          </a:solidFill>
          <a:latin typeface="+mn-lt"/>
          <a:ea typeface="+mn-ea"/>
          <a:cs typeface="+mn-cs"/>
        </a:defRPr>
      </a:lvl8pPr>
      <a:lvl9pPr marL="3656960" algn="l" defTabSz="91424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bwMode="auto">
          <a:xfrm>
            <a:off x="1107281" y="114300"/>
            <a:ext cx="7743825" cy="10072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sym typeface="Arial Bold" charset="0"/>
              </a:rPr>
              <a:t>Click to edit Master title style</a:t>
            </a:r>
          </a:p>
        </p:txBody>
      </p:sp>
      <p:sp>
        <p:nvSpPr>
          <p:cNvPr id="4098" name="Text Box 2"/>
          <p:cNvSpPr txBox="1">
            <a:spLocks noGrp="1" noChangeArrowheads="1"/>
          </p:cNvSpPr>
          <p:nvPr>
            <p:ph type="sldNum" sz="quarter" idx="4"/>
          </p:nvPr>
        </p:nvSpPr>
        <p:spPr bwMode="auto">
          <a:xfrm>
            <a:off x="8715379" y="4912222"/>
            <a:ext cx="177701" cy="1643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none" lIns="51427" tIns="25714" rIns="51427" bIns="25714" numCol="1" anchor="t" anchorCtr="0" compatLnSpc="1">
            <a:prstTxWarp prst="textNoShape">
              <a:avLst/>
            </a:prstTxWarp>
          </a:bodyPr>
          <a:lstStyle>
            <a:lvl1pPr algn="r">
              <a:defRPr sz="900">
                <a:solidFill>
                  <a:srgbClr val="7F7F7F"/>
                </a:solidFill>
                <a:latin typeface="+mn-lt"/>
                <a:ea typeface="ＭＳ Ｐゴシック" charset="0"/>
                <a:cs typeface="Arial" charset="0"/>
                <a:sym typeface="Arial" charset="0"/>
              </a:defRPr>
            </a:lvl1pPr>
            <a:lvl2pPr algn="l">
              <a:defRPr sz="700">
                <a:solidFill>
                  <a:schemeClr val="tx1"/>
                </a:solidFill>
                <a:latin typeface="Gill Sans" charset="0"/>
                <a:ea typeface="ＭＳ Ｐゴシック" charset="0"/>
              </a:defRPr>
            </a:lvl2pPr>
            <a:lvl3pPr algn="l">
              <a:defRPr sz="700">
                <a:solidFill>
                  <a:schemeClr val="tx1"/>
                </a:solidFill>
                <a:latin typeface="Gill Sans" charset="0"/>
                <a:ea typeface="ＭＳ Ｐゴシック" charset="0"/>
              </a:defRPr>
            </a:lvl3pPr>
            <a:lvl4pPr algn="l">
              <a:defRPr sz="700">
                <a:solidFill>
                  <a:schemeClr val="tx1"/>
                </a:solidFill>
                <a:latin typeface="Gill Sans" charset="0"/>
                <a:ea typeface="ＭＳ Ｐゴシック" charset="0"/>
              </a:defRPr>
            </a:lvl4pPr>
            <a:lvl5pPr algn="l">
              <a:defRPr sz="700">
                <a:solidFill>
                  <a:schemeClr val="tx1"/>
                </a:solidFill>
                <a:latin typeface="Gill Sans" charset="0"/>
                <a:ea typeface="ＭＳ Ｐゴシック" charset="0"/>
              </a:defRPr>
            </a:lvl5pPr>
            <a:lvl6pPr fontAlgn="base">
              <a:spcBef>
                <a:spcPct val="0"/>
              </a:spcBef>
              <a:spcAft>
                <a:spcPct val="0"/>
              </a:spcAft>
              <a:defRPr sz="700">
                <a:solidFill>
                  <a:schemeClr val="tx1"/>
                </a:solidFill>
                <a:latin typeface="Gill Sans" charset="0"/>
                <a:ea typeface="ＭＳ Ｐゴシック" charset="0"/>
              </a:defRPr>
            </a:lvl6pPr>
            <a:lvl7pPr fontAlgn="base">
              <a:spcBef>
                <a:spcPct val="0"/>
              </a:spcBef>
              <a:spcAft>
                <a:spcPct val="0"/>
              </a:spcAft>
              <a:defRPr sz="700">
                <a:solidFill>
                  <a:schemeClr val="tx1"/>
                </a:solidFill>
                <a:latin typeface="Gill Sans" charset="0"/>
                <a:ea typeface="ＭＳ Ｐゴシック" charset="0"/>
              </a:defRPr>
            </a:lvl7pPr>
            <a:lvl8pPr fontAlgn="base">
              <a:spcBef>
                <a:spcPct val="0"/>
              </a:spcBef>
              <a:spcAft>
                <a:spcPct val="0"/>
              </a:spcAft>
              <a:defRPr sz="700">
                <a:solidFill>
                  <a:schemeClr val="tx1"/>
                </a:solidFill>
                <a:latin typeface="Gill Sans" charset="0"/>
                <a:ea typeface="ＭＳ Ｐゴシック" charset="0"/>
              </a:defRPr>
            </a:lvl8pPr>
            <a:lvl9pPr fontAlgn="base">
              <a:spcBef>
                <a:spcPct val="0"/>
              </a:spcBef>
              <a:spcAft>
                <a:spcPct val="0"/>
              </a:spcAft>
              <a:defRPr sz="700">
                <a:solidFill>
                  <a:schemeClr val="tx1"/>
                </a:solidFill>
                <a:latin typeface="Gill Sans" charset="0"/>
                <a:ea typeface="ＭＳ Ｐゴシック" charset="0"/>
              </a:defRPr>
            </a:lvl9pPr>
          </a:lstStyle>
          <a:p>
            <a:fld id="{C8E00465-D1A8-3042-8F42-13E712662F0D}" type="slidenum">
              <a:rPr lang="en-US"/>
              <a:pPr/>
              <a:t>‹#›</a:t>
            </a:fld>
            <a:endParaRPr lang="en-US"/>
          </a:p>
        </p:txBody>
      </p:sp>
    </p:spTree>
    <p:extLst>
      <p:ext uri="{BB962C8B-B14F-4D97-AF65-F5344CB8AC3E}">
        <p14:creationId xmlns:p14="http://schemas.microsoft.com/office/powerpoint/2010/main" val="262489767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ransition xmlns:p14="http://schemas.microsoft.com/office/powerpoint/2010/main"/>
  <p:hf hdr="0" ftr="0" dt="0"/>
  <p:txStyles>
    <p:titleStyle>
      <a:lvl1pPr algn="l" rtl="0" fontAlgn="base">
        <a:lnSpc>
          <a:spcPts val="1913"/>
        </a:lnSpc>
        <a:spcBef>
          <a:spcPct val="0"/>
        </a:spcBef>
        <a:spcAft>
          <a:spcPct val="0"/>
        </a:spcAft>
        <a:defRPr sz="2900">
          <a:solidFill>
            <a:schemeClr val="tx1"/>
          </a:solidFill>
          <a:latin typeface="+mj-lt"/>
          <a:ea typeface="+mj-ea"/>
          <a:cs typeface="+mj-cs"/>
          <a:sym typeface="Arial Bold" charset="0"/>
        </a:defRPr>
      </a:lvl1pPr>
      <a:lvl2pPr algn="l" rtl="0" fontAlgn="base">
        <a:lnSpc>
          <a:spcPts val="1913"/>
        </a:lnSpc>
        <a:spcBef>
          <a:spcPct val="0"/>
        </a:spcBef>
        <a:spcAft>
          <a:spcPct val="0"/>
        </a:spcAft>
        <a:defRPr sz="2900">
          <a:solidFill>
            <a:schemeClr val="tx1"/>
          </a:solidFill>
          <a:latin typeface="Arial Bold" charset="0"/>
          <a:ea typeface="Heiti SC Medium" charset="0"/>
          <a:cs typeface="Heiti SC Medium" charset="0"/>
          <a:sym typeface="Arial Bold" charset="0"/>
        </a:defRPr>
      </a:lvl2pPr>
      <a:lvl3pPr algn="l" rtl="0" fontAlgn="base">
        <a:lnSpc>
          <a:spcPts val="1913"/>
        </a:lnSpc>
        <a:spcBef>
          <a:spcPct val="0"/>
        </a:spcBef>
        <a:spcAft>
          <a:spcPct val="0"/>
        </a:spcAft>
        <a:defRPr sz="2900">
          <a:solidFill>
            <a:schemeClr val="tx1"/>
          </a:solidFill>
          <a:latin typeface="Arial Bold" charset="0"/>
          <a:ea typeface="Heiti SC Medium" charset="0"/>
          <a:cs typeface="Heiti SC Medium" charset="0"/>
          <a:sym typeface="Arial Bold" charset="0"/>
        </a:defRPr>
      </a:lvl3pPr>
      <a:lvl4pPr algn="l" rtl="0" fontAlgn="base">
        <a:lnSpc>
          <a:spcPts val="1913"/>
        </a:lnSpc>
        <a:spcBef>
          <a:spcPct val="0"/>
        </a:spcBef>
        <a:spcAft>
          <a:spcPct val="0"/>
        </a:spcAft>
        <a:defRPr sz="2900">
          <a:solidFill>
            <a:schemeClr val="tx1"/>
          </a:solidFill>
          <a:latin typeface="Arial Bold" charset="0"/>
          <a:ea typeface="Heiti SC Medium" charset="0"/>
          <a:cs typeface="Heiti SC Medium" charset="0"/>
          <a:sym typeface="Arial Bold" charset="0"/>
        </a:defRPr>
      </a:lvl4pPr>
      <a:lvl5pPr algn="l" rtl="0" fontAlgn="base">
        <a:lnSpc>
          <a:spcPts val="1913"/>
        </a:lnSpc>
        <a:spcBef>
          <a:spcPct val="0"/>
        </a:spcBef>
        <a:spcAft>
          <a:spcPct val="0"/>
        </a:spcAft>
        <a:defRPr sz="2900">
          <a:solidFill>
            <a:schemeClr val="tx1"/>
          </a:solidFill>
          <a:latin typeface="Arial Bold" charset="0"/>
          <a:ea typeface="Heiti SC Medium" charset="0"/>
          <a:cs typeface="Heiti SC Medium" charset="0"/>
          <a:sym typeface="Arial Bold" charset="0"/>
        </a:defRPr>
      </a:lvl5pPr>
      <a:lvl6pPr marL="257131" algn="l" rtl="0" fontAlgn="base">
        <a:lnSpc>
          <a:spcPts val="1913"/>
        </a:lnSpc>
        <a:spcBef>
          <a:spcPct val="0"/>
        </a:spcBef>
        <a:spcAft>
          <a:spcPct val="0"/>
        </a:spcAft>
        <a:defRPr sz="2900">
          <a:solidFill>
            <a:schemeClr val="tx1"/>
          </a:solidFill>
          <a:latin typeface="Arial Bold" charset="0"/>
          <a:ea typeface="Heiti SC Medium" charset="0"/>
          <a:cs typeface="Heiti SC Medium" charset="0"/>
          <a:sym typeface="Arial Bold" charset="0"/>
        </a:defRPr>
      </a:lvl6pPr>
      <a:lvl7pPr marL="514262" algn="l" rtl="0" fontAlgn="base">
        <a:lnSpc>
          <a:spcPts val="1913"/>
        </a:lnSpc>
        <a:spcBef>
          <a:spcPct val="0"/>
        </a:spcBef>
        <a:spcAft>
          <a:spcPct val="0"/>
        </a:spcAft>
        <a:defRPr sz="2900">
          <a:solidFill>
            <a:schemeClr val="tx1"/>
          </a:solidFill>
          <a:latin typeface="Arial Bold" charset="0"/>
          <a:ea typeface="Heiti SC Medium" charset="0"/>
          <a:cs typeface="Heiti SC Medium" charset="0"/>
          <a:sym typeface="Arial Bold" charset="0"/>
        </a:defRPr>
      </a:lvl7pPr>
      <a:lvl8pPr marL="771390" algn="l" rtl="0" fontAlgn="base">
        <a:lnSpc>
          <a:spcPts val="1913"/>
        </a:lnSpc>
        <a:spcBef>
          <a:spcPct val="0"/>
        </a:spcBef>
        <a:spcAft>
          <a:spcPct val="0"/>
        </a:spcAft>
        <a:defRPr sz="2900">
          <a:solidFill>
            <a:schemeClr val="tx1"/>
          </a:solidFill>
          <a:latin typeface="Arial Bold" charset="0"/>
          <a:ea typeface="Heiti SC Medium" charset="0"/>
          <a:cs typeface="Heiti SC Medium" charset="0"/>
          <a:sym typeface="Arial Bold" charset="0"/>
        </a:defRPr>
      </a:lvl8pPr>
      <a:lvl9pPr marL="1028520" algn="l" rtl="0" fontAlgn="base">
        <a:lnSpc>
          <a:spcPts val="1913"/>
        </a:lnSpc>
        <a:spcBef>
          <a:spcPct val="0"/>
        </a:spcBef>
        <a:spcAft>
          <a:spcPct val="0"/>
        </a:spcAft>
        <a:defRPr sz="2900">
          <a:solidFill>
            <a:schemeClr val="tx1"/>
          </a:solidFill>
          <a:latin typeface="Arial Bold" charset="0"/>
          <a:ea typeface="Heiti SC Medium" charset="0"/>
          <a:cs typeface="Heiti SC Medium" charset="0"/>
          <a:sym typeface="Arial Bold" charset="0"/>
        </a:defRPr>
      </a:lvl9pPr>
    </p:titleStyle>
    <p:bodyStyle>
      <a:lvl1pPr marL="166957" indent="-166957" algn="l" rtl="0" fontAlgn="base">
        <a:spcBef>
          <a:spcPts val="619"/>
        </a:spcBef>
        <a:spcAft>
          <a:spcPct val="0"/>
        </a:spcAft>
        <a:buClr>
          <a:srgbClr val="84BD00"/>
        </a:buClr>
        <a:buSzPct val="100000"/>
        <a:buFont typeface="Wingdings 2" charset="0"/>
        <a:buChar char="¡"/>
        <a:defRPr sz="2700">
          <a:solidFill>
            <a:schemeClr val="tx1"/>
          </a:solidFill>
          <a:latin typeface="+mn-lt"/>
          <a:ea typeface="+mn-ea"/>
          <a:cs typeface="+mn-cs"/>
          <a:sym typeface="Arial" charset="0"/>
        </a:defRPr>
      </a:lvl1pPr>
      <a:lvl2pPr marL="357126" indent="-189277" algn="l" rtl="0" fontAlgn="base">
        <a:spcBef>
          <a:spcPts val="506"/>
        </a:spcBef>
        <a:spcAft>
          <a:spcPct val="0"/>
        </a:spcAft>
        <a:buClr>
          <a:srgbClr val="000000"/>
        </a:buClr>
        <a:buSzPct val="100000"/>
        <a:buFont typeface="Arial" charset="0"/>
        <a:buChar char="–"/>
        <a:defRPr sz="2500">
          <a:solidFill>
            <a:schemeClr val="tx1"/>
          </a:solidFill>
          <a:latin typeface="+mn-lt"/>
          <a:ea typeface="+mn-ea"/>
          <a:cs typeface="+mn-cs"/>
          <a:sym typeface="Arial" charset="0"/>
        </a:defRPr>
      </a:lvl2pPr>
      <a:lvl3pPr marL="520511" indent="-162492" algn="l" rtl="0" fontAlgn="base">
        <a:spcBef>
          <a:spcPts val="506"/>
        </a:spcBef>
        <a:spcAft>
          <a:spcPct val="0"/>
        </a:spcAft>
        <a:buClr>
          <a:srgbClr val="000000"/>
        </a:buClr>
        <a:buSzPct val="100000"/>
        <a:buFont typeface="Wingdings 2" charset="0"/>
        <a:buChar char="¡"/>
        <a:defRPr sz="2400">
          <a:solidFill>
            <a:schemeClr val="tx1"/>
          </a:solidFill>
          <a:latin typeface="+mn-lt"/>
          <a:ea typeface="+mn-ea"/>
          <a:cs typeface="+mn-cs"/>
          <a:sym typeface="Arial" charset="0"/>
        </a:defRPr>
      </a:lvl3pPr>
      <a:lvl4pPr marL="694610" indent="-173206" algn="l" rtl="0" fontAlgn="base">
        <a:spcBef>
          <a:spcPts val="394"/>
        </a:spcBef>
        <a:spcAft>
          <a:spcPct val="0"/>
        </a:spcAft>
        <a:buClr>
          <a:srgbClr val="000000"/>
        </a:buClr>
        <a:buSzPct val="100000"/>
        <a:buFont typeface="Arial" charset="0"/>
        <a:buChar char="–"/>
        <a:defRPr sz="1900">
          <a:solidFill>
            <a:schemeClr val="tx1"/>
          </a:solidFill>
          <a:latin typeface="+mn-lt"/>
          <a:ea typeface="+mn-ea"/>
          <a:cs typeface="+mn-cs"/>
          <a:sym typeface="Arial" charset="0"/>
        </a:defRPr>
      </a:lvl4pPr>
      <a:lvl5pPr marL="845494" indent="-149993" algn="l" rtl="0" fontAlgn="base">
        <a:spcBef>
          <a:spcPts val="394"/>
        </a:spcBef>
        <a:spcAft>
          <a:spcPct val="0"/>
        </a:spcAft>
        <a:buClr>
          <a:srgbClr val="000000"/>
        </a:buClr>
        <a:buSzPct val="100000"/>
        <a:buFont typeface="Wingdings 2" charset="0"/>
        <a:buChar char="¡"/>
        <a:defRPr sz="1900">
          <a:solidFill>
            <a:schemeClr val="tx1"/>
          </a:solidFill>
          <a:latin typeface="+mn-lt"/>
          <a:ea typeface="+mn-ea"/>
          <a:cs typeface="+mn-cs"/>
          <a:sym typeface="Arial" charset="0"/>
        </a:defRPr>
      </a:lvl5pPr>
      <a:lvl6pPr marL="1102625" indent="-149993" algn="l" rtl="0" fontAlgn="base">
        <a:spcBef>
          <a:spcPts val="394"/>
        </a:spcBef>
        <a:spcAft>
          <a:spcPct val="0"/>
        </a:spcAft>
        <a:buClr>
          <a:srgbClr val="000000"/>
        </a:buClr>
        <a:buSzPct val="100000"/>
        <a:buFont typeface="Wingdings 2" charset="0"/>
        <a:buChar char="¡"/>
        <a:defRPr sz="1900">
          <a:solidFill>
            <a:schemeClr val="tx1"/>
          </a:solidFill>
          <a:latin typeface="+mn-lt"/>
          <a:ea typeface="+mn-ea"/>
          <a:cs typeface="+mn-cs"/>
          <a:sym typeface="Arial" charset="0"/>
        </a:defRPr>
      </a:lvl6pPr>
      <a:lvl7pPr marL="1359755" indent="-149993" algn="l" rtl="0" fontAlgn="base">
        <a:spcBef>
          <a:spcPts val="394"/>
        </a:spcBef>
        <a:spcAft>
          <a:spcPct val="0"/>
        </a:spcAft>
        <a:buClr>
          <a:srgbClr val="000000"/>
        </a:buClr>
        <a:buSzPct val="100000"/>
        <a:buFont typeface="Wingdings 2" charset="0"/>
        <a:buChar char="¡"/>
        <a:defRPr sz="1900">
          <a:solidFill>
            <a:schemeClr val="tx1"/>
          </a:solidFill>
          <a:latin typeface="+mn-lt"/>
          <a:ea typeface="+mn-ea"/>
          <a:cs typeface="+mn-cs"/>
          <a:sym typeface="Arial" charset="0"/>
        </a:defRPr>
      </a:lvl7pPr>
      <a:lvl8pPr marL="1616884" indent="-149993" algn="l" rtl="0" fontAlgn="base">
        <a:spcBef>
          <a:spcPts val="394"/>
        </a:spcBef>
        <a:spcAft>
          <a:spcPct val="0"/>
        </a:spcAft>
        <a:buClr>
          <a:srgbClr val="000000"/>
        </a:buClr>
        <a:buSzPct val="100000"/>
        <a:buFont typeface="Wingdings 2" charset="0"/>
        <a:buChar char="¡"/>
        <a:defRPr sz="1900">
          <a:solidFill>
            <a:schemeClr val="tx1"/>
          </a:solidFill>
          <a:latin typeface="+mn-lt"/>
          <a:ea typeface="+mn-ea"/>
          <a:cs typeface="+mn-cs"/>
          <a:sym typeface="Arial" charset="0"/>
        </a:defRPr>
      </a:lvl8pPr>
      <a:lvl9pPr marL="1874014" indent="-149993" algn="l" rtl="0" fontAlgn="base">
        <a:spcBef>
          <a:spcPts val="394"/>
        </a:spcBef>
        <a:spcAft>
          <a:spcPct val="0"/>
        </a:spcAft>
        <a:buClr>
          <a:srgbClr val="000000"/>
        </a:buClr>
        <a:buSzPct val="100000"/>
        <a:buFont typeface="Wingdings 2" charset="0"/>
        <a:buChar char="¡"/>
        <a:defRPr sz="1900">
          <a:solidFill>
            <a:schemeClr val="tx1"/>
          </a:solidFill>
          <a:latin typeface="+mn-lt"/>
          <a:ea typeface="+mn-ea"/>
          <a:cs typeface="+mn-cs"/>
          <a:sym typeface="Arial" charset="0"/>
        </a:defRPr>
      </a:lvl9pPr>
    </p:bodyStyle>
    <p:otherStyle>
      <a:defPPr>
        <a:defRPr lang="en-US"/>
      </a:defPPr>
      <a:lvl1pPr marL="0" algn="l" defTabSz="257131" rtl="0" eaLnBrk="1" latinLnBrk="0" hangingPunct="1">
        <a:defRPr sz="1000" kern="1200">
          <a:solidFill>
            <a:schemeClr val="tx1"/>
          </a:solidFill>
          <a:latin typeface="+mn-lt"/>
          <a:ea typeface="+mn-ea"/>
          <a:cs typeface="+mn-cs"/>
        </a:defRPr>
      </a:lvl1pPr>
      <a:lvl2pPr marL="257131" algn="l" defTabSz="257131" rtl="0" eaLnBrk="1" latinLnBrk="0" hangingPunct="1">
        <a:defRPr sz="1000" kern="1200">
          <a:solidFill>
            <a:schemeClr val="tx1"/>
          </a:solidFill>
          <a:latin typeface="+mn-lt"/>
          <a:ea typeface="+mn-ea"/>
          <a:cs typeface="+mn-cs"/>
        </a:defRPr>
      </a:lvl2pPr>
      <a:lvl3pPr marL="514262" algn="l" defTabSz="257131" rtl="0" eaLnBrk="1" latinLnBrk="0" hangingPunct="1">
        <a:defRPr sz="1000" kern="1200">
          <a:solidFill>
            <a:schemeClr val="tx1"/>
          </a:solidFill>
          <a:latin typeface="+mn-lt"/>
          <a:ea typeface="+mn-ea"/>
          <a:cs typeface="+mn-cs"/>
        </a:defRPr>
      </a:lvl3pPr>
      <a:lvl4pPr marL="771390" algn="l" defTabSz="257131" rtl="0" eaLnBrk="1" latinLnBrk="0" hangingPunct="1">
        <a:defRPr sz="1000" kern="1200">
          <a:solidFill>
            <a:schemeClr val="tx1"/>
          </a:solidFill>
          <a:latin typeface="+mn-lt"/>
          <a:ea typeface="+mn-ea"/>
          <a:cs typeface="+mn-cs"/>
        </a:defRPr>
      </a:lvl4pPr>
      <a:lvl5pPr marL="1028520" algn="l" defTabSz="257131" rtl="0" eaLnBrk="1" latinLnBrk="0" hangingPunct="1">
        <a:defRPr sz="1000" kern="1200">
          <a:solidFill>
            <a:schemeClr val="tx1"/>
          </a:solidFill>
          <a:latin typeface="+mn-lt"/>
          <a:ea typeface="+mn-ea"/>
          <a:cs typeface="+mn-cs"/>
        </a:defRPr>
      </a:lvl5pPr>
      <a:lvl6pPr marL="1285651" algn="l" defTabSz="257131" rtl="0" eaLnBrk="1" latinLnBrk="0" hangingPunct="1">
        <a:defRPr sz="1000" kern="1200">
          <a:solidFill>
            <a:schemeClr val="tx1"/>
          </a:solidFill>
          <a:latin typeface="+mn-lt"/>
          <a:ea typeface="+mn-ea"/>
          <a:cs typeface="+mn-cs"/>
        </a:defRPr>
      </a:lvl6pPr>
      <a:lvl7pPr marL="1542782" algn="l" defTabSz="257131" rtl="0" eaLnBrk="1" latinLnBrk="0" hangingPunct="1">
        <a:defRPr sz="1000" kern="1200">
          <a:solidFill>
            <a:schemeClr val="tx1"/>
          </a:solidFill>
          <a:latin typeface="+mn-lt"/>
          <a:ea typeface="+mn-ea"/>
          <a:cs typeface="+mn-cs"/>
        </a:defRPr>
      </a:lvl7pPr>
      <a:lvl8pPr marL="1799910" algn="l" defTabSz="257131" rtl="0" eaLnBrk="1" latinLnBrk="0" hangingPunct="1">
        <a:defRPr sz="1000" kern="1200">
          <a:solidFill>
            <a:schemeClr val="tx1"/>
          </a:solidFill>
          <a:latin typeface="+mn-lt"/>
          <a:ea typeface="+mn-ea"/>
          <a:cs typeface="+mn-cs"/>
        </a:defRPr>
      </a:lvl8pPr>
      <a:lvl9pPr marL="2057040" algn="l" defTabSz="257131" rtl="0" eaLnBrk="1" latinLnBrk="0" hangingPunct="1">
        <a:defRPr sz="1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sp>
        <p:nvSpPr>
          <p:cNvPr id="1029" name="Rectangle 12"/>
          <p:cNvSpPr>
            <a:spLocks noGrp="1" noChangeArrowheads="1"/>
          </p:cNvSpPr>
          <p:nvPr>
            <p:ph type="body" idx="1"/>
          </p:nvPr>
        </p:nvSpPr>
        <p:spPr bwMode="auto">
          <a:xfrm>
            <a:off x="1108075" y="1122364"/>
            <a:ext cx="7743824" cy="3632200"/>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en-US" dirty="0" smtClean="0"/>
              <a:t>Click to edit Master text</a:t>
            </a:r>
          </a:p>
          <a:p>
            <a:pPr lvl="1"/>
            <a:r>
              <a:rPr lang="en-US" dirty="0" smtClean="0"/>
              <a:t>Second level</a:t>
            </a:r>
          </a:p>
          <a:p>
            <a:pPr lvl="2"/>
            <a:r>
              <a:rPr lang="en-US" dirty="0" smtClean="0"/>
              <a:t>Third level</a:t>
            </a:r>
          </a:p>
          <a:p>
            <a:pPr lvl="3"/>
            <a:r>
              <a:rPr lang="en-US" smtClean="0"/>
              <a:t>Fourth level</a:t>
            </a:r>
            <a:endParaRPr lang="en-US" dirty="0" smtClean="0"/>
          </a:p>
        </p:txBody>
      </p:sp>
      <p:sp>
        <p:nvSpPr>
          <p:cNvPr id="1027" name="Rectangle 11"/>
          <p:cNvSpPr>
            <a:spLocks noGrp="1" noChangeArrowheads="1"/>
          </p:cNvSpPr>
          <p:nvPr>
            <p:ph type="title"/>
          </p:nvPr>
        </p:nvSpPr>
        <p:spPr bwMode="auto">
          <a:xfrm>
            <a:off x="1108074" y="261939"/>
            <a:ext cx="7743825" cy="712787"/>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smtClean="0"/>
              <a:t>Click to edit Master title style</a:t>
            </a:r>
          </a:p>
        </p:txBody>
      </p:sp>
      <p:pic>
        <p:nvPicPr>
          <p:cNvPr id="9" name="Picture 8"/>
          <p:cNvPicPr>
            <a:picLocks noChangeAspect="1"/>
          </p:cNvPicPr>
          <p:nvPr userDrawn="1"/>
        </p:nvPicPr>
        <p:blipFill rotWithShape="1">
          <a:blip r:embed="rId16" cstate="print">
            <a:extLst>
              <a:ext uri="{28A0092B-C50C-407E-A947-70E740481C1C}">
                <a14:useLocalDpi xmlns:a14="http://schemas.microsoft.com/office/drawing/2010/main" val="0"/>
              </a:ext>
            </a:extLst>
          </a:blip>
          <a:srcRect/>
          <a:stretch>
            <a:fillRect/>
          </a:stretch>
        </p:blipFill>
        <p:spPr>
          <a:xfrm>
            <a:off x="273852" y="242884"/>
            <a:ext cx="656429" cy="768096"/>
          </a:xfrm>
          <a:prstGeom prst="rect">
            <a:avLst/>
          </a:prstGeom>
        </p:spPr>
      </p:pic>
      <p:sp>
        <p:nvSpPr>
          <p:cNvPr id="11" name="Rectangle 71"/>
          <p:cNvSpPr>
            <a:spLocks noGrp="1" noChangeArrowheads="1"/>
          </p:cNvSpPr>
          <p:nvPr>
            <p:ph type="ftr" sz="quarter" idx="3"/>
          </p:nvPr>
        </p:nvSpPr>
        <p:spPr bwMode="auto">
          <a:xfrm>
            <a:off x="3488437" y="4901162"/>
            <a:ext cx="3648457" cy="171450"/>
          </a:xfrm>
          <a:prstGeom prst="rect">
            <a:avLst/>
          </a:prstGeom>
          <a:noFill/>
          <a:ln w="9525">
            <a:noFill/>
            <a:miter lim="800000"/>
            <a:headEnd/>
            <a:tailEnd/>
          </a:ln>
          <a:effectLst/>
        </p:spPr>
        <p:txBody>
          <a:bodyPr vert="horz" wrap="square" lIns="91436" tIns="45718" rIns="91436" bIns="45718" numCol="1" anchor="t" anchorCtr="0" compatLnSpc="1">
            <a:prstTxWarp prst="textNoShape">
              <a:avLst/>
            </a:prstTxWarp>
          </a:bodyPr>
          <a:lstStyle>
            <a:lvl1pPr marL="0" marR="0" indent="0" algn="ctr" defTabSz="914360" rtl="0" eaLnBrk="1" fontAlgn="base" latinLnBrk="0" hangingPunct="1">
              <a:lnSpc>
                <a:spcPct val="100000"/>
              </a:lnSpc>
              <a:spcBef>
                <a:spcPct val="0"/>
              </a:spcBef>
              <a:spcAft>
                <a:spcPct val="0"/>
              </a:spcAft>
              <a:buClrTx/>
              <a:buSzTx/>
              <a:buFontTx/>
              <a:buNone/>
              <a:tabLst/>
              <a:defRPr sz="900">
                <a:solidFill>
                  <a:schemeClr val="tx1"/>
                </a:solidFill>
              </a:defRPr>
            </a:lvl1pPr>
          </a:lstStyle>
          <a:p>
            <a:pPr>
              <a:defRPr/>
            </a:pPr>
            <a:r>
              <a:rPr lang="en-US" dirty="0" smtClean="0">
                <a:solidFill>
                  <a:srgbClr val="000000"/>
                </a:solidFill>
              </a:rPr>
              <a:t>NetApp Confidential – Limited Use</a:t>
            </a:r>
          </a:p>
        </p:txBody>
      </p:sp>
      <p:pic>
        <p:nvPicPr>
          <p:cNvPr id="12" name="Picture 11"/>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96223" y="4936511"/>
            <a:ext cx="2230757" cy="196380"/>
          </a:xfrm>
          <a:prstGeom prst="rect">
            <a:avLst/>
          </a:prstGeom>
        </p:spPr>
      </p:pic>
      <p:sp>
        <p:nvSpPr>
          <p:cNvPr id="8" name="TextBox 7"/>
          <p:cNvSpPr txBox="1"/>
          <p:nvPr userDrawn="1"/>
        </p:nvSpPr>
        <p:spPr>
          <a:xfrm>
            <a:off x="8643673" y="4936373"/>
            <a:ext cx="158698" cy="155812"/>
          </a:xfrm>
          <a:prstGeom prst="rect">
            <a:avLst/>
          </a:prstGeom>
          <a:noFill/>
        </p:spPr>
        <p:txBody>
          <a:bodyPr wrap="none" lIns="0" tIns="0" rIns="0" bIns="0" rtlCol="0">
            <a:spAutoFit/>
          </a:bodyPr>
          <a:lstStyle/>
          <a:p>
            <a:pPr algn="r">
              <a:defRPr/>
            </a:pPr>
            <a:fld id="{A8F08185-882F-4F21-B6AB-5D917FCFAB1F}" type="slidenum">
              <a:rPr lang="en-US" sz="1000" b="1" smtClean="0">
                <a:solidFill>
                  <a:srgbClr val="000000"/>
                </a:solidFill>
              </a:rPr>
              <a:pPr algn="r">
                <a:defRPr/>
              </a:pPr>
              <a:t>‹#›</a:t>
            </a:fld>
            <a:endParaRPr lang="en-US" sz="1000" b="1" dirty="0">
              <a:solidFill>
                <a:srgbClr val="000000"/>
              </a:solidFill>
            </a:endParaRPr>
          </a:p>
        </p:txBody>
      </p:sp>
    </p:spTree>
    <p:extLst>
      <p:ext uri="{BB962C8B-B14F-4D97-AF65-F5344CB8AC3E}">
        <p14:creationId xmlns:p14="http://schemas.microsoft.com/office/powerpoint/2010/main" val="71543650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Lst>
  <p:transition xmlns:p14="http://schemas.microsoft.com/office/powerpoint/2010/main">
    <p:fade/>
  </p:transition>
  <p:timing>
    <p:tnLst>
      <p:par>
        <p:cTn xmlns:p14="http://schemas.microsoft.com/office/powerpoint/2010/main" id="1" dur="indefinite" restart="never" nodeType="tmRoot"/>
      </p:par>
    </p:tnLst>
  </p:timing>
  <p:hf hdr="0" dt="0"/>
  <p:txStyles>
    <p:titleStyle>
      <a:lvl1pPr algn="l" rtl="0" eaLnBrk="0" fontAlgn="base" hangingPunct="0">
        <a:lnSpc>
          <a:spcPct val="90000"/>
        </a:lnSpc>
        <a:spcBef>
          <a:spcPct val="0"/>
        </a:spcBef>
        <a:spcAft>
          <a:spcPct val="0"/>
        </a:spcAft>
        <a:defRPr lang="en-US" sz="2600" b="1" kern="1200" baseline="0" dirty="0" smtClean="0">
          <a:solidFill>
            <a:schemeClr val="tx1"/>
          </a:solidFill>
          <a:latin typeface="+mj-lt"/>
          <a:ea typeface="+mj-ea"/>
          <a:cs typeface="+mj-cs"/>
        </a:defRPr>
      </a:lvl1pPr>
      <a:lvl2pPr algn="l" rtl="0" eaLnBrk="0" fontAlgn="base" hangingPunct="0">
        <a:spcBef>
          <a:spcPct val="0"/>
        </a:spcBef>
        <a:spcAft>
          <a:spcPct val="0"/>
        </a:spcAft>
        <a:defRPr sz="3000" b="1">
          <a:solidFill>
            <a:schemeClr val="tx1"/>
          </a:solidFill>
          <a:latin typeface="Arial" charset="0"/>
        </a:defRPr>
      </a:lvl2pPr>
      <a:lvl3pPr algn="l" rtl="0" eaLnBrk="0" fontAlgn="base" hangingPunct="0">
        <a:spcBef>
          <a:spcPct val="0"/>
        </a:spcBef>
        <a:spcAft>
          <a:spcPct val="0"/>
        </a:spcAft>
        <a:defRPr sz="3000" b="1">
          <a:solidFill>
            <a:schemeClr val="tx1"/>
          </a:solidFill>
          <a:latin typeface="Arial" charset="0"/>
        </a:defRPr>
      </a:lvl3pPr>
      <a:lvl4pPr algn="l" rtl="0" eaLnBrk="0" fontAlgn="base" hangingPunct="0">
        <a:spcBef>
          <a:spcPct val="0"/>
        </a:spcBef>
        <a:spcAft>
          <a:spcPct val="0"/>
        </a:spcAft>
        <a:defRPr sz="3000" b="1">
          <a:solidFill>
            <a:schemeClr val="tx1"/>
          </a:solidFill>
          <a:latin typeface="Arial" charset="0"/>
        </a:defRPr>
      </a:lvl4pPr>
      <a:lvl5pPr algn="l" rtl="0" eaLnBrk="0" fontAlgn="base" hangingPunct="0">
        <a:spcBef>
          <a:spcPct val="0"/>
        </a:spcBef>
        <a:spcAft>
          <a:spcPct val="0"/>
        </a:spcAft>
        <a:defRPr sz="3000" b="1">
          <a:solidFill>
            <a:schemeClr val="tx1"/>
          </a:solidFill>
          <a:latin typeface="Arial" charset="0"/>
        </a:defRPr>
      </a:lvl5pPr>
      <a:lvl6pPr marL="457180" algn="l" rtl="0" fontAlgn="base">
        <a:spcBef>
          <a:spcPct val="0"/>
        </a:spcBef>
        <a:spcAft>
          <a:spcPct val="0"/>
        </a:spcAft>
        <a:defRPr sz="3000" b="1">
          <a:solidFill>
            <a:schemeClr val="tx1"/>
          </a:solidFill>
          <a:latin typeface="Arial" charset="0"/>
        </a:defRPr>
      </a:lvl6pPr>
      <a:lvl7pPr marL="914360" algn="l" rtl="0" fontAlgn="base">
        <a:spcBef>
          <a:spcPct val="0"/>
        </a:spcBef>
        <a:spcAft>
          <a:spcPct val="0"/>
        </a:spcAft>
        <a:defRPr sz="3000" b="1">
          <a:solidFill>
            <a:schemeClr val="tx1"/>
          </a:solidFill>
          <a:latin typeface="Arial" charset="0"/>
        </a:defRPr>
      </a:lvl7pPr>
      <a:lvl8pPr marL="1371540" algn="l" rtl="0" fontAlgn="base">
        <a:spcBef>
          <a:spcPct val="0"/>
        </a:spcBef>
        <a:spcAft>
          <a:spcPct val="0"/>
        </a:spcAft>
        <a:defRPr sz="3000" b="1">
          <a:solidFill>
            <a:schemeClr val="tx1"/>
          </a:solidFill>
          <a:latin typeface="Arial" charset="0"/>
        </a:defRPr>
      </a:lvl8pPr>
      <a:lvl9pPr marL="1828720" algn="l" rtl="0" fontAlgn="base">
        <a:spcBef>
          <a:spcPct val="0"/>
        </a:spcBef>
        <a:spcAft>
          <a:spcPct val="0"/>
        </a:spcAft>
        <a:defRPr sz="3000" b="1">
          <a:solidFill>
            <a:schemeClr val="tx1"/>
          </a:solidFill>
          <a:latin typeface="Arial" charset="0"/>
        </a:defRPr>
      </a:lvl9pPr>
    </p:titleStyle>
    <p:bodyStyle>
      <a:lvl1pPr marL="252402" indent="-252402" algn="l" rtl="0" eaLnBrk="0" fontAlgn="base" hangingPunct="0">
        <a:lnSpc>
          <a:spcPct val="99000"/>
        </a:lnSpc>
        <a:spcBef>
          <a:spcPts val="1200"/>
        </a:spcBef>
        <a:spcAft>
          <a:spcPct val="0"/>
        </a:spcAft>
        <a:buClr>
          <a:schemeClr val="accent2"/>
        </a:buClr>
        <a:buFont typeface="Wingdings 2" pitchFamily="18" charset="2"/>
        <a:buChar char="¡"/>
        <a:defRPr sz="2200" kern="1200" baseline="0">
          <a:solidFill>
            <a:schemeClr val="tx1"/>
          </a:solidFill>
          <a:latin typeface="+mn-lt"/>
          <a:ea typeface="+mn-ea"/>
          <a:cs typeface="+mn-cs"/>
        </a:defRPr>
      </a:lvl1pPr>
      <a:lvl2pPr marL="579413" indent="-253989" algn="l" rtl="0" eaLnBrk="0" fontAlgn="base" hangingPunct="0">
        <a:spcBef>
          <a:spcPts val="800"/>
        </a:spcBef>
        <a:spcAft>
          <a:spcPct val="0"/>
        </a:spcAft>
        <a:buFont typeface="Arial" pitchFamily="34" charset="0"/>
        <a:buChar char="−"/>
        <a:defRPr sz="2000" kern="1200" baseline="0">
          <a:solidFill>
            <a:schemeClr val="tx1"/>
          </a:solidFill>
          <a:latin typeface="+mn-lt"/>
        </a:defRPr>
      </a:lvl2pPr>
      <a:lvl3pPr marL="927060" indent="-257164" algn="l" rtl="0" eaLnBrk="0" fontAlgn="base" hangingPunct="0">
        <a:spcBef>
          <a:spcPts val="600"/>
        </a:spcBef>
        <a:spcAft>
          <a:spcPct val="0"/>
        </a:spcAft>
        <a:buFont typeface="Wingdings 2" pitchFamily="18" charset="2"/>
        <a:buChar char="¡"/>
        <a:defRPr sz="1900" kern="1200" baseline="0">
          <a:solidFill>
            <a:schemeClr val="tx1"/>
          </a:solidFill>
          <a:latin typeface="+mn-lt"/>
        </a:defRPr>
      </a:lvl3pPr>
      <a:lvl4pPr marL="1200098" indent="-227003" algn="l" rtl="0" eaLnBrk="0" fontAlgn="base" hangingPunct="0">
        <a:spcBef>
          <a:spcPts val="455"/>
        </a:spcBef>
        <a:spcAft>
          <a:spcPct val="0"/>
        </a:spcAft>
        <a:buFont typeface="Arial" charset="0"/>
        <a:buChar char="–"/>
        <a:defRPr sz="1800" kern="1200" baseline="0">
          <a:solidFill>
            <a:schemeClr val="tx1"/>
          </a:solidFill>
          <a:latin typeface="+mn-lt"/>
        </a:defRPr>
      </a:lvl4pPr>
      <a:lvl5pPr marL="1504884" indent="-266689" algn="l" rtl="0" eaLnBrk="0" fontAlgn="base" hangingPunct="0">
        <a:spcBef>
          <a:spcPts val="440"/>
        </a:spcBef>
        <a:spcAft>
          <a:spcPct val="0"/>
        </a:spcAft>
        <a:buFont typeface="Wingdings 2" pitchFamily="18" charset="2"/>
        <a:buChar char="¡"/>
        <a:defRPr sz="2000">
          <a:solidFill>
            <a:schemeClr val="tx1"/>
          </a:solidFill>
          <a:latin typeface="+mn-lt"/>
        </a:defRPr>
      </a:lvl5pPr>
      <a:lvl6pPr marL="1962064" indent="-266689" algn="l" rtl="0" fontAlgn="base">
        <a:spcBef>
          <a:spcPct val="20000"/>
        </a:spcBef>
        <a:spcAft>
          <a:spcPct val="0"/>
        </a:spcAft>
        <a:buFont typeface="Wingdings 2" pitchFamily="18" charset="2"/>
        <a:buChar char="¡"/>
        <a:defRPr sz="2000">
          <a:solidFill>
            <a:schemeClr val="tx1"/>
          </a:solidFill>
          <a:latin typeface="+mn-lt"/>
        </a:defRPr>
      </a:lvl6pPr>
      <a:lvl7pPr marL="2419244" indent="-266689" algn="l" rtl="0" fontAlgn="base">
        <a:spcBef>
          <a:spcPct val="20000"/>
        </a:spcBef>
        <a:spcAft>
          <a:spcPct val="0"/>
        </a:spcAft>
        <a:buFont typeface="Wingdings 2" pitchFamily="18" charset="2"/>
        <a:buChar char="¡"/>
        <a:defRPr sz="2000">
          <a:solidFill>
            <a:schemeClr val="tx1"/>
          </a:solidFill>
          <a:latin typeface="+mn-lt"/>
        </a:defRPr>
      </a:lvl7pPr>
      <a:lvl8pPr marL="2876424" indent="-266689" algn="l" rtl="0" fontAlgn="base">
        <a:spcBef>
          <a:spcPct val="20000"/>
        </a:spcBef>
        <a:spcAft>
          <a:spcPct val="0"/>
        </a:spcAft>
        <a:buFont typeface="Wingdings 2" pitchFamily="18" charset="2"/>
        <a:buChar char="¡"/>
        <a:defRPr sz="2000">
          <a:solidFill>
            <a:schemeClr val="tx1"/>
          </a:solidFill>
          <a:latin typeface="+mn-lt"/>
        </a:defRPr>
      </a:lvl8pPr>
      <a:lvl9pPr marL="3333604" indent="-266689"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360" rtl="0" eaLnBrk="1" latinLnBrk="0" hangingPunct="1">
        <a:defRPr sz="1800" kern="1200">
          <a:solidFill>
            <a:schemeClr val="tx1"/>
          </a:solidFill>
          <a:latin typeface="+mn-lt"/>
          <a:ea typeface="+mn-ea"/>
          <a:cs typeface="+mn-cs"/>
        </a:defRPr>
      </a:lvl1pPr>
      <a:lvl2pPr marL="457180" algn="l" defTabSz="914360" rtl="0" eaLnBrk="1" latinLnBrk="0" hangingPunct="1">
        <a:defRPr sz="1800" kern="1200">
          <a:solidFill>
            <a:schemeClr val="tx1"/>
          </a:solidFill>
          <a:latin typeface="+mn-lt"/>
          <a:ea typeface="+mn-ea"/>
          <a:cs typeface="+mn-cs"/>
        </a:defRPr>
      </a:lvl2pPr>
      <a:lvl3pPr marL="914360" algn="l" defTabSz="914360" rtl="0" eaLnBrk="1" latinLnBrk="0" hangingPunct="1">
        <a:defRPr sz="1800" kern="1200">
          <a:solidFill>
            <a:schemeClr val="tx1"/>
          </a:solidFill>
          <a:latin typeface="+mn-lt"/>
          <a:ea typeface="+mn-ea"/>
          <a:cs typeface="+mn-cs"/>
        </a:defRPr>
      </a:lvl3pPr>
      <a:lvl4pPr marL="1371540" algn="l" defTabSz="914360" rtl="0" eaLnBrk="1" latinLnBrk="0" hangingPunct="1">
        <a:defRPr sz="1800" kern="1200">
          <a:solidFill>
            <a:schemeClr val="tx1"/>
          </a:solidFill>
          <a:latin typeface="+mn-lt"/>
          <a:ea typeface="+mn-ea"/>
          <a:cs typeface="+mn-cs"/>
        </a:defRPr>
      </a:lvl4pPr>
      <a:lvl5pPr marL="1828720" algn="l" defTabSz="914360" rtl="0" eaLnBrk="1" latinLnBrk="0" hangingPunct="1">
        <a:defRPr sz="1800" kern="1200">
          <a:solidFill>
            <a:schemeClr val="tx1"/>
          </a:solidFill>
          <a:latin typeface="+mn-lt"/>
          <a:ea typeface="+mn-ea"/>
          <a:cs typeface="+mn-cs"/>
        </a:defRPr>
      </a:lvl5pPr>
      <a:lvl6pPr marL="2285900" algn="l" defTabSz="914360" rtl="0" eaLnBrk="1" latinLnBrk="0" hangingPunct="1">
        <a:defRPr sz="1800" kern="1200">
          <a:solidFill>
            <a:schemeClr val="tx1"/>
          </a:solidFill>
          <a:latin typeface="+mn-lt"/>
          <a:ea typeface="+mn-ea"/>
          <a:cs typeface="+mn-cs"/>
        </a:defRPr>
      </a:lvl6pPr>
      <a:lvl7pPr marL="2743080" algn="l" defTabSz="914360" rtl="0" eaLnBrk="1" latinLnBrk="0" hangingPunct="1">
        <a:defRPr sz="1800" kern="1200">
          <a:solidFill>
            <a:schemeClr val="tx1"/>
          </a:solidFill>
          <a:latin typeface="+mn-lt"/>
          <a:ea typeface="+mn-ea"/>
          <a:cs typeface="+mn-cs"/>
        </a:defRPr>
      </a:lvl7pPr>
      <a:lvl8pPr marL="3200260" algn="l" defTabSz="914360" rtl="0" eaLnBrk="1" latinLnBrk="0" hangingPunct="1">
        <a:defRPr sz="1800" kern="1200">
          <a:solidFill>
            <a:schemeClr val="tx1"/>
          </a:solidFill>
          <a:latin typeface="+mn-lt"/>
          <a:ea typeface="+mn-ea"/>
          <a:cs typeface="+mn-cs"/>
        </a:defRPr>
      </a:lvl8pPr>
      <a:lvl9pPr marL="3657440" algn="l" defTabSz="9143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png"/><Relationship Id="rId5" Type="http://schemas.openxmlformats.org/officeDocument/2006/relationships/image" Target="../media/image17.png"/><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16.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1.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1" Type="http://schemas.openxmlformats.org/officeDocument/2006/relationships/diagramLayout" Target="../diagrams/layout4.xml"/><Relationship Id="rId12" Type="http://schemas.openxmlformats.org/officeDocument/2006/relationships/diagramQuickStyle" Target="../diagrams/quickStyle4.xml"/><Relationship Id="rId13" Type="http://schemas.openxmlformats.org/officeDocument/2006/relationships/diagramColors" Target="../diagrams/colors4.xml"/><Relationship Id="rId14"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4.jpeg"/><Relationship Id="rId4" Type="http://schemas.openxmlformats.org/officeDocument/2006/relationships/hyperlink" Target="http://fieldportal.netapp.com" TargetMode="External"/><Relationship Id="rId5" Type="http://schemas.openxmlformats.org/officeDocument/2006/relationships/hyperlink" Target="http://www.netapppartneracademy.com/" TargetMode="External"/><Relationship Id="rId6" Type="http://schemas.openxmlformats.org/officeDocument/2006/relationships/hyperlink" Target="http://www.netapp.com/us/services-support/university/index.aspx" TargetMode="External"/><Relationship Id="rId7" Type="http://schemas.openxmlformats.org/officeDocument/2006/relationships/hyperlink" Target="http://www.netapp.com" TargetMode="External"/><Relationship Id="rId8" Type="http://schemas.openxmlformats.org/officeDocument/2006/relationships/hyperlink" Target="https://fieldportal.netapp.com/Core/DownloadDoc.aspx?documentID=75580&amp;contentID=83993" TargetMode="External"/><Relationship Id="rId9" Type="http://schemas.openxmlformats.org/officeDocument/2006/relationships/hyperlink" Target="https://communities.netapp.com/community/collaborative_workspaces/emerging-oem-partner-community" TargetMode="External"/><Relationship Id="rId10" Type="http://schemas.openxmlformats.org/officeDocument/2006/relationships/diagramData" Target="../diagrams/data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image" Target="../media/image30.jpeg"/><Relationship Id="rId5" Type="http://schemas.openxmlformats.org/officeDocument/2006/relationships/image" Target="../media/image31.jpe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image" Target="../media/image32.png"/><Relationship Id="rId5" Type="http://schemas.openxmlformats.org/officeDocument/2006/relationships/image" Target="../media/image21.png"/><Relationship Id="rId6" Type="http://schemas.openxmlformats.org/officeDocument/2006/relationships/image" Target="../media/image33.png"/><Relationship Id="rId7" Type="http://schemas.openxmlformats.org/officeDocument/2006/relationships/image" Target="../media/image22.png"/><Relationship Id="rId8" Type="http://schemas.openxmlformats.org/officeDocument/2006/relationships/image" Target="../media/image34.png"/><Relationship Id="rId1" Type="http://schemas.openxmlformats.org/officeDocument/2006/relationships/tags" Target="../tags/tag2.xml"/><Relationship Id="rId2"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 Id="rId3"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42.png"/><Relationship Id="rId6"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 Id="rId11"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
          </p:nvPr>
        </p:nvSpPr>
        <p:spPr>
          <a:xfrm>
            <a:off x="285750" y="4393620"/>
            <a:ext cx="5237498" cy="338554"/>
          </a:xfrm>
        </p:spPr>
        <p:txBody>
          <a:bodyPr/>
          <a:lstStyle/>
          <a:p>
            <a:r>
              <a:rPr lang="en-US" dirty="0" smtClean="0"/>
              <a:t>Matt Tangvald</a:t>
            </a:r>
            <a:endParaRPr lang="en-US" dirty="0"/>
          </a:p>
        </p:txBody>
      </p:sp>
      <p:sp>
        <p:nvSpPr>
          <p:cNvPr id="11" name="Title 10"/>
          <p:cNvSpPr>
            <a:spLocks noGrp="1"/>
          </p:cNvSpPr>
          <p:nvPr>
            <p:ph type="ctrTitle"/>
          </p:nvPr>
        </p:nvSpPr>
        <p:spPr>
          <a:xfrm>
            <a:off x="285753" y="1977481"/>
            <a:ext cx="5013277" cy="1703543"/>
          </a:xfrm>
        </p:spPr>
        <p:txBody>
          <a:bodyPr/>
          <a:lstStyle/>
          <a:p>
            <a:r>
              <a:rPr lang="en-US" sz="2800" dirty="0"/>
              <a:t>Session BD-2-329</a:t>
            </a:r>
            <a:br>
              <a:rPr lang="en-US" sz="2800" dirty="0"/>
            </a:br>
            <a:r>
              <a:rPr lang="en-US" sz="1100" dirty="0"/>
              <a:t/>
            </a:r>
            <a:br>
              <a:rPr lang="en-US" sz="1100" dirty="0"/>
            </a:br>
            <a:r>
              <a:rPr lang="en-US" sz="2800" dirty="0"/>
              <a:t>Building Private Clouds on     E-Series</a:t>
            </a:r>
            <a:br>
              <a:rPr lang="en-US" sz="2800" dirty="0"/>
            </a:br>
            <a:r>
              <a:rPr lang="en-US" sz="2800" dirty="0"/>
              <a:t>The Swift Object Opportunity</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3"/>
          <p:cNvSpPr>
            <a:spLocks noGrp="1"/>
          </p:cNvSpPr>
          <p:nvPr>
            <p:ph type="sldNum" sz="quarter" idx="10"/>
          </p:nvPr>
        </p:nvSpPr>
        <p:spPr/>
        <p:txBody>
          <a:bodyPr/>
          <a:lstStyle/>
          <a:p>
            <a:fld id="{C5F7A759-3BF5-DA48-BFBA-83BA2CD39590}" type="slidenum">
              <a:rPr lang="en-US"/>
              <a:pPr/>
              <a:t>10</a:t>
            </a:fld>
            <a:endParaRPr lang="en-US"/>
          </a:p>
        </p:txBody>
      </p:sp>
      <p:sp>
        <p:nvSpPr>
          <p:cNvPr id="69633" name="Freeform 1"/>
          <p:cNvSpPr>
            <a:spLocks/>
          </p:cNvSpPr>
          <p:nvPr/>
        </p:nvSpPr>
        <p:spPr bwMode="auto">
          <a:xfrm>
            <a:off x="685800" y="1010845"/>
            <a:ext cx="3493294" cy="2100263"/>
          </a:xfrm>
          <a:custGeom>
            <a:avLst/>
            <a:gdLst>
              <a:gd name="T0" fmla="+- 0 2198 297"/>
              <a:gd name="T1" fmla="*/ T0 w 20879"/>
              <a:gd name="T2" fmla="+- 0 7211 401"/>
              <a:gd name="T3" fmla="*/ 7211 h 20683"/>
              <a:gd name="T4" fmla="+- 0 4988 297"/>
              <a:gd name="T5" fmla="*/ T4 w 20879"/>
              <a:gd name="T6" fmla="+- 0 2261 401"/>
              <a:gd name="T7" fmla="*/ 2261 h 20683"/>
              <a:gd name="T8" fmla="+- 0 7075 297"/>
              <a:gd name="T9" fmla="*/ T8 w 20879"/>
              <a:gd name="T10" fmla="+- 0 2824 401"/>
              <a:gd name="T11" fmla="*/ 2824 h 20683"/>
              <a:gd name="T12" fmla="+- 0 10556 297"/>
              <a:gd name="T13" fmla="*/ T12 w 20879"/>
              <a:gd name="T14" fmla="+- 0 1384 401"/>
              <a:gd name="T15" fmla="*/ 1384 h 20683"/>
              <a:gd name="T16" fmla="+- 0 11154 297"/>
              <a:gd name="T17" fmla="*/ T16 w 20879"/>
              <a:gd name="T18" fmla="+- 0 1977 401"/>
              <a:gd name="T19" fmla="*/ 1977 h 20683"/>
              <a:gd name="T20" fmla="+- 0 13980 297"/>
              <a:gd name="T21" fmla="*/ T20 w 20879"/>
              <a:gd name="T22" fmla="+- 0 701 401"/>
              <a:gd name="T23" fmla="*/ 701 h 20683"/>
              <a:gd name="T24" fmla="+- 0 14715 297"/>
              <a:gd name="T25" fmla="*/ T24 w 20879"/>
              <a:gd name="T26" fmla="+- 0 1522 401"/>
              <a:gd name="T27" fmla="*/ 1522 h 20683"/>
              <a:gd name="T28" fmla="+- 0 18019 297"/>
              <a:gd name="T29" fmla="*/ T28 w 20879"/>
              <a:gd name="T30" fmla="+- 0 1155 401"/>
              <a:gd name="T31" fmla="*/ 1155 h 20683"/>
              <a:gd name="T32" fmla="+- 0 18810 297"/>
              <a:gd name="T33" fmla="*/ T32 w 20879"/>
              <a:gd name="T34" fmla="+- 0 3003 401"/>
              <a:gd name="T35" fmla="*/ 3003 h 20683"/>
              <a:gd name="T36" fmla="+- 0 20618 297"/>
              <a:gd name="T37" fmla="*/ T36 w 20879"/>
              <a:gd name="T38" fmla="+- 0 7276 401"/>
              <a:gd name="T39" fmla="*/ 7276 h 20683"/>
              <a:gd name="T40" fmla="+- 0 20500 297"/>
              <a:gd name="T41" fmla="*/ T40 w 20879"/>
              <a:gd name="T42" fmla="+- 0 7733 401"/>
              <a:gd name="T43" fmla="*/ 7733 h 20683"/>
              <a:gd name="T44" fmla="+- 0 19898 297"/>
              <a:gd name="T45" fmla="*/ T44 w 20879"/>
              <a:gd name="T46" fmla="+- 0 13920 401"/>
              <a:gd name="T47" fmla="*/ 13920 h 20683"/>
              <a:gd name="T48" fmla="+- 0 18369 297"/>
              <a:gd name="T49" fmla="*/ T48 w 20879"/>
              <a:gd name="T50" fmla="+- 0 14788 401"/>
              <a:gd name="T51" fmla="*/ 14788 h 20683"/>
              <a:gd name="T52" fmla="+- 0 15555 297"/>
              <a:gd name="T53" fmla="*/ T52 w 20879"/>
              <a:gd name="T54" fmla="+- 0 18523 401"/>
              <a:gd name="T55" fmla="*/ 18523 h 20683"/>
              <a:gd name="T56" fmla="+- 0 14098 297"/>
              <a:gd name="T57" fmla="*/ T56 w 20879"/>
              <a:gd name="T58" fmla="+- 0 17952 401"/>
              <a:gd name="T59" fmla="*/ 17952 h 20683"/>
              <a:gd name="T60" fmla="+- 0 10035 297"/>
              <a:gd name="T61" fmla="*/ T60 w 20879"/>
              <a:gd name="T62" fmla="+- 0 20894 401"/>
              <a:gd name="T63" fmla="*/ 20894 h 20683"/>
              <a:gd name="T64" fmla="+- 0 8270 297"/>
              <a:gd name="T65" fmla="*/ T64 w 20879"/>
              <a:gd name="T66" fmla="+- 0 19124 401"/>
              <a:gd name="T67" fmla="*/ 19124 h 20683"/>
              <a:gd name="T68" fmla="+- 0 3156 297"/>
              <a:gd name="T69" fmla="*/ T68 w 20879"/>
              <a:gd name="T70" fmla="+- 0 17400 401"/>
              <a:gd name="T71" fmla="*/ 17400 h 20683"/>
              <a:gd name="T72" fmla="+- 0 3117 297"/>
              <a:gd name="T73" fmla="*/ T72 w 20879"/>
              <a:gd name="T74" fmla="+- 0 17309 401"/>
              <a:gd name="T75" fmla="*/ 17309 h 20683"/>
              <a:gd name="T76" fmla="+- 0 782 297"/>
              <a:gd name="T77" fmla="*/ T76 w 20879"/>
              <a:gd name="T78" fmla="+- 0 14826 401"/>
              <a:gd name="T79" fmla="*/ 14826 h 20683"/>
              <a:gd name="T80" fmla="+- 0 1335 297"/>
              <a:gd name="T81" fmla="*/ T80 w 20879"/>
              <a:gd name="T82" fmla="+- 0 12561 401"/>
              <a:gd name="T83" fmla="*/ 12561 h 20683"/>
              <a:gd name="T84" fmla="+- 0 585 297"/>
              <a:gd name="T85" fmla="*/ T84 w 20879"/>
              <a:gd name="T86" fmla="+- 0 8668 401"/>
              <a:gd name="T87" fmla="*/ 8668 h 20683"/>
              <a:gd name="T88" fmla="+- 0 2180 297"/>
              <a:gd name="T89" fmla="*/ T88 w 20879"/>
              <a:gd name="T90" fmla="+- 0 7276 401"/>
              <a:gd name="T91" fmla="*/ 7276 h 20683"/>
              <a:gd name="T92" fmla="+- 0 2198 297"/>
              <a:gd name="T93" fmla="*/ T92 w 20879"/>
              <a:gd name="T94" fmla="+- 0 7211 401"/>
              <a:gd name="T95" fmla="*/ 7211 h 20683"/>
              <a:gd name="T96" fmla="+- 0 2198 297"/>
              <a:gd name="T97" fmla="*/ T96 w 20879"/>
              <a:gd name="T98" fmla="+- 0 7211 401"/>
              <a:gd name="T99" fmla="*/ 7211 h 2068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Lst>
            <a:rect l="0" t="0" r="r" b="b"/>
            <a:pathLst>
              <a:path w="20879" h="20683">
                <a:moveTo>
                  <a:pt x="1901" y="6810"/>
                </a:moveTo>
                <a:cubicBezTo>
                  <a:pt x="1658" y="4404"/>
                  <a:pt x="2907" y="2187"/>
                  <a:pt x="4691" y="1860"/>
                </a:cubicBezTo>
                <a:cubicBezTo>
                  <a:pt x="5414" y="1727"/>
                  <a:pt x="6149" y="1926"/>
                  <a:pt x="6778" y="2423"/>
                </a:cubicBezTo>
                <a:cubicBezTo>
                  <a:pt x="7445" y="727"/>
                  <a:pt x="9003" y="82"/>
                  <a:pt x="10259" y="983"/>
                </a:cubicBezTo>
                <a:cubicBezTo>
                  <a:pt x="10478" y="1141"/>
                  <a:pt x="10680" y="1341"/>
                  <a:pt x="10857" y="1576"/>
                </a:cubicBezTo>
                <a:cubicBezTo>
                  <a:pt x="11376" y="170"/>
                  <a:pt x="12642" y="-401"/>
                  <a:pt x="13683" y="300"/>
                </a:cubicBezTo>
                <a:cubicBezTo>
                  <a:pt x="13971" y="494"/>
                  <a:pt x="14222" y="775"/>
                  <a:pt x="14418" y="1121"/>
                </a:cubicBezTo>
                <a:cubicBezTo>
                  <a:pt x="15255" y="-209"/>
                  <a:pt x="16734" y="-373"/>
                  <a:pt x="17722" y="754"/>
                </a:cubicBezTo>
                <a:cubicBezTo>
                  <a:pt x="18137" y="1228"/>
                  <a:pt x="18417" y="1881"/>
                  <a:pt x="18513" y="2602"/>
                </a:cubicBezTo>
                <a:cubicBezTo>
                  <a:pt x="19885" y="3107"/>
                  <a:pt x="20694" y="5020"/>
                  <a:pt x="20321" y="6875"/>
                </a:cubicBezTo>
                <a:cubicBezTo>
                  <a:pt x="20289" y="7031"/>
                  <a:pt x="20250" y="7183"/>
                  <a:pt x="20203" y="7332"/>
                </a:cubicBezTo>
                <a:cubicBezTo>
                  <a:pt x="21303" y="9265"/>
                  <a:pt x="21034" y="12034"/>
                  <a:pt x="19601" y="13519"/>
                </a:cubicBezTo>
                <a:cubicBezTo>
                  <a:pt x="19155" y="13981"/>
                  <a:pt x="18629" y="14280"/>
                  <a:pt x="18072" y="14387"/>
                </a:cubicBezTo>
                <a:cubicBezTo>
                  <a:pt x="18060" y="16466"/>
                  <a:pt x="16800" y="18138"/>
                  <a:pt x="15258" y="18122"/>
                </a:cubicBezTo>
                <a:cubicBezTo>
                  <a:pt x="14742" y="18116"/>
                  <a:pt x="14238" y="17918"/>
                  <a:pt x="13801" y="17551"/>
                </a:cubicBezTo>
                <a:cubicBezTo>
                  <a:pt x="13280" y="19882"/>
                  <a:pt x="11460" y="21199"/>
                  <a:pt x="9738" y="20493"/>
                </a:cubicBezTo>
                <a:cubicBezTo>
                  <a:pt x="9016" y="20197"/>
                  <a:pt x="8392" y="19572"/>
                  <a:pt x="7973" y="18723"/>
                </a:cubicBezTo>
                <a:cubicBezTo>
                  <a:pt x="6209" y="20159"/>
                  <a:pt x="3920" y="19387"/>
                  <a:pt x="2859" y="16999"/>
                </a:cubicBezTo>
                <a:cubicBezTo>
                  <a:pt x="2846" y="16969"/>
                  <a:pt x="2833" y="16938"/>
                  <a:pt x="2820" y="16908"/>
                </a:cubicBezTo>
                <a:cubicBezTo>
                  <a:pt x="1666" y="17090"/>
                  <a:pt x="620" y="15979"/>
                  <a:pt x="485" y="14425"/>
                </a:cubicBezTo>
                <a:cubicBezTo>
                  <a:pt x="412" y="13597"/>
                  <a:pt x="615" y="12768"/>
                  <a:pt x="1038" y="12160"/>
                </a:cubicBezTo>
                <a:cubicBezTo>
                  <a:pt x="39" y="11366"/>
                  <a:pt x="-297" y="9623"/>
                  <a:pt x="288" y="8267"/>
                </a:cubicBezTo>
                <a:cubicBezTo>
                  <a:pt x="626" y="7485"/>
                  <a:pt x="1218" y="6968"/>
                  <a:pt x="1883" y="6875"/>
                </a:cubicBezTo>
                <a:lnTo>
                  <a:pt x="1901" y="6810"/>
                </a:lnTo>
                <a:close/>
                <a:moveTo>
                  <a:pt x="1901" y="6810"/>
                </a:moveTo>
              </a:path>
            </a:pathLst>
          </a:custGeom>
          <a:gradFill rotWithShape="0">
            <a:gsLst>
              <a:gs pos="0">
                <a:srgbClr val="FFFFFF"/>
              </a:gs>
              <a:gs pos="65001">
                <a:srgbClr val="FFFFFF"/>
              </a:gs>
              <a:gs pos="100000">
                <a:srgbClr val="FFFFFF"/>
              </a:gs>
            </a:gsLst>
            <a:lin ang="5400000" scaled="1"/>
          </a:gradFill>
          <a:ln w="38100" cap="flat">
            <a:solidFill>
              <a:srgbClr val="BFBFBF"/>
            </a:solidFill>
            <a:prstDash val="solid"/>
            <a:round/>
            <a:headEnd type="none" w="med" len="med"/>
            <a:tailEnd type="none" w="med" len="med"/>
          </a:ln>
        </p:spPr>
        <p:txBody>
          <a:bodyPr lIns="0" tIns="0" rIns="0" bIns="0"/>
          <a:lstStyle/>
          <a:p>
            <a:pPr algn="ctr"/>
            <a:endParaRPr lang="en-US" sz="4200">
              <a:solidFill>
                <a:srgbClr val="000000"/>
              </a:solidFill>
              <a:latin typeface="Gill Sans" charset="0"/>
              <a:sym typeface="Gill Sans" charset="0"/>
            </a:endParaRPr>
          </a:p>
        </p:txBody>
      </p:sp>
      <p:pic>
        <p:nvPicPr>
          <p:cNvPr id="69634" name="Picture 2"/>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85940" y="1414465"/>
            <a:ext cx="1285875"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69635" name="AutoShape 3"/>
          <p:cNvSpPr>
            <a:spLocks/>
          </p:cNvSpPr>
          <p:nvPr/>
        </p:nvSpPr>
        <p:spPr bwMode="auto">
          <a:xfrm>
            <a:off x="3300415" y="1400180"/>
            <a:ext cx="4772025" cy="3357563"/>
          </a:xfrm>
          <a:prstGeom prst="roundRect">
            <a:avLst>
              <a:gd name="adj" fmla="val 1972"/>
            </a:avLst>
          </a:prstGeom>
          <a:solidFill>
            <a:schemeClr val="accent1"/>
          </a:solidFill>
          <a:ln w="25400" cap="flat">
            <a:solidFill>
              <a:srgbClr val="A5A5A5"/>
            </a:solidFill>
            <a:prstDash val="solid"/>
            <a:round/>
            <a:headEnd type="none" w="med" len="med"/>
            <a:tailEnd type="none" w="med" len="med"/>
          </a:ln>
        </p:spPr>
        <p:txBody>
          <a:bodyPr lIns="71423" tIns="71423" rIns="71423" bIns="71423"/>
          <a:lstStyle/>
          <a:p>
            <a:pPr algn="ctr"/>
            <a:r>
              <a:rPr lang="en-US" sz="800">
                <a:solidFill>
                  <a:srgbClr val="000000"/>
                </a:solidFill>
                <a:latin typeface="Arial Bold" charset="0"/>
                <a:ea typeface="ＭＳ Ｐゴシック" charset="0"/>
                <a:cs typeface="Arial Bold" charset="0"/>
                <a:sym typeface="Arial Bold" charset="0"/>
              </a:rPr>
              <a:t>Swift</a:t>
            </a:r>
          </a:p>
        </p:txBody>
      </p:sp>
      <p:pic>
        <p:nvPicPr>
          <p:cNvPr id="696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249" y="241996"/>
            <a:ext cx="656332" cy="76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grpSp>
        <p:nvGrpSpPr>
          <p:cNvPr id="69639" name="Group 7"/>
          <p:cNvGrpSpPr>
            <a:grpSpLocks/>
          </p:cNvGrpSpPr>
          <p:nvPr/>
        </p:nvGrpSpPr>
        <p:grpSpPr bwMode="auto">
          <a:xfrm>
            <a:off x="285750" y="4833640"/>
            <a:ext cx="8565356" cy="81260"/>
            <a:chOff x="0" y="0"/>
            <a:chExt cx="9592" cy="90"/>
          </a:xfrm>
        </p:grpSpPr>
        <p:sp>
          <p:nvSpPr>
            <p:cNvPr id="69637" name="Freeform 5"/>
            <p:cNvSpPr>
              <a:spLocks/>
            </p:cNvSpPr>
            <p:nvPr/>
          </p:nvSpPr>
          <p:spPr bwMode="auto">
            <a:xfrm>
              <a:off x="0" y="0"/>
              <a:ext cx="9592" cy="90"/>
            </a:xfrm>
            <a:custGeom>
              <a:avLst/>
              <a:gdLst>
                <a:gd name="T0" fmla="*/ 638 w 21600"/>
                <a:gd name="T1" fmla="*/ 1728 h 21600"/>
                <a:gd name="T2" fmla="*/ 1418 w 21600"/>
                <a:gd name="T3" fmla="*/ 864 h 21600"/>
                <a:gd name="T4" fmla="*/ 2067 w 21600"/>
                <a:gd name="T5" fmla="*/ 864 h 21600"/>
                <a:gd name="T6" fmla="*/ 2715 w 21600"/>
                <a:gd name="T7" fmla="*/ 2592 h 21600"/>
                <a:gd name="T8" fmla="*/ 3452 w 21600"/>
                <a:gd name="T9" fmla="*/ 3456 h 21600"/>
                <a:gd name="T10" fmla="*/ 4254 w 21600"/>
                <a:gd name="T11" fmla="*/ 2592 h 21600"/>
                <a:gd name="T12" fmla="*/ 4914 w 21600"/>
                <a:gd name="T13" fmla="*/ 1728 h 21600"/>
                <a:gd name="T14" fmla="*/ 5705 w 21600"/>
                <a:gd name="T15" fmla="*/ 1728 h 21600"/>
                <a:gd name="T16" fmla="*/ 6573 w 21600"/>
                <a:gd name="T17" fmla="*/ 864 h 21600"/>
                <a:gd name="T18" fmla="*/ 7288 w 21600"/>
                <a:gd name="T19" fmla="*/ 1728 h 21600"/>
                <a:gd name="T20" fmla="*/ 7849 w 21600"/>
                <a:gd name="T21" fmla="*/ 1728 h 21600"/>
                <a:gd name="T22" fmla="*/ 8618 w 21600"/>
                <a:gd name="T23" fmla="*/ 2592 h 21600"/>
                <a:gd name="T24" fmla="*/ 9398 w 21600"/>
                <a:gd name="T25" fmla="*/ 2592 h 21600"/>
                <a:gd name="T26" fmla="*/ 10036 w 21600"/>
                <a:gd name="T27" fmla="*/ 3456 h 21600"/>
                <a:gd name="T28" fmla="*/ 10718 w 21600"/>
                <a:gd name="T29" fmla="*/ 1728 h 21600"/>
                <a:gd name="T30" fmla="*/ 11575 w 21600"/>
                <a:gd name="T31" fmla="*/ 1728 h 21600"/>
                <a:gd name="T32" fmla="*/ 12278 w 21600"/>
                <a:gd name="T33" fmla="*/ 864 h 21600"/>
                <a:gd name="T34" fmla="*/ 12938 w 21600"/>
                <a:gd name="T35" fmla="*/ 864 h 21600"/>
                <a:gd name="T36" fmla="*/ 13729 w 21600"/>
                <a:gd name="T37" fmla="*/ 2592 h 21600"/>
                <a:gd name="T38" fmla="*/ 14180 w 21600"/>
                <a:gd name="T39" fmla="*/ 1728 h 21600"/>
                <a:gd name="T40" fmla="*/ 14752 w 21600"/>
                <a:gd name="T41" fmla="*/ 1728 h 21600"/>
                <a:gd name="T42" fmla="*/ 15554 w 21600"/>
                <a:gd name="T43" fmla="*/ 1728 h 21600"/>
                <a:gd name="T44" fmla="*/ 16115 w 21600"/>
                <a:gd name="T45" fmla="*/ 2592 h 21600"/>
                <a:gd name="T46" fmla="*/ 16807 w 21600"/>
                <a:gd name="T47" fmla="*/ 2592 h 21600"/>
                <a:gd name="T48" fmla="*/ 17456 w 21600"/>
                <a:gd name="T49" fmla="*/ 4320 h 21600"/>
                <a:gd name="T50" fmla="*/ 17929 w 21600"/>
                <a:gd name="T51" fmla="*/ 6048 h 21600"/>
                <a:gd name="T52" fmla="*/ 18357 w 21600"/>
                <a:gd name="T53" fmla="*/ 5184 h 21600"/>
                <a:gd name="T54" fmla="*/ 18995 w 21600"/>
                <a:gd name="T55" fmla="*/ 7776 h 21600"/>
                <a:gd name="T56" fmla="*/ 19742 w 21600"/>
                <a:gd name="T57" fmla="*/ 6912 h 21600"/>
                <a:gd name="T58" fmla="*/ 20050 w 21600"/>
                <a:gd name="T59" fmla="*/ 6912 h 21600"/>
                <a:gd name="T60" fmla="*/ 20798 w 21600"/>
                <a:gd name="T61" fmla="*/ 8640 h 21600"/>
                <a:gd name="T62" fmla="*/ 21138 w 21600"/>
                <a:gd name="T63" fmla="*/ 10368 h 21600"/>
                <a:gd name="T64" fmla="*/ 21292 w 21600"/>
                <a:gd name="T65" fmla="*/ 15552 h 21600"/>
                <a:gd name="T66" fmla="*/ 20787 w 21600"/>
                <a:gd name="T67" fmla="*/ 18144 h 21600"/>
                <a:gd name="T68" fmla="*/ 20204 w 21600"/>
                <a:gd name="T69" fmla="*/ 19872 h 21600"/>
                <a:gd name="T70" fmla="*/ 19621 w 21600"/>
                <a:gd name="T71" fmla="*/ 20736 h 21600"/>
                <a:gd name="T72" fmla="*/ 19336 w 21600"/>
                <a:gd name="T73" fmla="*/ 20736 h 21600"/>
                <a:gd name="T74" fmla="*/ 18665 w 21600"/>
                <a:gd name="T75" fmla="*/ 20736 h 21600"/>
                <a:gd name="T76" fmla="*/ 18159 w 21600"/>
                <a:gd name="T77" fmla="*/ 20736 h 21600"/>
                <a:gd name="T78" fmla="*/ 17324 w 21600"/>
                <a:gd name="T79" fmla="*/ 17280 h 21600"/>
                <a:gd name="T80" fmla="*/ 16719 w 21600"/>
                <a:gd name="T81" fmla="*/ 18144 h 21600"/>
                <a:gd name="T82" fmla="*/ 15928 w 21600"/>
                <a:gd name="T83" fmla="*/ 15552 h 21600"/>
                <a:gd name="T84" fmla="*/ 15466 w 21600"/>
                <a:gd name="T85" fmla="*/ 16416 h 21600"/>
                <a:gd name="T86" fmla="*/ 14796 w 21600"/>
                <a:gd name="T87" fmla="*/ 15552 h 21600"/>
                <a:gd name="T88" fmla="*/ 14224 w 21600"/>
                <a:gd name="T89" fmla="*/ 14688 h 21600"/>
                <a:gd name="T90" fmla="*/ 13554 w 21600"/>
                <a:gd name="T91" fmla="*/ 16416 h 21600"/>
                <a:gd name="T92" fmla="*/ 12949 w 21600"/>
                <a:gd name="T93" fmla="*/ 15552 h 21600"/>
                <a:gd name="T94" fmla="*/ 12158 w 21600"/>
                <a:gd name="T95" fmla="*/ 17280 h 21600"/>
                <a:gd name="T96" fmla="*/ 11212 w 21600"/>
                <a:gd name="T97" fmla="*/ 17280 h 21600"/>
                <a:gd name="T98" fmla="*/ 10564 w 21600"/>
                <a:gd name="T99" fmla="*/ 17280 h 21600"/>
                <a:gd name="T100" fmla="*/ 9915 w 21600"/>
                <a:gd name="T101" fmla="*/ 18144 h 21600"/>
                <a:gd name="T102" fmla="*/ 9025 w 21600"/>
                <a:gd name="T103" fmla="*/ 19008 h 21600"/>
                <a:gd name="T104" fmla="*/ 8200 w 21600"/>
                <a:gd name="T105" fmla="*/ 19872 h 21600"/>
                <a:gd name="T106" fmla="*/ 7442 w 21600"/>
                <a:gd name="T107" fmla="*/ 19008 h 21600"/>
                <a:gd name="T108" fmla="*/ 6485 w 21600"/>
                <a:gd name="T109" fmla="*/ 19008 h 21600"/>
                <a:gd name="T110" fmla="*/ 5782 w 21600"/>
                <a:gd name="T111" fmla="*/ 19872 h 21600"/>
                <a:gd name="T112" fmla="*/ 5144 w 21600"/>
                <a:gd name="T113" fmla="*/ 19008 h 21600"/>
                <a:gd name="T114" fmla="*/ 4342 w 21600"/>
                <a:gd name="T115" fmla="*/ 17280 h 21600"/>
                <a:gd name="T116" fmla="*/ 3496 w 21600"/>
                <a:gd name="T117" fmla="*/ 18144 h 21600"/>
                <a:gd name="T118" fmla="*/ 2715 w 21600"/>
                <a:gd name="T119" fmla="*/ 19872 h 21600"/>
                <a:gd name="T120" fmla="*/ 1990 w 21600"/>
                <a:gd name="T121" fmla="*/ 18144 h 21600"/>
                <a:gd name="T122" fmla="*/ 1220 w 21600"/>
                <a:gd name="T123" fmla="*/ 17280 h 21600"/>
                <a:gd name="T124" fmla="*/ 385 w 21600"/>
                <a:gd name="T125" fmla="*/ 16416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rgbClr val="0067C5"/>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pPr algn="ctr"/>
              <a:endParaRPr lang="en-US" sz="4200">
                <a:solidFill>
                  <a:srgbClr val="000000"/>
                </a:solidFill>
                <a:latin typeface="Gill Sans" charset="0"/>
                <a:sym typeface="Gill Sans" charset="0"/>
              </a:endParaRPr>
            </a:p>
          </p:txBody>
        </p:sp>
        <p:sp>
          <p:nvSpPr>
            <p:cNvPr id="69638" name="AutoShape 6"/>
            <p:cNvSpPr>
              <a:spLocks/>
            </p:cNvSpPr>
            <p:nvPr/>
          </p:nvSpPr>
          <p:spPr bwMode="auto">
            <a:xfrm>
              <a:off x="34" y="28"/>
              <a:ext cx="9558" cy="51"/>
            </a:xfrm>
            <a:custGeom>
              <a:avLst/>
              <a:gdLst/>
              <a:ahLst/>
              <a:cxnLst/>
              <a:rect l="0" t="0" r="r" b="b"/>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pPr algn="ctr"/>
              <a:endParaRPr lang="en-US" sz="4200">
                <a:solidFill>
                  <a:srgbClr val="000000"/>
                </a:solidFill>
                <a:latin typeface="Gill Sans" charset="0"/>
                <a:sym typeface="Gill Sans" charset="0"/>
              </a:endParaRPr>
            </a:p>
          </p:txBody>
        </p:sp>
      </p:grpSp>
      <p:sp>
        <p:nvSpPr>
          <p:cNvPr id="69640" name="Rectangle 8"/>
          <p:cNvSpPr>
            <a:spLocks/>
          </p:cNvSpPr>
          <p:nvPr/>
        </p:nvSpPr>
        <p:spPr bwMode="auto">
          <a:xfrm>
            <a:off x="-585788" y="4936332"/>
            <a:ext cx="3657600" cy="12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21426" tIns="21426" rIns="21426" bIns="21426"/>
          <a:lstStyle/>
          <a:p>
            <a:pPr algn="ctr"/>
            <a:r>
              <a:rPr lang="en-US" sz="700">
                <a:solidFill>
                  <a:srgbClr val="000000"/>
                </a:solidFill>
                <a:latin typeface="NetAppScript" charset="0"/>
                <a:ea typeface="ＭＳ Ｐゴシック" charset="0"/>
                <a:cs typeface="NetAppScript" charset="0"/>
                <a:sym typeface="NetAppScript" charset="0"/>
              </a:rPr>
              <a:t>© 2013 NetApp, Inc. All rights reserved.</a:t>
            </a:r>
          </a:p>
        </p:txBody>
      </p:sp>
      <p:sp>
        <p:nvSpPr>
          <p:cNvPr id="69641" name="Rectangle 9"/>
          <p:cNvSpPr>
            <a:spLocks noGrp="1" noChangeArrowheads="1"/>
          </p:cNvSpPr>
          <p:nvPr>
            <p:ph type="title"/>
          </p:nvPr>
        </p:nvSpPr>
        <p:spPr>
          <a:ln/>
        </p:spPr>
        <p:txBody>
          <a:bodyPr/>
          <a:lstStyle/>
          <a:p>
            <a:r>
              <a:rPr lang="en-US" dirty="0"/>
              <a:t>Swift </a:t>
            </a:r>
            <a:r>
              <a:rPr lang="en-US" dirty="0" smtClean="0"/>
              <a:t>(At Least 3 Copies of Data)</a:t>
            </a:r>
            <a:endParaRPr lang="en-US" dirty="0"/>
          </a:p>
        </p:txBody>
      </p:sp>
      <p:sp>
        <p:nvSpPr>
          <p:cNvPr id="69642" name="AutoShape 10"/>
          <p:cNvSpPr>
            <a:spLocks/>
          </p:cNvSpPr>
          <p:nvPr/>
        </p:nvSpPr>
        <p:spPr bwMode="auto">
          <a:xfrm>
            <a:off x="1214437" y="3364706"/>
            <a:ext cx="1750219" cy="1228725"/>
          </a:xfrm>
          <a:custGeom>
            <a:avLst/>
            <a:gdLst/>
            <a:ahLst/>
            <a:cxnLst/>
            <a:rect l="0" t="0" r="r" b="b"/>
            <a:pathLst>
              <a:path w="19068" h="21600">
                <a:moveTo>
                  <a:pt x="4057" y="0"/>
                </a:moveTo>
                <a:cubicBezTo>
                  <a:pt x="1817" y="0"/>
                  <a:pt x="0" y="2931"/>
                  <a:pt x="0" y="6546"/>
                </a:cubicBezTo>
                <a:lnTo>
                  <a:pt x="0" y="15054"/>
                </a:lnTo>
                <a:cubicBezTo>
                  <a:pt x="0" y="18669"/>
                  <a:pt x="1817" y="21600"/>
                  <a:pt x="4057" y="21600"/>
                </a:cubicBezTo>
                <a:lnTo>
                  <a:pt x="15011" y="21600"/>
                </a:lnTo>
                <a:cubicBezTo>
                  <a:pt x="17251" y="21600"/>
                  <a:pt x="19068" y="18669"/>
                  <a:pt x="19068" y="15054"/>
                </a:cubicBezTo>
                <a:lnTo>
                  <a:pt x="19068" y="12240"/>
                </a:lnTo>
                <a:lnTo>
                  <a:pt x="21600" y="10988"/>
                </a:lnTo>
                <a:lnTo>
                  <a:pt x="19068" y="9736"/>
                </a:lnTo>
                <a:lnTo>
                  <a:pt x="19068" y="6546"/>
                </a:lnTo>
                <a:cubicBezTo>
                  <a:pt x="19068" y="2931"/>
                  <a:pt x="17251" y="0"/>
                  <a:pt x="15011" y="0"/>
                </a:cubicBezTo>
                <a:lnTo>
                  <a:pt x="4057" y="0"/>
                </a:lnTo>
                <a:close/>
                <a:moveTo>
                  <a:pt x="4057" y="0"/>
                </a:moveTo>
              </a:path>
            </a:pathLst>
          </a:custGeom>
          <a:solidFill>
            <a:schemeClr val="accent1"/>
          </a:solidFill>
          <a:ln w="25400" cap="rnd">
            <a:solidFill>
              <a:schemeClr val="tx1"/>
            </a:solidFill>
            <a:prstDash val="sysDot"/>
            <a:miter lim="800000"/>
            <a:headEnd type="none" w="med" len="med"/>
            <a:tailEnd type="none" w="med" len="med"/>
          </a:ln>
        </p:spPr>
        <p:txBody>
          <a:bodyPr lIns="35713" tIns="35713" rIns="35713" bIns="35713" anchor="ctr"/>
          <a:lstStyle/>
          <a:p>
            <a:pPr algn="ctr"/>
            <a:r>
              <a:rPr lang="en-US" sz="1400">
                <a:solidFill>
                  <a:srgbClr val="000000"/>
                </a:solidFill>
                <a:ea typeface="ＭＳ Ｐゴシック" charset="0"/>
                <a:cs typeface="Arial" charset="0"/>
                <a:sym typeface="Arial" charset="0"/>
              </a:rPr>
              <a:t>Any single object stored 3 Times</a:t>
            </a:r>
          </a:p>
        </p:txBody>
      </p:sp>
      <p:sp>
        <p:nvSpPr>
          <p:cNvPr id="69643" name="Oval 11"/>
          <p:cNvSpPr>
            <a:spLocks/>
          </p:cNvSpPr>
          <p:nvPr/>
        </p:nvSpPr>
        <p:spPr bwMode="auto">
          <a:xfrm>
            <a:off x="4543425" y="1943100"/>
            <a:ext cx="2286000" cy="2286000"/>
          </a:xfrm>
          <a:prstGeom prst="ellipse">
            <a:avLst/>
          </a:prstGeom>
          <a:noFill/>
          <a:ln w="190500" cap="flat">
            <a:solidFill>
              <a:srgbClr val="C8C9C7"/>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107132" tIns="107132" rIns="107132" bIns="107132" anchor="ctr"/>
          <a:lstStyle/>
          <a:p>
            <a:pPr algn="ctr"/>
            <a:r>
              <a:rPr lang="en-US" sz="800">
                <a:solidFill>
                  <a:srgbClr val="000000"/>
                </a:solidFill>
                <a:latin typeface="Arial Bold" charset="0"/>
                <a:ea typeface="ＭＳ Ｐゴシック" charset="0"/>
                <a:cs typeface="Arial Bold" charset="0"/>
                <a:sym typeface="Arial Bold" charset="0"/>
              </a:rPr>
              <a:t>Consistent Hashing Ring</a:t>
            </a:r>
          </a:p>
        </p:txBody>
      </p:sp>
      <p:pic>
        <p:nvPicPr>
          <p:cNvPr id="69644"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t="21445" r="52869" b="1361"/>
          <a:stretch>
            <a:fillRect/>
          </a:stretch>
        </p:blipFill>
        <p:spPr bwMode="auto">
          <a:xfrm>
            <a:off x="475059" y="3570983"/>
            <a:ext cx="567928" cy="529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69645" name="AutoShape 13"/>
          <p:cNvSpPr>
            <a:spLocks/>
          </p:cNvSpPr>
          <p:nvPr/>
        </p:nvSpPr>
        <p:spPr bwMode="auto">
          <a:xfrm>
            <a:off x="4093370" y="1978820"/>
            <a:ext cx="950119" cy="950119"/>
          </a:xfrm>
          <a:prstGeom prst="roundRect">
            <a:avLst>
              <a:gd name="adj" fmla="val 11278"/>
            </a:avLst>
          </a:prstGeom>
          <a:solidFill>
            <a:srgbClr val="A5A5A5"/>
          </a:solidFill>
          <a:ln>
            <a:noFill/>
          </a:ln>
          <a:extLst>
            <a:ext uri="{91240B29-F687-4f45-9708-019B960494DF}">
              <a14:hiddenLine xmlns:a14="http://schemas.microsoft.com/office/drawing/2010/main" w="9525" cap="flat">
                <a:solidFill>
                  <a:srgbClr val="565656"/>
                </a:solidFill>
                <a:round/>
                <a:headEnd type="none" w="med" len="med"/>
                <a:tailEnd type="none" w="med" len="med"/>
              </a14:hiddenLine>
            </a:ext>
          </a:extLst>
        </p:spPr>
        <p:txBody>
          <a:bodyPr lIns="35713" tIns="35713" rIns="79050" bIns="35713"/>
          <a:lstStyle/>
          <a:p>
            <a:pPr marL="7144" algn="ctr"/>
            <a:r>
              <a:rPr lang="en-US" sz="600">
                <a:solidFill>
                  <a:srgbClr val="FFFFFF"/>
                </a:solidFill>
                <a:latin typeface="Arial Bold" charset="0"/>
                <a:ea typeface="ＭＳ Ｐゴシック" charset="0"/>
                <a:cs typeface="Arial Bold" charset="0"/>
                <a:sym typeface="Arial Bold" charset="0"/>
              </a:rPr>
              <a:t>Storage Node</a:t>
            </a:r>
          </a:p>
        </p:txBody>
      </p:sp>
      <p:grpSp>
        <p:nvGrpSpPr>
          <p:cNvPr id="69649" name="Group 17"/>
          <p:cNvGrpSpPr>
            <a:grpSpLocks/>
          </p:cNvGrpSpPr>
          <p:nvPr/>
        </p:nvGrpSpPr>
        <p:grpSpPr bwMode="auto">
          <a:xfrm>
            <a:off x="4279106" y="2121694"/>
            <a:ext cx="580430" cy="678656"/>
            <a:chOff x="0" y="0"/>
            <a:chExt cx="650" cy="760"/>
          </a:xfrm>
        </p:grpSpPr>
        <p:pic>
          <p:nvPicPr>
            <p:cNvPr id="69646"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t="21722" r="52789" b="48277"/>
            <a:stretch>
              <a:fillRect/>
            </a:stretch>
          </p:blipFill>
          <p:spPr bwMode="auto">
            <a:xfrm>
              <a:off x="3" y="0"/>
              <a:ext cx="641"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69647"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t="50610" r="52789" b="27165"/>
            <a:stretch>
              <a:fillRect/>
            </a:stretch>
          </p:blipFill>
          <p:spPr bwMode="auto">
            <a:xfrm>
              <a:off x="3" y="304"/>
              <a:ext cx="637"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69648" name="Picture 16"/>
            <p:cNvPicPr>
              <a:picLocks noChangeAspect="1" noChangeArrowheads="1"/>
            </p:cNvPicPr>
            <p:nvPr/>
          </p:nvPicPr>
          <p:blipFill>
            <a:blip r:embed="rId5" cstate="print">
              <a:extLst>
                <a:ext uri="{28A0092B-C50C-407E-A947-70E740481C1C}">
                  <a14:useLocalDpi xmlns:a14="http://schemas.microsoft.com/office/drawing/2010/main" val="0"/>
                </a:ext>
              </a:extLst>
            </a:blip>
            <a:srcRect t="71722" r="52789" b="1610"/>
            <a:stretch>
              <a:fillRect/>
            </a:stretch>
          </p:blipFill>
          <p:spPr bwMode="auto">
            <a:xfrm>
              <a:off x="3" y="552"/>
              <a:ext cx="647"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sp>
        <p:nvSpPr>
          <p:cNvPr id="69650" name="AutoShape 18"/>
          <p:cNvSpPr>
            <a:spLocks/>
          </p:cNvSpPr>
          <p:nvPr/>
        </p:nvSpPr>
        <p:spPr bwMode="auto">
          <a:xfrm>
            <a:off x="6215062" y="1793082"/>
            <a:ext cx="950119" cy="950119"/>
          </a:xfrm>
          <a:prstGeom prst="roundRect">
            <a:avLst>
              <a:gd name="adj" fmla="val 11278"/>
            </a:avLst>
          </a:prstGeom>
          <a:solidFill>
            <a:srgbClr val="A5A5A5"/>
          </a:solidFill>
          <a:ln>
            <a:noFill/>
          </a:ln>
          <a:extLst>
            <a:ext uri="{91240B29-F687-4f45-9708-019B960494DF}">
              <a14:hiddenLine xmlns:a14="http://schemas.microsoft.com/office/drawing/2010/main" w="9525" cap="flat">
                <a:solidFill>
                  <a:srgbClr val="565656"/>
                </a:solidFill>
                <a:round/>
                <a:headEnd type="none" w="med" len="med"/>
                <a:tailEnd type="none" w="med" len="med"/>
              </a14:hiddenLine>
            </a:ext>
          </a:extLst>
        </p:spPr>
        <p:txBody>
          <a:bodyPr lIns="35713" tIns="35713" rIns="79050" bIns="35713"/>
          <a:lstStyle/>
          <a:p>
            <a:pPr marL="7144" algn="ctr"/>
            <a:r>
              <a:rPr lang="en-US" sz="600">
                <a:solidFill>
                  <a:srgbClr val="FFFFFF"/>
                </a:solidFill>
                <a:latin typeface="Arial Bold" charset="0"/>
                <a:ea typeface="ＭＳ Ｐゴシック" charset="0"/>
                <a:cs typeface="Arial Bold" charset="0"/>
                <a:sym typeface="Arial Bold" charset="0"/>
              </a:rPr>
              <a:t>Storage Node</a:t>
            </a:r>
          </a:p>
        </p:txBody>
      </p:sp>
      <p:grpSp>
        <p:nvGrpSpPr>
          <p:cNvPr id="69654" name="Group 22"/>
          <p:cNvGrpSpPr>
            <a:grpSpLocks/>
          </p:cNvGrpSpPr>
          <p:nvPr/>
        </p:nvGrpSpPr>
        <p:grpSpPr bwMode="auto">
          <a:xfrm>
            <a:off x="6407944" y="1928813"/>
            <a:ext cx="580430" cy="678656"/>
            <a:chOff x="0" y="0"/>
            <a:chExt cx="650" cy="760"/>
          </a:xfrm>
        </p:grpSpPr>
        <p:pic>
          <p:nvPicPr>
            <p:cNvPr id="69651" name="Picture 19"/>
            <p:cNvPicPr>
              <a:picLocks noChangeAspect="1" noChangeArrowheads="1"/>
            </p:cNvPicPr>
            <p:nvPr/>
          </p:nvPicPr>
          <p:blipFill>
            <a:blip r:embed="rId5" cstate="print">
              <a:extLst>
                <a:ext uri="{28A0092B-C50C-407E-A947-70E740481C1C}">
                  <a14:useLocalDpi xmlns:a14="http://schemas.microsoft.com/office/drawing/2010/main" val="0"/>
                </a:ext>
              </a:extLst>
            </a:blip>
            <a:srcRect t="21722" r="52789" b="48277"/>
            <a:stretch>
              <a:fillRect/>
            </a:stretch>
          </p:blipFill>
          <p:spPr bwMode="auto">
            <a:xfrm>
              <a:off x="3" y="0"/>
              <a:ext cx="641"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69652" name="Picture 20"/>
            <p:cNvPicPr>
              <a:picLocks noChangeAspect="1" noChangeArrowheads="1"/>
            </p:cNvPicPr>
            <p:nvPr/>
          </p:nvPicPr>
          <p:blipFill>
            <a:blip r:embed="rId5" cstate="print">
              <a:extLst>
                <a:ext uri="{28A0092B-C50C-407E-A947-70E740481C1C}">
                  <a14:useLocalDpi xmlns:a14="http://schemas.microsoft.com/office/drawing/2010/main" val="0"/>
                </a:ext>
              </a:extLst>
            </a:blip>
            <a:srcRect t="50610" r="52789" b="27165"/>
            <a:stretch>
              <a:fillRect/>
            </a:stretch>
          </p:blipFill>
          <p:spPr bwMode="auto">
            <a:xfrm>
              <a:off x="3" y="304"/>
              <a:ext cx="637"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69653" name="Picture 21"/>
            <p:cNvPicPr>
              <a:picLocks noChangeAspect="1" noChangeArrowheads="1"/>
            </p:cNvPicPr>
            <p:nvPr/>
          </p:nvPicPr>
          <p:blipFill>
            <a:blip r:embed="rId5" cstate="print">
              <a:extLst>
                <a:ext uri="{28A0092B-C50C-407E-A947-70E740481C1C}">
                  <a14:useLocalDpi xmlns:a14="http://schemas.microsoft.com/office/drawing/2010/main" val="0"/>
                </a:ext>
              </a:extLst>
            </a:blip>
            <a:srcRect t="71722" r="52789" b="1610"/>
            <a:stretch>
              <a:fillRect/>
            </a:stretch>
          </p:blipFill>
          <p:spPr bwMode="auto">
            <a:xfrm>
              <a:off x="3" y="552"/>
              <a:ext cx="647"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sp>
        <p:nvSpPr>
          <p:cNvPr id="69655" name="AutoShape 23"/>
          <p:cNvSpPr>
            <a:spLocks/>
          </p:cNvSpPr>
          <p:nvPr/>
        </p:nvSpPr>
        <p:spPr bwMode="auto">
          <a:xfrm>
            <a:off x="5400675" y="3671887"/>
            <a:ext cx="950119" cy="950119"/>
          </a:xfrm>
          <a:prstGeom prst="roundRect">
            <a:avLst>
              <a:gd name="adj" fmla="val 11278"/>
            </a:avLst>
          </a:prstGeom>
          <a:solidFill>
            <a:srgbClr val="A5A5A5"/>
          </a:solidFill>
          <a:ln>
            <a:noFill/>
          </a:ln>
          <a:extLst>
            <a:ext uri="{91240B29-F687-4f45-9708-019B960494DF}">
              <a14:hiddenLine xmlns:a14="http://schemas.microsoft.com/office/drawing/2010/main" w="9525" cap="flat">
                <a:solidFill>
                  <a:srgbClr val="565656"/>
                </a:solidFill>
                <a:round/>
                <a:headEnd type="none" w="med" len="med"/>
                <a:tailEnd type="none" w="med" len="med"/>
              </a14:hiddenLine>
            </a:ext>
          </a:extLst>
        </p:spPr>
        <p:txBody>
          <a:bodyPr lIns="35713" tIns="35713" rIns="79050" bIns="35713"/>
          <a:lstStyle/>
          <a:p>
            <a:pPr marL="7144" algn="ctr"/>
            <a:r>
              <a:rPr lang="en-US" sz="600">
                <a:solidFill>
                  <a:srgbClr val="FFFFFF"/>
                </a:solidFill>
                <a:latin typeface="Arial Bold" charset="0"/>
                <a:ea typeface="ＭＳ Ｐゴシック" charset="0"/>
                <a:cs typeface="Arial Bold" charset="0"/>
                <a:sym typeface="Arial Bold" charset="0"/>
              </a:rPr>
              <a:t>Storage Node</a:t>
            </a:r>
          </a:p>
        </p:txBody>
      </p:sp>
      <p:grpSp>
        <p:nvGrpSpPr>
          <p:cNvPr id="69659" name="Group 27"/>
          <p:cNvGrpSpPr>
            <a:grpSpLocks/>
          </p:cNvGrpSpPr>
          <p:nvPr/>
        </p:nvGrpSpPr>
        <p:grpSpPr bwMode="auto">
          <a:xfrm>
            <a:off x="5593556" y="3807619"/>
            <a:ext cx="580430" cy="685800"/>
            <a:chOff x="0" y="0"/>
            <a:chExt cx="650" cy="768"/>
          </a:xfrm>
        </p:grpSpPr>
        <p:pic>
          <p:nvPicPr>
            <p:cNvPr id="69656" name="Picture 24"/>
            <p:cNvPicPr>
              <a:picLocks noChangeAspect="1" noChangeArrowheads="1"/>
            </p:cNvPicPr>
            <p:nvPr/>
          </p:nvPicPr>
          <p:blipFill>
            <a:blip r:embed="rId5" cstate="print">
              <a:extLst>
                <a:ext uri="{28A0092B-C50C-407E-A947-70E740481C1C}">
                  <a14:useLocalDpi xmlns:a14="http://schemas.microsoft.com/office/drawing/2010/main" val="0"/>
                </a:ext>
              </a:extLst>
            </a:blip>
            <a:srcRect t="21722" r="52789" b="48277"/>
            <a:stretch>
              <a:fillRect/>
            </a:stretch>
          </p:blipFill>
          <p:spPr bwMode="auto">
            <a:xfrm>
              <a:off x="3" y="0"/>
              <a:ext cx="641"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69657" name="Picture 25"/>
            <p:cNvPicPr>
              <a:picLocks noChangeAspect="1" noChangeArrowheads="1"/>
            </p:cNvPicPr>
            <p:nvPr/>
          </p:nvPicPr>
          <p:blipFill>
            <a:blip r:embed="rId5" cstate="print">
              <a:extLst>
                <a:ext uri="{28A0092B-C50C-407E-A947-70E740481C1C}">
                  <a14:useLocalDpi xmlns:a14="http://schemas.microsoft.com/office/drawing/2010/main" val="0"/>
                </a:ext>
              </a:extLst>
            </a:blip>
            <a:srcRect t="50610" r="52789" b="27165"/>
            <a:stretch>
              <a:fillRect/>
            </a:stretch>
          </p:blipFill>
          <p:spPr bwMode="auto">
            <a:xfrm>
              <a:off x="3" y="312"/>
              <a:ext cx="637"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69658" name="Picture 26"/>
            <p:cNvPicPr>
              <a:picLocks noChangeAspect="1" noChangeArrowheads="1"/>
            </p:cNvPicPr>
            <p:nvPr/>
          </p:nvPicPr>
          <p:blipFill>
            <a:blip r:embed="rId5" cstate="print">
              <a:extLst>
                <a:ext uri="{28A0092B-C50C-407E-A947-70E740481C1C}">
                  <a14:useLocalDpi xmlns:a14="http://schemas.microsoft.com/office/drawing/2010/main" val="0"/>
                </a:ext>
              </a:extLst>
            </a:blip>
            <a:srcRect t="71722" r="52789" b="1610"/>
            <a:stretch>
              <a:fillRect/>
            </a:stretch>
          </p:blipFill>
          <p:spPr bwMode="auto">
            <a:xfrm>
              <a:off x="3" y="560"/>
              <a:ext cx="647"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spTree>
    <p:extLst>
      <p:ext uri="{BB962C8B-B14F-4D97-AF65-F5344CB8AC3E}">
        <p14:creationId xmlns:p14="http://schemas.microsoft.com/office/powerpoint/2010/main" val="18971197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0"/>
          </p:nvPr>
        </p:nvSpPr>
        <p:spPr/>
        <p:txBody>
          <a:bodyPr/>
          <a:lstStyle/>
          <a:p>
            <a:fld id="{9ADE557F-6DE4-5349-8F97-A70B057220B0}" type="slidenum">
              <a:rPr lang="en-US"/>
              <a:pPr/>
              <a:t>11</a:t>
            </a:fld>
            <a:endParaRPr lang="en-US"/>
          </a:p>
        </p:txBody>
      </p:sp>
      <p:sp>
        <p:nvSpPr>
          <p:cNvPr id="70657" name="Freeform 1"/>
          <p:cNvSpPr>
            <a:spLocks/>
          </p:cNvSpPr>
          <p:nvPr/>
        </p:nvSpPr>
        <p:spPr bwMode="auto">
          <a:xfrm>
            <a:off x="685800" y="1010845"/>
            <a:ext cx="3493294" cy="2100263"/>
          </a:xfrm>
          <a:custGeom>
            <a:avLst/>
            <a:gdLst>
              <a:gd name="T0" fmla="+- 0 2198 297"/>
              <a:gd name="T1" fmla="*/ T0 w 20879"/>
              <a:gd name="T2" fmla="+- 0 7211 401"/>
              <a:gd name="T3" fmla="*/ 7211 h 20683"/>
              <a:gd name="T4" fmla="+- 0 4988 297"/>
              <a:gd name="T5" fmla="*/ T4 w 20879"/>
              <a:gd name="T6" fmla="+- 0 2261 401"/>
              <a:gd name="T7" fmla="*/ 2261 h 20683"/>
              <a:gd name="T8" fmla="+- 0 7075 297"/>
              <a:gd name="T9" fmla="*/ T8 w 20879"/>
              <a:gd name="T10" fmla="+- 0 2824 401"/>
              <a:gd name="T11" fmla="*/ 2824 h 20683"/>
              <a:gd name="T12" fmla="+- 0 10556 297"/>
              <a:gd name="T13" fmla="*/ T12 w 20879"/>
              <a:gd name="T14" fmla="+- 0 1384 401"/>
              <a:gd name="T15" fmla="*/ 1384 h 20683"/>
              <a:gd name="T16" fmla="+- 0 11154 297"/>
              <a:gd name="T17" fmla="*/ T16 w 20879"/>
              <a:gd name="T18" fmla="+- 0 1977 401"/>
              <a:gd name="T19" fmla="*/ 1977 h 20683"/>
              <a:gd name="T20" fmla="+- 0 13980 297"/>
              <a:gd name="T21" fmla="*/ T20 w 20879"/>
              <a:gd name="T22" fmla="+- 0 701 401"/>
              <a:gd name="T23" fmla="*/ 701 h 20683"/>
              <a:gd name="T24" fmla="+- 0 14715 297"/>
              <a:gd name="T25" fmla="*/ T24 w 20879"/>
              <a:gd name="T26" fmla="+- 0 1522 401"/>
              <a:gd name="T27" fmla="*/ 1522 h 20683"/>
              <a:gd name="T28" fmla="+- 0 18019 297"/>
              <a:gd name="T29" fmla="*/ T28 w 20879"/>
              <a:gd name="T30" fmla="+- 0 1155 401"/>
              <a:gd name="T31" fmla="*/ 1155 h 20683"/>
              <a:gd name="T32" fmla="+- 0 18810 297"/>
              <a:gd name="T33" fmla="*/ T32 w 20879"/>
              <a:gd name="T34" fmla="+- 0 3003 401"/>
              <a:gd name="T35" fmla="*/ 3003 h 20683"/>
              <a:gd name="T36" fmla="+- 0 20618 297"/>
              <a:gd name="T37" fmla="*/ T36 w 20879"/>
              <a:gd name="T38" fmla="+- 0 7276 401"/>
              <a:gd name="T39" fmla="*/ 7276 h 20683"/>
              <a:gd name="T40" fmla="+- 0 20500 297"/>
              <a:gd name="T41" fmla="*/ T40 w 20879"/>
              <a:gd name="T42" fmla="+- 0 7733 401"/>
              <a:gd name="T43" fmla="*/ 7733 h 20683"/>
              <a:gd name="T44" fmla="+- 0 19898 297"/>
              <a:gd name="T45" fmla="*/ T44 w 20879"/>
              <a:gd name="T46" fmla="+- 0 13920 401"/>
              <a:gd name="T47" fmla="*/ 13920 h 20683"/>
              <a:gd name="T48" fmla="+- 0 18369 297"/>
              <a:gd name="T49" fmla="*/ T48 w 20879"/>
              <a:gd name="T50" fmla="+- 0 14788 401"/>
              <a:gd name="T51" fmla="*/ 14788 h 20683"/>
              <a:gd name="T52" fmla="+- 0 15555 297"/>
              <a:gd name="T53" fmla="*/ T52 w 20879"/>
              <a:gd name="T54" fmla="+- 0 18523 401"/>
              <a:gd name="T55" fmla="*/ 18523 h 20683"/>
              <a:gd name="T56" fmla="+- 0 14098 297"/>
              <a:gd name="T57" fmla="*/ T56 w 20879"/>
              <a:gd name="T58" fmla="+- 0 17952 401"/>
              <a:gd name="T59" fmla="*/ 17952 h 20683"/>
              <a:gd name="T60" fmla="+- 0 10035 297"/>
              <a:gd name="T61" fmla="*/ T60 w 20879"/>
              <a:gd name="T62" fmla="+- 0 20894 401"/>
              <a:gd name="T63" fmla="*/ 20894 h 20683"/>
              <a:gd name="T64" fmla="+- 0 8270 297"/>
              <a:gd name="T65" fmla="*/ T64 w 20879"/>
              <a:gd name="T66" fmla="+- 0 19124 401"/>
              <a:gd name="T67" fmla="*/ 19124 h 20683"/>
              <a:gd name="T68" fmla="+- 0 3156 297"/>
              <a:gd name="T69" fmla="*/ T68 w 20879"/>
              <a:gd name="T70" fmla="+- 0 17400 401"/>
              <a:gd name="T71" fmla="*/ 17400 h 20683"/>
              <a:gd name="T72" fmla="+- 0 3117 297"/>
              <a:gd name="T73" fmla="*/ T72 w 20879"/>
              <a:gd name="T74" fmla="+- 0 17309 401"/>
              <a:gd name="T75" fmla="*/ 17309 h 20683"/>
              <a:gd name="T76" fmla="+- 0 782 297"/>
              <a:gd name="T77" fmla="*/ T76 w 20879"/>
              <a:gd name="T78" fmla="+- 0 14826 401"/>
              <a:gd name="T79" fmla="*/ 14826 h 20683"/>
              <a:gd name="T80" fmla="+- 0 1335 297"/>
              <a:gd name="T81" fmla="*/ T80 w 20879"/>
              <a:gd name="T82" fmla="+- 0 12561 401"/>
              <a:gd name="T83" fmla="*/ 12561 h 20683"/>
              <a:gd name="T84" fmla="+- 0 585 297"/>
              <a:gd name="T85" fmla="*/ T84 w 20879"/>
              <a:gd name="T86" fmla="+- 0 8668 401"/>
              <a:gd name="T87" fmla="*/ 8668 h 20683"/>
              <a:gd name="T88" fmla="+- 0 2180 297"/>
              <a:gd name="T89" fmla="*/ T88 w 20879"/>
              <a:gd name="T90" fmla="+- 0 7276 401"/>
              <a:gd name="T91" fmla="*/ 7276 h 20683"/>
              <a:gd name="T92" fmla="+- 0 2198 297"/>
              <a:gd name="T93" fmla="*/ T92 w 20879"/>
              <a:gd name="T94" fmla="+- 0 7211 401"/>
              <a:gd name="T95" fmla="*/ 7211 h 20683"/>
              <a:gd name="T96" fmla="+- 0 2198 297"/>
              <a:gd name="T97" fmla="*/ T96 w 20879"/>
              <a:gd name="T98" fmla="+- 0 7211 401"/>
              <a:gd name="T99" fmla="*/ 7211 h 2068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Lst>
            <a:rect l="0" t="0" r="r" b="b"/>
            <a:pathLst>
              <a:path w="20879" h="20683">
                <a:moveTo>
                  <a:pt x="1901" y="6810"/>
                </a:moveTo>
                <a:cubicBezTo>
                  <a:pt x="1658" y="4404"/>
                  <a:pt x="2907" y="2187"/>
                  <a:pt x="4691" y="1860"/>
                </a:cubicBezTo>
                <a:cubicBezTo>
                  <a:pt x="5414" y="1727"/>
                  <a:pt x="6149" y="1926"/>
                  <a:pt x="6778" y="2423"/>
                </a:cubicBezTo>
                <a:cubicBezTo>
                  <a:pt x="7445" y="727"/>
                  <a:pt x="9003" y="82"/>
                  <a:pt x="10259" y="983"/>
                </a:cubicBezTo>
                <a:cubicBezTo>
                  <a:pt x="10478" y="1141"/>
                  <a:pt x="10680" y="1341"/>
                  <a:pt x="10857" y="1576"/>
                </a:cubicBezTo>
                <a:cubicBezTo>
                  <a:pt x="11376" y="170"/>
                  <a:pt x="12642" y="-401"/>
                  <a:pt x="13683" y="300"/>
                </a:cubicBezTo>
                <a:cubicBezTo>
                  <a:pt x="13971" y="494"/>
                  <a:pt x="14222" y="775"/>
                  <a:pt x="14418" y="1121"/>
                </a:cubicBezTo>
                <a:cubicBezTo>
                  <a:pt x="15255" y="-209"/>
                  <a:pt x="16734" y="-373"/>
                  <a:pt x="17722" y="754"/>
                </a:cubicBezTo>
                <a:cubicBezTo>
                  <a:pt x="18137" y="1228"/>
                  <a:pt x="18417" y="1881"/>
                  <a:pt x="18513" y="2602"/>
                </a:cubicBezTo>
                <a:cubicBezTo>
                  <a:pt x="19885" y="3107"/>
                  <a:pt x="20694" y="5020"/>
                  <a:pt x="20321" y="6875"/>
                </a:cubicBezTo>
                <a:cubicBezTo>
                  <a:pt x="20289" y="7031"/>
                  <a:pt x="20250" y="7183"/>
                  <a:pt x="20203" y="7332"/>
                </a:cubicBezTo>
                <a:cubicBezTo>
                  <a:pt x="21303" y="9265"/>
                  <a:pt x="21034" y="12034"/>
                  <a:pt x="19601" y="13519"/>
                </a:cubicBezTo>
                <a:cubicBezTo>
                  <a:pt x="19155" y="13981"/>
                  <a:pt x="18629" y="14280"/>
                  <a:pt x="18072" y="14387"/>
                </a:cubicBezTo>
                <a:cubicBezTo>
                  <a:pt x="18060" y="16466"/>
                  <a:pt x="16800" y="18138"/>
                  <a:pt x="15258" y="18122"/>
                </a:cubicBezTo>
                <a:cubicBezTo>
                  <a:pt x="14742" y="18116"/>
                  <a:pt x="14238" y="17918"/>
                  <a:pt x="13801" y="17551"/>
                </a:cubicBezTo>
                <a:cubicBezTo>
                  <a:pt x="13280" y="19882"/>
                  <a:pt x="11460" y="21199"/>
                  <a:pt x="9738" y="20493"/>
                </a:cubicBezTo>
                <a:cubicBezTo>
                  <a:pt x="9016" y="20197"/>
                  <a:pt x="8392" y="19572"/>
                  <a:pt x="7973" y="18723"/>
                </a:cubicBezTo>
                <a:cubicBezTo>
                  <a:pt x="6209" y="20159"/>
                  <a:pt x="3920" y="19387"/>
                  <a:pt x="2859" y="16999"/>
                </a:cubicBezTo>
                <a:cubicBezTo>
                  <a:pt x="2846" y="16969"/>
                  <a:pt x="2833" y="16938"/>
                  <a:pt x="2820" y="16908"/>
                </a:cubicBezTo>
                <a:cubicBezTo>
                  <a:pt x="1666" y="17090"/>
                  <a:pt x="620" y="15979"/>
                  <a:pt x="485" y="14425"/>
                </a:cubicBezTo>
                <a:cubicBezTo>
                  <a:pt x="412" y="13597"/>
                  <a:pt x="615" y="12768"/>
                  <a:pt x="1038" y="12160"/>
                </a:cubicBezTo>
                <a:cubicBezTo>
                  <a:pt x="39" y="11366"/>
                  <a:pt x="-297" y="9623"/>
                  <a:pt x="288" y="8267"/>
                </a:cubicBezTo>
                <a:cubicBezTo>
                  <a:pt x="626" y="7485"/>
                  <a:pt x="1218" y="6968"/>
                  <a:pt x="1883" y="6875"/>
                </a:cubicBezTo>
                <a:lnTo>
                  <a:pt x="1901" y="6810"/>
                </a:lnTo>
                <a:close/>
                <a:moveTo>
                  <a:pt x="1901" y="6810"/>
                </a:moveTo>
              </a:path>
            </a:pathLst>
          </a:custGeom>
          <a:gradFill rotWithShape="0">
            <a:gsLst>
              <a:gs pos="0">
                <a:srgbClr val="FFFFFF"/>
              </a:gs>
              <a:gs pos="65001">
                <a:srgbClr val="FFFFFF"/>
              </a:gs>
              <a:gs pos="100000">
                <a:srgbClr val="FFFFFF"/>
              </a:gs>
            </a:gsLst>
            <a:lin ang="5400000" scaled="1"/>
          </a:gradFill>
          <a:ln w="38100" cap="flat">
            <a:solidFill>
              <a:srgbClr val="BFBFBF"/>
            </a:solidFill>
            <a:prstDash val="solid"/>
            <a:round/>
            <a:headEnd type="none" w="med" len="med"/>
            <a:tailEnd type="none" w="med" len="med"/>
          </a:ln>
        </p:spPr>
        <p:txBody>
          <a:bodyPr lIns="0" tIns="0" rIns="0" bIns="0"/>
          <a:lstStyle/>
          <a:p>
            <a:pPr algn="ctr"/>
            <a:endParaRPr lang="en-US" sz="4200">
              <a:solidFill>
                <a:srgbClr val="000000"/>
              </a:solidFill>
              <a:latin typeface="Gill Sans" charset="0"/>
              <a:sym typeface="Gill Sans" charset="0"/>
            </a:endParaRPr>
          </a:p>
        </p:txBody>
      </p:sp>
      <p:pic>
        <p:nvPicPr>
          <p:cNvPr id="70658" name="Picture 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5940" y="1414465"/>
            <a:ext cx="1285875"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70659" name="AutoShape 3"/>
          <p:cNvSpPr>
            <a:spLocks/>
          </p:cNvSpPr>
          <p:nvPr/>
        </p:nvSpPr>
        <p:spPr bwMode="auto">
          <a:xfrm>
            <a:off x="3300415" y="1400180"/>
            <a:ext cx="4772025" cy="3357563"/>
          </a:xfrm>
          <a:prstGeom prst="roundRect">
            <a:avLst>
              <a:gd name="adj" fmla="val 1972"/>
            </a:avLst>
          </a:prstGeom>
          <a:solidFill>
            <a:schemeClr val="accent1"/>
          </a:solidFill>
          <a:ln w="25400" cap="flat">
            <a:solidFill>
              <a:srgbClr val="A5A5A5"/>
            </a:solidFill>
            <a:prstDash val="solid"/>
            <a:round/>
            <a:headEnd type="none" w="med" len="med"/>
            <a:tailEnd type="none" w="med" len="med"/>
          </a:ln>
        </p:spPr>
        <p:txBody>
          <a:bodyPr lIns="71423" tIns="71423" rIns="71423" bIns="71423"/>
          <a:lstStyle/>
          <a:p>
            <a:pPr algn="ctr"/>
            <a:r>
              <a:rPr lang="en-US" sz="800">
                <a:solidFill>
                  <a:srgbClr val="000000"/>
                </a:solidFill>
                <a:latin typeface="Arial Bold" charset="0"/>
                <a:ea typeface="ＭＳ Ｐゴシック" charset="0"/>
                <a:cs typeface="Arial Bold" charset="0"/>
                <a:sym typeface="Arial Bold" charset="0"/>
              </a:rPr>
              <a:t>Swift</a:t>
            </a:r>
          </a:p>
        </p:txBody>
      </p:sp>
      <p:pic>
        <p:nvPicPr>
          <p:cNvPr id="706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249" y="241996"/>
            <a:ext cx="656332" cy="76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grpSp>
        <p:nvGrpSpPr>
          <p:cNvPr id="70663" name="Group 7"/>
          <p:cNvGrpSpPr>
            <a:grpSpLocks/>
          </p:cNvGrpSpPr>
          <p:nvPr/>
        </p:nvGrpSpPr>
        <p:grpSpPr bwMode="auto">
          <a:xfrm>
            <a:off x="285750" y="4833640"/>
            <a:ext cx="8565356" cy="81260"/>
            <a:chOff x="0" y="0"/>
            <a:chExt cx="9592" cy="90"/>
          </a:xfrm>
        </p:grpSpPr>
        <p:sp>
          <p:nvSpPr>
            <p:cNvPr id="70661" name="Freeform 5"/>
            <p:cNvSpPr>
              <a:spLocks/>
            </p:cNvSpPr>
            <p:nvPr/>
          </p:nvSpPr>
          <p:spPr bwMode="auto">
            <a:xfrm>
              <a:off x="0" y="0"/>
              <a:ext cx="9592" cy="90"/>
            </a:xfrm>
            <a:custGeom>
              <a:avLst/>
              <a:gdLst>
                <a:gd name="T0" fmla="*/ 638 w 21600"/>
                <a:gd name="T1" fmla="*/ 1728 h 21600"/>
                <a:gd name="T2" fmla="*/ 1418 w 21600"/>
                <a:gd name="T3" fmla="*/ 864 h 21600"/>
                <a:gd name="T4" fmla="*/ 2067 w 21600"/>
                <a:gd name="T5" fmla="*/ 864 h 21600"/>
                <a:gd name="T6" fmla="*/ 2715 w 21600"/>
                <a:gd name="T7" fmla="*/ 2592 h 21600"/>
                <a:gd name="T8" fmla="*/ 3452 w 21600"/>
                <a:gd name="T9" fmla="*/ 3456 h 21600"/>
                <a:gd name="T10" fmla="*/ 4254 w 21600"/>
                <a:gd name="T11" fmla="*/ 2592 h 21600"/>
                <a:gd name="T12" fmla="*/ 4914 w 21600"/>
                <a:gd name="T13" fmla="*/ 1728 h 21600"/>
                <a:gd name="T14" fmla="*/ 5705 w 21600"/>
                <a:gd name="T15" fmla="*/ 1728 h 21600"/>
                <a:gd name="T16" fmla="*/ 6573 w 21600"/>
                <a:gd name="T17" fmla="*/ 864 h 21600"/>
                <a:gd name="T18" fmla="*/ 7288 w 21600"/>
                <a:gd name="T19" fmla="*/ 1728 h 21600"/>
                <a:gd name="T20" fmla="*/ 7849 w 21600"/>
                <a:gd name="T21" fmla="*/ 1728 h 21600"/>
                <a:gd name="T22" fmla="*/ 8618 w 21600"/>
                <a:gd name="T23" fmla="*/ 2592 h 21600"/>
                <a:gd name="T24" fmla="*/ 9398 w 21600"/>
                <a:gd name="T25" fmla="*/ 2592 h 21600"/>
                <a:gd name="T26" fmla="*/ 10036 w 21600"/>
                <a:gd name="T27" fmla="*/ 3456 h 21600"/>
                <a:gd name="T28" fmla="*/ 10718 w 21600"/>
                <a:gd name="T29" fmla="*/ 1728 h 21600"/>
                <a:gd name="T30" fmla="*/ 11575 w 21600"/>
                <a:gd name="T31" fmla="*/ 1728 h 21600"/>
                <a:gd name="T32" fmla="*/ 12278 w 21600"/>
                <a:gd name="T33" fmla="*/ 864 h 21600"/>
                <a:gd name="T34" fmla="*/ 12938 w 21600"/>
                <a:gd name="T35" fmla="*/ 864 h 21600"/>
                <a:gd name="T36" fmla="*/ 13729 w 21600"/>
                <a:gd name="T37" fmla="*/ 2592 h 21600"/>
                <a:gd name="T38" fmla="*/ 14180 w 21600"/>
                <a:gd name="T39" fmla="*/ 1728 h 21600"/>
                <a:gd name="T40" fmla="*/ 14752 w 21600"/>
                <a:gd name="T41" fmla="*/ 1728 h 21600"/>
                <a:gd name="T42" fmla="*/ 15554 w 21600"/>
                <a:gd name="T43" fmla="*/ 1728 h 21600"/>
                <a:gd name="T44" fmla="*/ 16115 w 21600"/>
                <a:gd name="T45" fmla="*/ 2592 h 21600"/>
                <a:gd name="T46" fmla="*/ 16807 w 21600"/>
                <a:gd name="T47" fmla="*/ 2592 h 21600"/>
                <a:gd name="T48" fmla="*/ 17456 w 21600"/>
                <a:gd name="T49" fmla="*/ 4320 h 21600"/>
                <a:gd name="T50" fmla="*/ 17929 w 21600"/>
                <a:gd name="T51" fmla="*/ 6048 h 21600"/>
                <a:gd name="T52" fmla="*/ 18357 w 21600"/>
                <a:gd name="T53" fmla="*/ 5184 h 21600"/>
                <a:gd name="T54" fmla="*/ 18995 w 21600"/>
                <a:gd name="T55" fmla="*/ 7776 h 21600"/>
                <a:gd name="T56" fmla="*/ 19742 w 21600"/>
                <a:gd name="T57" fmla="*/ 6912 h 21600"/>
                <a:gd name="T58" fmla="*/ 20050 w 21600"/>
                <a:gd name="T59" fmla="*/ 6912 h 21600"/>
                <a:gd name="T60" fmla="*/ 20798 w 21600"/>
                <a:gd name="T61" fmla="*/ 8640 h 21600"/>
                <a:gd name="T62" fmla="*/ 21138 w 21600"/>
                <a:gd name="T63" fmla="*/ 10368 h 21600"/>
                <a:gd name="T64" fmla="*/ 21292 w 21600"/>
                <a:gd name="T65" fmla="*/ 15552 h 21600"/>
                <a:gd name="T66" fmla="*/ 20787 w 21600"/>
                <a:gd name="T67" fmla="*/ 18144 h 21600"/>
                <a:gd name="T68" fmla="*/ 20204 w 21600"/>
                <a:gd name="T69" fmla="*/ 19872 h 21600"/>
                <a:gd name="T70" fmla="*/ 19621 w 21600"/>
                <a:gd name="T71" fmla="*/ 20736 h 21600"/>
                <a:gd name="T72" fmla="*/ 19336 w 21600"/>
                <a:gd name="T73" fmla="*/ 20736 h 21600"/>
                <a:gd name="T74" fmla="*/ 18665 w 21600"/>
                <a:gd name="T75" fmla="*/ 20736 h 21600"/>
                <a:gd name="T76" fmla="*/ 18159 w 21600"/>
                <a:gd name="T77" fmla="*/ 20736 h 21600"/>
                <a:gd name="T78" fmla="*/ 17324 w 21600"/>
                <a:gd name="T79" fmla="*/ 17280 h 21600"/>
                <a:gd name="T80" fmla="*/ 16719 w 21600"/>
                <a:gd name="T81" fmla="*/ 18144 h 21600"/>
                <a:gd name="T82" fmla="*/ 15928 w 21600"/>
                <a:gd name="T83" fmla="*/ 15552 h 21600"/>
                <a:gd name="T84" fmla="*/ 15466 w 21600"/>
                <a:gd name="T85" fmla="*/ 16416 h 21600"/>
                <a:gd name="T86" fmla="*/ 14796 w 21600"/>
                <a:gd name="T87" fmla="*/ 15552 h 21600"/>
                <a:gd name="T88" fmla="*/ 14224 w 21600"/>
                <a:gd name="T89" fmla="*/ 14688 h 21600"/>
                <a:gd name="T90" fmla="*/ 13554 w 21600"/>
                <a:gd name="T91" fmla="*/ 16416 h 21600"/>
                <a:gd name="T92" fmla="*/ 12949 w 21600"/>
                <a:gd name="T93" fmla="*/ 15552 h 21600"/>
                <a:gd name="T94" fmla="*/ 12158 w 21600"/>
                <a:gd name="T95" fmla="*/ 17280 h 21600"/>
                <a:gd name="T96" fmla="*/ 11212 w 21600"/>
                <a:gd name="T97" fmla="*/ 17280 h 21600"/>
                <a:gd name="T98" fmla="*/ 10564 w 21600"/>
                <a:gd name="T99" fmla="*/ 17280 h 21600"/>
                <a:gd name="T100" fmla="*/ 9915 w 21600"/>
                <a:gd name="T101" fmla="*/ 18144 h 21600"/>
                <a:gd name="T102" fmla="*/ 9025 w 21600"/>
                <a:gd name="T103" fmla="*/ 19008 h 21600"/>
                <a:gd name="T104" fmla="*/ 8200 w 21600"/>
                <a:gd name="T105" fmla="*/ 19872 h 21600"/>
                <a:gd name="T106" fmla="*/ 7442 w 21600"/>
                <a:gd name="T107" fmla="*/ 19008 h 21600"/>
                <a:gd name="T108" fmla="*/ 6485 w 21600"/>
                <a:gd name="T109" fmla="*/ 19008 h 21600"/>
                <a:gd name="T110" fmla="*/ 5782 w 21600"/>
                <a:gd name="T111" fmla="*/ 19872 h 21600"/>
                <a:gd name="T112" fmla="*/ 5144 w 21600"/>
                <a:gd name="T113" fmla="*/ 19008 h 21600"/>
                <a:gd name="T114" fmla="*/ 4342 w 21600"/>
                <a:gd name="T115" fmla="*/ 17280 h 21600"/>
                <a:gd name="T116" fmla="*/ 3496 w 21600"/>
                <a:gd name="T117" fmla="*/ 18144 h 21600"/>
                <a:gd name="T118" fmla="*/ 2715 w 21600"/>
                <a:gd name="T119" fmla="*/ 19872 h 21600"/>
                <a:gd name="T120" fmla="*/ 1990 w 21600"/>
                <a:gd name="T121" fmla="*/ 18144 h 21600"/>
                <a:gd name="T122" fmla="*/ 1220 w 21600"/>
                <a:gd name="T123" fmla="*/ 17280 h 21600"/>
                <a:gd name="T124" fmla="*/ 385 w 21600"/>
                <a:gd name="T125" fmla="*/ 16416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rgbClr val="0067C5"/>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pPr algn="ctr"/>
              <a:endParaRPr lang="en-US" sz="4200">
                <a:solidFill>
                  <a:srgbClr val="000000"/>
                </a:solidFill>
                <a:latin typeface="Gill Sans" charset="0"/>
                <a:sym typeface="Gill Sans" charset="0"/>
              </a:endParaRPr>
            </a:p>
          </p:txBody>
        </p:sp>
        <p:sp>
          <p:nvSpPr>
            <p:cNvPr id="70662" name="AutoShape 6"/>
            <p:cNvSpPr>
              <a:spLocks/>
            </p:cNvSpPr>
            <p:nvPr/>
          </p:nvSpPr>
          <p:spPr bwMode="auto">
            <a:xfrm>
              <a:off x="34" y="28"/>
              <a:ext cx="9558" cy="51"/>
            </a:xfrm>
            <a:custGeom>
              <a:avLst/>
              <a:gdLst/>
              <a:ahLst/>
              <a:cxnLst/>
              <a:rect l="0" t="0" r="r" b="b"/>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pPr algn="ctr"/>
              <a:endParaRPr lang="en-US" sz="4200">
                <a:solidFill>
                  <a:srgbClr val="000000"/>
                </a:solidFill>
                <a:latin typeface="Gill Sans" charset="0"/>
                <a:sym typeface="Gill Sans" charset="0"/>
              </a:endParaRPr>
            </a:p>
          </p:txBody>
        </p:sp>
      </p:grpSp>
      <p:sp>
        <p:nvSpPr>
          <p:cNvPr id="70664" name="Rectangle 8"/>
          <p:cNvSpPr>
            <a:spLocks/>
          </p:cNvSpPr>
          <p:nvPr/>
        </p:nvSpPr>
        <p:spPr bwMode="auto">
          <a:xfrm>
            <a:off x="-585788" y="4936332"/>
            <a:ext cx="3657600" cy="12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21426" tIns="21426" rIns="21426" bIns="21426"/>
          <a:lstStyle/>
          <a:p>
            <a:pPr algn="ctr"/>
            <a:r>
              <a:rPr lang="en-US" sz="700">
                <a:solidFill>
                  <a:srgbClr val="000000"/>
                </a:solidFill>
                <a:latin typeface="NetAppScript" charset="0"/>
                <a:ea typeface="ＭＳ Ｐゴシック" charset="0"/>
                <a:cs typeface="NetAppScript" charset="0"/>
                <a:sym typeface="NetAppScript" charset="0"/>
              </a:rPr>
              <a:t>© 2013 NetApp, Inc. All rights reserved.</a:t>
            </a:r>
          </a:p>
        </p:txBody>
      </p:sp>
      <p:sp>
        <p:nvSpPr>
          <p:cNvPr id="70665" name="Rectangle 9"/>
          <p:cNvSpPr>
            <a:spLocks noGrp="1" noChangeArrowheads="1"/>
          </p:cNvSpPr>
          <p:nvPr>
            <p:ph type="title"/>
          </p:nvPr>
        </p:nvSpPr>
        <p:spPr>
          <a:ln/>
        </p:spPr>
        <p:txBody>
          <a:bodyPr/>
          <a:lstStyle/>
          <a:p>
            <a:r>
              <a:rPr lang="en-US"/>
              <a:t>Swift (Efficient Storage &amp; Scaling)</a:t>
            </a:r>
          </a:p>
        </p:txBody>
      </p:sp>
      <p:sp>
        <p:nvSpPr>
          <p:cNvPr id="70666" name="AutoShape 10"/>
          <p:cNvSpPr>
            <a:spLocks/>
          </p:cNvSpPr>
          <p:nvPr/>
        </p:nvSpPr>
        <p:spPr bwMode="auto">
          <a:xfrm>
            <a:off x="1214437" y="3364706"/>
            <a:ext cx="1750219" cy="1228725"/>
          </a:xfrm>
          <a:custGeom>
            <a:avLst/>
            <a:gdLst/>
            <a:ahLst/>
            <a:cxnLst/>
            <a:rect l="0" t="0" r="r" b="b"/>
            <a:pathLst>
              <a:path w="19068" h="21600">
                <a:moveTo>
                  <a:pt x="4057" y="0"/>
                </a:moveTo>
                <a:cubicBezTo>
                  <a:pt x="1817" y="0"/>
                  <a:pt x="0" y="2931"/>
                  <a:pt x="0" y="6546"/>
                </a:cubicBezTo>
                <a:lnTo>
                  <a:pt x="0" y="15054"/>
                </a:lnTo>
                <a:cubicBezTo>
                  <a:pt x="0" y="18669"/>
                  <a:pt x="1817" y="21600"/>
                  <a:pt x="4057" y="21600"/>
                </a:cubicBezTo>
                <a:lnTo>
                  <a:pt x="15011" y="21600"/>
                </a:lnTo>
                <a:cubicBezTo>
                  <a:pt x="17251" y="21600"/>
                  <a:pt x="19068" y="18669"/>
                  <a:pt x="19068" y="15054"/>
                </a:cubicBezTo>
                <a:lnTo>
                  <a:pt x="19068" y="12240"/>
                </a:lnTo>
                <a:lnTo>
                  <a:pt x="21600" y="10988"/>
                </a:lnTo>
                <a:lnTo>
                  <a:pt x="19068" y="9736"/>
                </a:lnTo>
                <a:lnTo>
                  <a:pt x="19068" y="6546"/>
                </a:lnTo>
                <a:cubicBezTo>
                  <a:pt x="19068" y="2931"/>
                  <a:pt x="17251" y="0"/>
                  <a:pt x="15011" y="0"/>
                </a:cubicBezTo>
                <a:lnTo>
                  <a:pt x="4057" y="0"/>
                </a:lnTo>
                <a:close/>
                <a:moveTo>
                  <a:pt x="4057" y="0"/>
                </a:moveTo>
              </a:path>
            </a:pathLst>
          </a:custGeom>
          <a:solidFill>
            <a:schemeClr val="accent1"/>
          </a:solidFill>
          <a:ln w="25400" cap="rnd">
            <a:solidFill>
              <a:schemeClr val="tx1"/>
            </a:solidFill>
            <a:prstDash val="sysDot"/>
            <a:miter lim="800000"/>
            <a:headEnd type="none" w="med" len="med"/>
            <a:tailEnd type="none" w="med" len="med"/>
          </a:ln>
        </p:spPr>
        <p:txBody>
          <a:bodyPr lIns="35713" tIns="35713" rIns="35713" bIns="35713" anchor="ctr"/>
          <a:lstStyle/>
          <a:p>
            <a:pPr algn="ctr"/>
            <a:r>
              <a:rPr lang="en-US" sz="1400">
                <a:solidFill>
                  <a:srgbClr val="000000"/>
                </a:solidFill>
                <a:ea typeface="ＭＳ Ｐゴシック" charset="0"/>
                <a:cs typeface="Arial" charset="0"/>
                <a:sym typeface="Arial" charset="0"/>
              </a:rPr>
              <a:t>Any single object stored ~1.3X</a:t>
            </a:r>
          </a:p>
        </p:txBody>
      </p:sp>
      <p:pic>
        <p:nvPicPr>
          <p:cNvPr id="70667"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t="21445" r="52869" b="1361"/>
          <a:stretch>
            <a:fillRect/>
          </a:stretch>
        </p:blipFill>
        <p:spPr bwMode="auto">
          <a:xfrm>
            <a:off x="475059" y="3570983"/>
            <a:ext cx="567928" cy="529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70668"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01331" y="1935956"/>
            <a:ext cx="4371975" cy="145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70669" name="Rectangle 13"/>
          <p:cNvSpPr>
            <a:spLocks/>
          </p:cNvSpPr>
          <p:nvPr/>
        </p:nvSpPr>
        <p:spPr bwMode="auto">
          <a:xfrm>
            <a:off x="3514726" y="3521869"/>
            <a:ext cx="4364831"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r>
              <a:rPr lang="en-US" sz="1000">
                <a:solidFill>
                  <a:srgbClr val="000000"/>
                </a:solidFill>
                <a:latin typeface="Arial Bold" charset="0"/>
                <a:ea typeface="ＭＳ Ｐゴシック" charset="0"/>
                <a:cs typeface="Arial Bold" charset="0"/>
                <a:sym typeface="Arial Bold" charset="0"/>
              </a:rPr>
              <a:t>E-series DDP</a:t>
            </a:r>
          </a:p>
          <a:p>
            <a:pPr marL="357110" lvl="1" indent="-189269">
              <a:spcBef>
                <a:spcPts val="506"/>
              </a:spcBef>
              <a:buClr>
                <a:srgbClr val="000000"/>
              </a:buClr>
              <a:buSzPct val="100000"/>
              <a:buFont typeface="Arial" charset="0"/>
              <a:buChar char="–"/>
            </a:pPr>
            <a:r>
              <a:rPr lang="en-US" sz="1000">
                <a:solidFill>
                  <a:srgbClr val="000000"/>
                </a:solidFill>
                <a:ea typeface="ＭＳ Ｐゴシック" charset="0"/>
                <a:cs typeface="Arial" charset="0"/>
                <a:sym typeface="Arial" charset="0"/>
              </a:rPr>
              <a:t>Dynamic distribution / re-distribution of data</a:t>
            </a:r>
            <a:r>
              <a:rPr lang="ja-JP" altLang="en-US" sz="1000">
                <a:solidFill>
                  <a:srgbClr val="000000"/>
                </a:solidFill>
                <a:latin typeface="Arial"/>
                <a:ea typeface="ＭＳ Ｐゴシック" charset="0"/>
                <a:cs typeface="Arial" charset="0"/>
                <a:sym typeface="Arial" charset="0"/>
              </a:rPr>
              <a:t>“</a:t>
            </a:r>
            <a:r>
              <a:rPr lang="en-US" sz="1000">
                <a:solidFill>
                  <a:srgbClr val="000000"/>
                </a:solidFill>
                <a:ea typeface="ＭＳ Ｐゴシック" charset="0"/>
                <a:cs typeface="Arial" charset="0"/>
                <a:sym typeface="Arial" charset="0"/>
              </a:rPr>
              <a:t>De-clustered</a:t>
            </a:r>
            <a:r>
              <a:rPr lang="ja-JP" altLang="en-US" sz="1000">
                <a:solidFill>
                  <a:srgbClr val="000000"/>
                </a:solidFill>
                <a:latin typeface="Arial"/>
                <a:ea typeface="ＭＳ Ｐゴシック" charset="0"/>
                <a:cs typeface="Arial" charset="0"/>
                <a:sym typeface="Arial" charset="0"/>
              </a:rPr>
              <a:t>”</a:t>
            </a:r>
            <a:r>
              <a:rPr lang="en-US" sz="1000">
                <a:solidFill>
                  <a:srgbClr val="000000"/>
                </a:solidFill>
                <a:ea typeface="ＭＳ Ｐゴシック" charset="0"/>
                <a:cs typeface="Arial" charset="0"/>
                <a:sym typeface="Arial" charset="0"/>
              </a:rPr>
              <a:t> RAIDEvolution of CRUSH</a:t>
            </a:r>
          </a:p>
          <a:p>
            <a:pPr marL="357110" lvl="1" indent="-189269">
              <a:spcBef>
                <a:spcPts val="506"/>
              </a:spcBef>
              <a:buClr>
                <a:srgbClr val="000000"/>
              </a:buClr>
              <a:buSzPct val="100000"/>
              <a:buFont typeface="Arial" charset="0"/>
              <a:buChar char="–"/>
            </a:pPr>
            <a:r>
              <a:rPr lang="en-US" sz="1000">
                <a:solidFill>
                  <a:srgbClr val="000000"/>
                </a:solidFill>
                <a:ea typeface="ＭＳ Ｐゴシック" charset="0"/>
                <a:cs typeface="Arial" charset="0"/>
                <a:sym typeface="Arial" charset="0"/>
              </a:rPr>
              <a:t>Space and scaling efficiency</a:t>
            </a:r>
          </a:p>
        </p:txBody>
      </p:sp>
    </p:spTree>
    <p:extLst>
      <p:ext uri="{BB962C8B-B14F-4D97-AF65-F5344CB8AC3E}">
        <p14:creationId xmlns:p14="http://schemas.microsoft.com/office/powerpoint/2010/main" val="57490520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70668"/>
                                        </p:tgtEl>
                                        <p:attrNameLst>
                                          <p:attrName>style.visibility</p:attrName>
                                        </p:attrNameLst>
                                      </p:cBhvr>
                                      <p:to>
                                        <p:strVal val="visible"/>
                                      </p:to>
                                    </p:set>
                                    <p:animEffect transition="in" filter="wipe(down)">
                                      <p:cBhvr>
                                        <p:cTn id="7" dur="500"/>
                                        <p:tgtEl>
                                          <p:spTgt spid="70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Swift + Dynamic Disk Pools (DDP)</a:t>
            </a:r>
            <a:endParaRPr lang="en-US" dirty="0"/>
          </a:p>
        </p:txBody>
      </p:sp>
      <p:sp>
        <p:nvSpPr>
          <p:cNvPr id="3" name="Content Placeholder 2"/>
          <p:cNvSpPr>
            <a:spLocks noGrp="1"/>
          </p:cNvSpPr>
          <p:nvPr>
            <p:ph idx="4294967295"/>
          </p:nvPr>
        </p:nvSpPr>
        <p:spPr>
          <a:xfrm>
            <a:off x="4781353" y="1131491"/>
            <a:ext cx="3785482" cy="3429000"/>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marL="298398" indent="-298398">
              <a:spcBef>
                <a:spcPts val="676"/>
              </a:spcBef>
            </a:pPr>
            <a:r>
              <a:rPr lang="en-US" sz="2000" dirty="0"/>
              <a:t>DDP advantages</a:t>
            </a:r>
          </a:p>
          <a:p>
            <a:pPr marL="636476" lvl="1" indent="-336491">
              <a:spcBef>
                <a:spcPts val="624"/>
              </a:spcBef>
              <a:buFont typeface="Arial" charset="0"/>
              <a:buChar char="–"/>
            </a:pPr>
            <a:r>
              <a:rPr lang="en-US" sz="1800" dirty="0">
                <a:ea typeface="+mn-ea"/>
                <a:cs typeface="+mn-cs"/>
              </a:rPr>
              <a:t>Parity for disk protection</a:t>
            </a:r>
          </a:p>
          <a:p>
            <a:pPr marL="984078" lvl="2" indent="-336491">
              <a:spcBef>
                <a:spcPts val="624"/>
              </a:spcBef>
              <a:buFont typeface="Arial" charset="0"/>
              <a:buChar char="–"/>
            </a:pPr>
            <a:r>
              <a:rPr lang="en-US" sz="1700" dirty="0">
                <a:ea typeface="+mn-ea"/>
                <a:cs typeface="+mn-cs"/>
              </a:rPr>
              <a:t>Built on RAID</a:t>
            </a:r>
          </a:p>
          <a:p>
            <a:pPr marL="636476" lvl="1" indent="-336491">
              <a:spcBef>
                <a:spcPts val="624"/>
              </a:spcBef>
              <a:buFont typeface="Arial" charset="0"/>
              <a:buChar char="–"/>
            </a:pPr>
            <a:r>
              <a:rPr lang="en-US" sz="1800" dirty="0">
                <a:ea typeface="+mn-ea"/>
                <a:cs typeface="+mn-cs"/>
              </a:rPr>
              <a:t>Caching of data</a:t>
            </a:r>
          </a:p>
          <a:p>
            <a:pPr marL="636476" lvl="1" indent="-336491">
              <a:spcBef>
                <a:spcPts val="624"/>
              </a:spcBef>
              <a:buFont typeface="Arial" charset="0"/>
              <a:buChar char="–"/>
            </a:pPr>
            <a:r>
              <a:rPr lang="en-US" sz="1800" dirty="0">
                <a:ea typeface="+mn-ea"/>
                <a:cs typeface="+mn-cs"/>
              </a:rPr>
              <a:t>Robust disk management </a:t>
            </a:r>
          </a:p>
          <a:p>
            <a:pPr marL="636476" lvl="1" indent="-336491">
              <a:spcBef>
                <a:spcPts val="624"/>
              </a:spcBef>
              <a:buFont typeface="Arial" charset="0"/>
              <a:buChar char="–"/>
            </a:pPr>
            <a:r>
              <a:rPr lang="en-US" sz="1800" dirty="0">
                <a:ea typeface="+mn-ea"/>
                <a:cs typeface="+mn-cs"/>
              </a:rPr>
              <a:t>Dual path data access</a:t>
            </a:r>
          </a:p>
          <a:p>
            <a:pPr marL="636476" lvl="1" indent="-336491">
              <a:spcBef>
                <a:spcPts val="624"/>
              </a:spcBef>
              <a:buFont typeface="Arial" charset="0"/>
              <a:buChar char="–"/>
            </a:pPr>
            <a:r>
              <a:rPr lang="en-US" sz="1800" dirty="0">
                <a:ea typeface="+mn-ea"/>
                <a:cs typeface="+mn-cs"/>
              </a:rPr>
              <a:t>Faster disk rebuilds </a:t>
            </a:r>
          </a:p>
          <a:p>
            <a:pPr marL="636476" lvl="1" indent="-336491">
              <a:spcBef>
                <a:spcPts val="624"/>
              </a:spcBef>
              <a:buFont typeface="Arial" charset="0"/>
              <a:buChar char="–"/>
            </a:pPr>
            <a:r>
              <a:rPr lang="en-US" sz="1800" dirty="0">
                <a:ea typeface="+mn-ea"/>
                <a:cs typeface="+mn-cs"/>
              </a:rPr>
              <a:t>Performance at failure</a:t>
            </a:r>
          </a:p>
        </p:txBody>
      </p:sp>
      <p:sp>
        <p:nvSpPr>
          <p:cNvPr id="8" name="Content Placeholder 2"/>
          <p:cNvSpPr txBox="1">
            <a:spLocks/>
          </p:cNvSpPr>
          <p:nvPr/>
        </p:nvSpPr>
        <p:spPr bwMode="auto">
          <a:xfrm>
            <a:off x="771912" y="1159731"/>
            <a:ext cx="3342888" cy="2286000"/>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lvl1pPr marL="298450" indent="-298450" algn="l" rtl="0" eaLnBrk="0" fontAlgn="base" hangingPunct="0">
              <a:spcBef>
                <a:spcPts val="676"/>
              </a:spcBef>
              <a:spcAft>
                <a:spcPct val="0"/>
              </a:spcAft>
              <a:buClr>
                <a:schemeClr val="accent2"/>
              </a:buClr>
              <a:buFont typeface="Wingdings 2" pitchFamily="18" charset="2"/>
              <a:buChar char="¡"/>
              <a:defRPr sz="2800">
                <a:solidFill>
                  <a:schemeClr val="tx1"/>
                </a:solidFill>
                <a:latin typeface="+mn-lt"/>
                <a:ea typeface="+mn-ea"/>
                <a:cs typeface="+mn-cs"/>
              </a:defRPr>
            </a:lvl1pPr>
            <a:lvl2pPr marL="636588" indent="-336550" algn="l" rtl="0" eaLnBrk="0" fontAlgn="base" hangingPunct="0">
              <a:spcBef>
                <a:spcPts val="624"/>
              </a:spcBef>
              <a:spcAft>
                <a:spcPct val="0"/>
              </a:spcAft>
              <a:buFont typeface="Arial" charset="0"/>
              <a:buChar char="–"/>
              <a:defRPr sz="2600">
                <a:solidFill>
                  <a:schemeClr val="tx1"/>
                </a:solidFill>
                <a:latin typeface="+mn-lt"/>
              </a:defRPr>
            </a:lvl2pPr>
            <a:lvl3pPr marL="927100" indent="-288925" algn="l" rtl="0" eaLnBrk="0" fontAlgn="base" hangingPunct="0">
              <a:spcBef>
                <a:spcPts val="576"/>
              </a:spcBef>
              <a:spcAft>
                <a:spcPct val="0"/>
              </a:spcAft>
              <a:buFont typeface="Wingdings 2" pitchFamily="18" charset="2"/>
              <a:buChar char="¡"/>
              <a:defRPr sz="2400">
                <a:solidFill>
                  <a:schemeClr val="tx1"/>
                </a:solidFill>
                <a:latin typeface="+mn-lt"/>
              </a:defRPr>
            </a:lvl3pPr>
            <a:lvl4pPr marL="1236663" indent="-307975" algn="l" rtl="0" eaLnBrk="0" fontAlgn="base" hangingPunct="0">
              <a:spcBef>
                <a:spcPts val="480"/>
              </a:spcBef>
              <a:spcAft>
                <a:spcPct val="0"/>
              </a:spcAft>
              <a:buFont typeface="Arial" charset="0"/>
              <a:buChar char="–"/>
              <a:defRPr sz="2000">
                <a:solidFill>
                  <a:schemeClr val="tx1"/>
                </a:solidFill>
                <a:latin typeface="+mn-lt"/>
              </a:defRPr>
            </a:lvl4pPr>
            <a:lvl5pPr marL="1504950" indent="-266700" algn="l" rtl="0" eaLnBrk="0" fontAlgn="base" hangingPunct="0">
              <a:spcBef>
                <a:spcPts val="480"/>
              </a:spcBef>
              <a:spcAft>
                <a:spcPct val="0"/>
              </a:spcAft>
              <a:buFont typeface="Wingdings 2" pitchFamily="18" charset="2"/>
              <a:buChar char="¡"/>
              <a:defRPr sz="2000">
                <a:solidFill>
                  <a:schemeClr val="tx1"/>
                </a:solidFill>
                <a:latin typeface="+mn-lt"/>
              </a:defRPr>
            </a:lvl5pPr>
            <a:lvl6pPr marL="1962150" indent="-266700" algn="l" rtl="0" fontAlgn="base">
              <a:spcBef>
                <a:spcPct val="20000"/>
              </a:spcBef>
              <a:spcAft>
                <a:spcPct val="0"/>
              </a:spcAft>
              <a:buFont typeface="Wingdings 2" pitchFamily="18" charset="2"/>
              <a:buChar char="¡"/>
              <a:defRPr sz="2000">
                <a:solidFill>
                  <a:schemeClr val="tx1"/>
                </a:solidFill>
                <a:latin typeface="+mn-lt"/>
              </a:defRPr>
            </a:lvl6pPr>
            <a:lvl7pPr marL="2419350" indent="-266700" algn="l" rtl="0" fontAlgn="base">
              <a:spcBef>
                <a:spcPct val="20000"/>
              </a:spcBef>
              <a:spcAft>
                <a:spcPct val="0"/>
              </a:spcAft>
              <a:buFont typeface="Wingdings 2" pitchFamily="18" charset="2"/>
              <a:buChar char="¡"/>
              <a:defRPr sz="2000">
                <a:solidFill>
                  <a:schemeClr val="tx1"/>
                </a:solidFill>
                <a:latin typeface="+mn-lt"/>
              </a:defRPr>
            </a:lvl7pPr>
            <a:lvl8pPr marL="2876550" indent="-266700" algn="l" rtl="0" fontAlgn="base">
              <a:spcBef>
                <a:spcPct val="20000"/>
              </a:spcBef>
              <a:spcAft>
                <a:spcPct val="0"/>
              </a:spcAft>
              <a:buFont typeface="Wingdings 2" pitchFamily="18" charset="2"/>
              <a:buChar char="¡"/>
              <a:defRPr sz="2000">
                <a:solidFill>
                  <a:schemeClr val="tx1"/>
                </a:solidFill>
                <a:latin typeface="+mn-lt"/>
              </a:defRPr>
            </a:lvl8pPr>
            <a:lvl9pPr marL="3333750" indent="-266700" algn="l" rtl="0" fontAlgn="base">
              <a:spcBef>
                <a:spcPct val="20000"/>
              </a:spcBef>
              <a:spcAft>
                <a:spcPct val="0"/>
              </a:spcAft>
              <a:buFont typeface="Wingdings 2" pitchFamily="18" charset="2"/>
              <a:buChar char="¡"/>
              <a:defRPr sz="2000">
                <a:solidFill>
                  <a:schemeClr val="tx1"/>
                </a:solidFill>
                <a:latin typeface="+mn-lt"/>
              </a:defRPr>
            </a:lvl9pPr>
          </a:lstStyle>
          <a:p>
            <a:r>
              <a:rPr lang="en-US" sz="2000" dirty="0"/>
              <a:t>Swift </a:t>
            </a:r>
            <a:r>
              <a:rPr lang="en-US" sz="1800" dirty="0"/>
              <a:t>advantages</a:t>
            </a:r>
          </a:p>
          <a:p>
            <a:pPr lvl="1"/>
            <a:r>
              <a:rPr lang="en-US" sz="1800" dirty="0"/>
              <a:t>Object level interface</a:t>
            </a:r>
          </a:p>
          <a:p>
            <a:pPr lvl="1"/>
            <a:r>
              <a:rPr lang="en-US" sz="1800" dirty="0"/>
              <a:t>Elasticity in scaling </a:t>
            </a:r>
          </a:p>
          <a:p>
            <a:pPr lvl="1"/>
            <a:r>
              <a:rPr lang="en-US" sz="1800" dirty="0"/>
              <a:t>Growth and expansion </a:t>
            </a:r>
          </a:p>
          <a:p>
            <a:pPr lvl="1"/>
            <a:r>
              <a:rPr lang="en-US" sz="1800" dirty="0"/>
              <a:t>Simple availability model </a:t>
            </a:r>
          </a:p>
          <a:p>
            <a:pPr lvl="1"/>
            <a:r>
              <a:rPr lang="en-US" sz="1800" dirty="0"/>
              <a:t>Ease of management</a:t>
            </a:r>
            <a:endParaRPr lang="en-US" sz="1600" dirty="0"/>
          </a:p>
          <a:p>
            <a:endParaRPr lang="en-US" sz="2000" dirty="0"/>
          </a:p>
        </p:txBody>
      </p:sp>
      <p:sp>
        <p:nvSpPr>
          <p:cNvPr id="10" name="Rectangle 9"/>
          <p:cNvSpPr/>
          <p:nvPr/>
        </p:nvSpPr>
        <p:spPr bwMode="auto">
          <a:xfrm>
            <a:off x="1169988" y="4273704"/>
            <a:ext cx="7288212" cy="457200"/>
          </a:xfrm>
          <a:prstGeom prst="rect">
            <a:avLst/>
          </a:prstGeom>
          <a:solidFill>
            <a:srgbClr val="0067C5"/>
          </a:solidFill>
          <a:ln w="9525" cap="flat" cmpd="sng" algn="ctr">
            <a:no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a:buClr>
                <a:schemeClr val="accent2"/>
              </a:buClr>
            </a:pPr>
            <a:r>
              <a:rPr lang="en-US" sz="2400" b="1" dirty="0">
                <a:solidFill>
                  <a:schemeClr val="bg1"/>
                </a:solidFill>
              </a:rPr>
              <a:t>Goal:  Combine the Best of Both </a:t>
            </a:r>
          </a:p>
        </p:txBody>
      </p:sp>
    </p:spTree>
    <p:extLst>
      <p:ext uri="{BB962C8B-B14F-4D97-AF65-F5344CB8AC3E}">
        <p14:creationId xmlns:p14="http://schemas.microsoft.com/office/powerpoint/2010/main" val="346291754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9988" y="264319"/>
            <a:ext cx="7608252" cy="535781"/>
          </a:xfrm>
        </p:spPr>
        <p:txBody>
          <a:bodyPr/>
          <a:lstStyle/>
          <a:p>
            <a:r>
              <a:rPr lang="en-US" dirty="0" smtClean="0"/>
              <a:t>Why E-Series for Swift Object Storage</a:t>
            </a:r>
            <a:endParaRPr lang="en-US" dirty="0"/>
          </a:p>
        </p:txBody>
      </p:sp>
      <p:sp>
        <p:nvSpPr>
          <p:cNvPr id="3" name="Content Placeholder 2"/>
          <p:cNvSpPr>
            <a:spLocks noGrp="1"/>
          </p:cNvSpPr>
          <p:nvPr>
            <p:ph idx="4294967295"/>
          </p:nvPr>
        </p:nvSpPr>
        <p:spPr>
          <a:xfrm>
            <a:off x="2558818" y="1005830"/>
            <a:ext cx="4618063" cy="3782616"/>
          </a:xfrm>
          <a:prstGeom prst="rect">
            <a:avLst/>
          </a:prstGeom>
        </p:spPr>
        <p:txBody>
          <a:bodyPr/>
          <a:lstStyle/>
          <a:p>
            <a:r>
              <a:rPr lang="en-US" sz="1400" dirty="0"/>
              <a:t>Denser</a:t>
            </a:r>
            <a:r>
              <a:rPr lang="en-US" sz="1600" dirty="0"/>
              <a:t> </a:t>
            </a:r>
          </a:p>
          <a:p>
            <a:pPr lvl="1"/>
            <a:r>
              <a:rPr lang="en-US" sz="1200" dirty="0"/>
              <a:t>70% reduction in rack space used</a:t>
            </a:r>
          </a:p>
          <a:p>
            <a:pPr lvl="1"/>
            <a:r>
              <a:rPr lang="en-US" sz="1200" dirty="0"/>
              <a:t>10 2U servers </a:t>
            </a:r>
            <a:r>
              <a:rPr lang="en-US" sz="1200" dirty="0">
                <a:sym typeface="Wingdings" pitchFamily="2" charset="2"/>
              </a:rPr>
              <a:t> 2 2U servers + Exx60</a:t>
            </a:r>
            <a:endParaRPr lang="en-US" sz="1200" dirty="0"/>
          </a:p>
          <a:p>
            <a:r>
              <a:rPr lang="en-US" sz="1400" dirty="0"/>
              <a:t>DDP enables faster rebuilds</a:t>
            </a:r>
          </a:p>
          <a:p>
            <a:pPr lvl="1"/>
            <a:r>
              <a:rPr lang="en-US" sz="1200" dirty="0"/>
              <a:t>Large DAS Swift clusters are rarely optimal</a:t>
            </a:r>
          </a:p>
          <a:p>
            <a:pPr lvl="1"/>
            <a:r>
              <a:rPr lang="en-US" sz="1200" dirty="0"/>
              <a:t>DDP delivers performance under disk failure</a:t>
            </a:r>
          </a:p>
          <a:p>
            <a:r>
              <a:rPr lang="en-US" sz="1400" dirty="0"/>
              <a:t>HA ensures no single point of failure</a:t>
            </a:r>
          </a:p>
          <a:p>
            <a:pPr lvl="1"/>
            <a:r>
              <a:rPr lang="en-US" sz="1200" dirty="0"/>
              <a:t>&gt;50% disk reduction</a:t>
            </a:r>
          </a:p>
          <a:p>
            <a:r>
              <a:rPr lang="en-US" sz="1400" dirty="0"/>
              <a:t>E-Series reduces TCO</a:t>
            </a:r>
          </a:p>
        </p:txBody>
      </p:sp>
      <p:sp>
        <p:nvSpPr>
          <p:cNvPr id="6" name="Rectangle 5"/>
          <p:cNvSpPr/>
          <p:nvPr/>
        </p:nvSpPr>
        <p:spPr bwMode="auto">
          <a:xfrm>
            <a:off x="779703" y="4362912"/>
            <a:ext cx="7288212" cy="457200"/>
          </a:xfrm>
          <a:prstGeom prst="rect">
            <a:avLst/>
          </a:prstGeom>
          <a:solidFill>
            <a:srgbClr val="0067C5"/>
          </a:solidFill>
          <a:ln w="9525" cap="flat" cmpd="sng" algn="ctr">
            <a:no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a:buClr>
                <a:schemeClr val="accent2"/>
              </a:buClr>
            </a:pPr>
            <a:r>
              <a:rPr lang="en-US" sz="2400" b="1" dirty="0">
                <a:solidFill>
                  <a:schemeClr val="bg1"/>
                </a:solidFill>
              </a:rPr>
              <a:t>E-Series On Par </a:t>
            </a:r>
            <a:r>
              <a:rPr lang="en-US" sz="2400" b="1" dirty="0" err="1">
                <a:solidFill>
                  <a:schemeClr val="bg1"/>
                </a:solidFill>
              </a:rPr>
              <a:t>CapEx</a:t>
            </a:r>
            <a:r>
              <a:rPr lang="en-US" sz="2400" b="1" dirty="0">
                <a:solidFill>
                  <a:schemeClr val="bg1"/>
                </a:solidFill>
              </a:rPr>
              <a:t> with Reduced </a:t>
            </a:r>
            <a:r>
              <a:rPr lang="en-US" sz="2400" b="1" dirty="0" err="1">
                <a:solidFill>
                  <a:schemeClr val="bg1"/>
                </a:solidFill>
              </a:rPr>
              <a:t>OpEx</a:t>
            </a:r>
            <a:endParaRPr lang="en-US" sz="2400" b="1" dirty="0">
              <a:solidFill>
                <a:schemeClr val="bg1"/>
              </a:solidFill>
            </a:endParaRPr>
          </a:p>
        </p:txBody>
      </p:sp>
      <p:grpSp>
        <p:nvGrpSpPr>
          <p:cNvPr id="4" name="Group 3"/>
          <p:cNvGrpSpPr/>
          <p:nvPr/>
        </p:nvGrpSpPr>
        <p:grpSpPr>
          <a:xfrm>
            <a:off x="271578" y="1714502"/>
            <a:ext cx="1743075" cy="2510253"/>
            <a:chOff x="160068" y="1714501"/>
            <a:chExt cx="1743075" cy="2510253"/>
          </a:xfrm>
        </p:grpSpPr>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6686"/>
            <a:stretch/>
          </p:blipFill>
          <p:spPr bwMode="auto">
            <a:xfrm>
              <a:off x="160068" y="1714501"/>
              <a:ext cx="1743075" cy="2196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79143" y="3886200"/>
              <a:ext cx="1371600" cy="338554"/>
            </a:xfrm>
            <a:prstGeom prst="rect">
              <a:avLst/>
            </a:prstGeom>
            <a:noFill/>
          </p:spPr>
          <p:txBody>
            <a:bodyPr wrap="square" rtlCol="0">
              <a:spAutoFit/>
            </a:bodyPr>
            <a:lstStyle/>
            <a:p>
              <a:pPr>
                <a:buClr>
                  <a:schemeClr val="accent2"/>
                </a:buClr>
              </a:pPr>
              <a:r>
                <a:rPr lang="en-US" sz="1600" dirty="0"/>
                <a:t>DAS Swift</a:t>
              </a:r>
            </a:p>
          </p:txBody>
        </p:sp>
      </p:grpSp>
      <p:grpSp>
        <p:nvGrpSpPr>
          <p:cNvPr id="5" name="Group 4"/>
          <p:cNvGrpSpPr/>
          <p:nvPr/>
        </p:nvGrpSpPr>
        <p:grpSpPr>
          <a:xfrm>
            <a:off x="6913991" y="3174991"/>
            <a:ext cx="1919633" cy="1049767"/>
            <a:chOff x="6780175" y="3174987"/>
            <a:chExt cx="1919633" cy="1049767"/>
          </a:xfrm>
        </p:grpSpPr>
        <p:pic>
          <p:nvPicPr>
            <p:cNvPr id="8"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37675"/>
            <a:stretch/>
          </p:blipFill>
          <p:spPr bwMode="auto">
            <a:xfrm>
              <a:off x="6780175" y="3174987"/>
              <a:ext cx="1743075" cy="734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871008" y="3886200"/>
              <a:ext cx="1828800" cy="338554"/>
            </a:xfrm>
            <a:prstGeom prst="rect">
              <a:avLst/>
            </a:prstGeom>
            <a:noFill/>
          </p:spPr>
          <p:txBody>
            <a:bodyPr wrap="square" rtlCol="0">
              <a:spAutoFit/>
            </a:bodyPr>
            <a:lstStyle/>
            <a:p>
              <a:pPr>
                <a:buClr>
                  <a:schemeClr val="accent2"/>
                </a:buClr>
              </a:pPr>
              <a:r>
                <a:rPr lang="en-US" sz="1600" dirty="0"/>
                <a:t>E-Series Swift</a:t>
              </a:r>
            </a:p>
          </p:txBody>
        </p:sp>
      </p:grpSp>
      <p:sp>
        <p:nvSpPr>
          <p:cNvPr id="12" name="Right Arrow 11"/>
          <p:cNvSpPr/>
          <p:nvPr/>
        </p:nvSpPr>
        <p:spPr bwMode="auto">
          <a:xfrm>
            <a:off x="2286000" y="4042314"/>
            <a:ext cx="4362450" cy="285750"/>
          </a:xfrm>
          <a:prstGeom prst="rightArrow">
            <a:avLst/>
          </a:prstGeom>
          <a:solidFill>
            <a:schemeClr val="accent3"/>
          </a:solidFill>
          <a:ln w="9525" cap="flat" cmpd="sng" algn="ctr">
            <a:solidFill>
              <a:schemeClr val="bg2"/>
            </a:solid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defTabSz="914240">
              <a:buClr>
                <a:schemeClr val="accent2"/>
              </a:buClr>
            </a:pPr>
            <a:endParaRPr lang="en-US" sz="1600"/>
          </a:p>
        </p:txBody>
      </p:sp>
      <p:sp>
        <p:nvSpPr>
          <p:cNvPr id="11" name="Rounded Rectangle 10"/>
          <p:cNvSpPr/>
          <p:nvPr/>
        </p:nvSpPr>
        <p:spPr bwMode="auto">
          <a:xfrm>
            <a:off x="271578" y="1200154"/>
            <a:ext cx="1743075" cy="484131"/>
          </a:xfrm>
          <a:prstGeom prst="roundRect">
            <a:avLst/>
          </a:prstGeom>
          <a:solidFill>
            <a:srgbClr val="92D050"/>
          </a:solidFill>
          <a:ln w="9525" cap="flat" cmpd="sng" algn="ctr">
            <a:solidFill>
              <a:schemeClr val="bg2"/>
            </a:solid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defTabSz="914240">
              <a:buClr>
                <a:schemeClr val="accent2"/>
              </a:buClr>
            </a:pPr>
            <a:r>
              <a:rPr lang="en-US" sz="1400" dirty="0"/>
              <a:t>$0.80 / GB SATA</a:t>
            </a:r>
          </a:p>
          <a:p>
            <a:pPr algn="ctr" defTabSz="914240">
              <a:buClr>
                <a:schemeClr val="accent2"/>
              </a:buClr>
            </a:pPr>
            <a:r>
              <a:rPr lang="en-US" sz="1400" dirty="0"/>
              <a:t>$0.99 / GB SAS</a:t>
            </a:r>
          </a:p>
        </p:txBody>
      </p:sp>
      <p:sp>
        <p:nvSpPr>
          <p:cNvPr id="13" name="Rounded Rectangle 12"/>
          <p:cNvSpPr/>
          <p:nvPr/>
        </p:nvSpPr>
        <p:spPr bwMode="auto">
          <a:xfrm>
            <a:off x="6839413" y="2670104"/>
            <a:ext cx="1828800" cy="454069"/>
          </a:xfrm>
          <a:prstGeom prst="roundRect">
            <a:avLst/>
          </a:prstGeom>
          <a:solidFill>
            <a:schemeClr val="accent3"/>
          </a:solidFill>
          <a:ln w="9525" cap="flat" cmpd="sng" algn="ctr">
            <a:solidFill>
              <a:schemeClr val="bg2"/>
            </a:solid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defTabSz="914240">
              <a:buClr>
                <a:schemeClr val="accent2"/>
              </a:buClr>
            </a:pPr>
            <a:r>
              <a:rPr lang="en-US" sz="1400" dirty="0">
                <a:solidFill>
                  <a:schemeClr val="bg1"/>
                </a:solidFill>
              </a:rPr>
              <a:t>$1.75 / GB List</a:t>
            </a:r>
          </a:p>
          <a:p>
            <a:pPr algn="ctr" defTabSz="914240">
              <a:buClr>
                <a:schemeClr val="accent2"/>
              </a:buClr>
            </a:pPr>
            <a:r>
              <a:rPr lang="en-US" sz="1400" dirty="0">
                <a:solidFill>
                  <a:schemeClr val="bg1"/>
                </a:solidFill>
              </a:rPr>
              <a:t>$0.77 / GB @ 58%</a:t>
            </a:r>
          </a:p>
        </p:txBody>
      </p:sp>
    </p:spTree>
    <p:extLst>
      <p:ext uri="{BB962C8B-B14F-4D97-AF65-F5344CB8AC3E}">
        <p14:creationId xmlns:p14="http://schemas.microsoft.com/office/powerpoint/2010/main" val="1745557339"/>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500"/>
                                        <p:tgtEl>
                                          <p:spTgt spid="3">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500"/>
                                        <p:tgtEl>
                                          <p:spTgt spid="3">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500"/>
                                        <p:tgtEl>
                                          <p:spTgt spid="3">
                                            <p:txEl>
                                              <p:pRg st="6" end="6"/>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12" grpId="0" animBg="1"/>
      <p:bldP spid="11"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p:txBody>
          <a:bodyPr/>
          <a:lstStyle/>
          <a:p>
            <a:r>
              <a:rPr lang="en-US" dirty="0" smtClean="0"/>
              <a:t>OpenStack Performance</a:t>
            </a:r>
          </a:p>
        </p:txBody>
      </p:sp>
      <p:sp>
        <p:nvSpPr>
          <p:cNvPr id="7" name="Rectangle 6"/>
          <p:cNvSpPr/>
          <p:nvPr/>
        </p:nvSpPr>
        <p:spPr bwMode="auto">
          <a:xfrm>
            <a:off x="761359" y="4391665"/>
            <a:ext cx="7685690" cy="425667"/>
          </a:xfrm>
          <a:prstGeom prst="rect">
            <a:avLst/>
          </a:prstGeom>
          <a:solidFill>
            <a:srgbClr val="0067C5"/>
          </a:solidFill>
          <a:ln w="9525" cap="flat" cmpd="sng" algn="ctr">
            <a:no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a:buClr>
                <a:schemeClr val="accent2"/>
              </a:buClr>
            </a:pPr>
            <a:r>
              <a:rPr lang="en-US" sz="2400" b="1" dirty="0">
                <a:solidFill>
                  <a:schemeClr val="bg1"/>
                </a:solidFill>
              </a:rPr>
              <a:t>E-Series Performance Is Equivalent to Server DAS</a:t>
            </a:r>
          </a:p>
        </p:txBody>
      </p:sp>
      <p:graphicFrame>
        <p:nvGraphicFramePr>
          <p:cNvPr id="6" name="Chart 5"/>
          <p:cNvGraphicFramePr>
            <a:graphicFrameLocks/>
          </p:cNvGraphicFramePr>
          <p:nvPr>
            <p:extLst>
              <p:ext uri="{D42A27DB-BD31-4B8C-83A1-F6EECF244321}">
                <p14:modId xmlns:p14="http://schemas.microsoft.com/office/powerpoint/2010/main" val="245102169"/>
              </p:ext>
            </p:extLst>
          </p:nvPr>
        </p:nvGraphicFramePr>
        <p:xfrm>
          <a:off x="1116330" y="1150485"/>
          <a:ext cx="6484620" cy="30557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4045804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2402975" y="1329387"/>
            <a:ext cx="1709127" cy="743779"/>
            <a:chOff x="271501" y="2571950"/>
            <a:chExt cx="1743075" cy="743779"/>
          </a:xfrm>
        </p:grpSpPr>
        <p:pic>
          <p:nvPicPr>
            <p:cNvPr id="3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37675"/>
            <a:stretch/>
          </p:blipFill>
          <p:spPr bwMode="auto">
            <a:xfrm>
              <a:off x="271501" y="2571950"/>
              <a:ext cx="1743075" cy="734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Rectangle 31"/>
            <p:cNvSpPr/>
            <p:nvPr/>
          </p:nvSpPr>
          <p:spPr bwMode="auto">
            <a:xfrm>
              <a:off x="271501" y="2819177"/>
              <a:ext cx="1743075" cy="496552"/>
            </a:xfrm>
            <a:prstGeom prst="rect">
              <a:avLst/>
            </a:prstGeom>
            <a:solidFill>
              <a:srgbClr val="FDFEFE"/>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a:p>
          </p:txBody>
        </p:sp>
      </p:grpSp>
      <p:grpSp>
        <p:nvGrpSpPr>
          <p:cNvPr id="27" name="Group 26"/>
          <p:cNvGrpSpPr/>
          <p:nvPr/>
        </p:nvGrpSpPr>
        <p:grpSpPr>
          <a:xfrm>
            <a:off x="7002224" y="1589094"/>
            <a:ext cx="1709127" cy="743779"/>
            <a:chOff x="271501" y="2571950"/>
            <a:chExt cx="1743075" cy="743779"/>
          </a:xfrm>
        </p:grpSpPr>
        <p:pic>
          <p:nvPicPr>
            <p:cNvPr id="2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37675"/>
            <a:stretch/>
          </p:blipFill>
          <p:spPr bwMode="auto">
            <a:xfrm>
              <a:off x="271501" y="2571950"/>
              <a:ext cx="1743075" cy="734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Rectangle 28"/>
            <p:cNvSpPr/>
            <p:nvPr/>
          </p:nvSpPr>
          <p:spPr bwMode="auto">
            <a:xfrm>
              <a:off x="271501" y="2819177"/>
              <a:ext cx="1743075" cy="496552"/>
            </a:xfrm>
            <a:prstGeom prst="rect">
              <a:avLst/>
            </a:prstGeom>
            <a:solidFill>
              <a:srgbClr val="FDFEFE"/>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a:p>
          </p:txBody>
        </p:sp>
      </p:grpSp>
      <p:grpSp>
        <p:nvGrpSpPr>
          <p:cNvPr id="24" name="Group 23"/>
          <p:cNvGrpSpPr/>
          <p:nvPr/>
        </p:nvGrpSpPr>
        <p:grpSpPr>
          <a:xfrm>
            <a:off x="5265316" y="1589094"/>
            <a:ext cx="1709127" cy="743779"/>
            <a:chOff x="271501" y="2571950"/>
            <a:chExt cx="1743075" cy="743779"/>
          </a:xfrm>
        </p:grpSpPr>
        <p:pic>
          <p:nvPicPr>
            <p:cNvPr id="2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37675"/>
            <a:stretch/>
          </p:blipFill>
          <p:spPr bwMode="auto">
            <a:xfrm>
              <a:off x="271501" y="2571950"/>
              <a:ext cx="1743075" cy="734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ectangle 25"/>
            <p:cNvSpPr/>
            <p:nvPr/>
          </p:nvSpPr>
          <p:spPr bwMode="auto">
            <a:xfrm>
              <a:off x="271501" y="2819177"/>
              <a:ext cx="1743075" cy="496552"/>
            </a:xfrm>
            <a:prstGeom prst="rect">
              <a:avLst/>
            </a:prstGeom>
            <a:solidFill>
              <a:srgbClr val="FDFEFE"/>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a:p>
          </p:txBody>
        </p:sp>
      </p:grpSp>
      <p:grpSp>
        <p:nvGrpSpPr>
          <p:cNvPr id="21" name="Group 20"/>
          <p:cNvGrpSpPr/>
          <p:nvPr/>
        </p:nvGrpSpPr>
        <p:grpSpPr>
          <a:xfrm>
            <a:off x="2399165" y="1611327"/>
            <a:ext cx="1709127" cy="743779"/>
            <a:chOff x="271501" y="2571950"/>
            <a:chExt cx="1743075" cy="743779"/>
          </a:xfrm>
        </p:grpSpPr>
        <p:pic>
          <p:nvPicPr>
            <p:cNvPr id="2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37675"/>
            <a:stretch/>
          </p:blipFill>
          <p:spPr bwMode="auto">
            <a:xfrm>
              <a:off x="271501" y="2571950"/>
              <a:ext cx="1743075" cy="734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ectangle 22"/>
            <p:cNvSpPr/>
            <p:nvPr/>
          </p:nvSpPr>
          <p:spPr bwMode="auto">
            <a:xfrm>
              <a:off x="271501" y="2819177"/>
              <a:ext cx="1743075" cy="496552"/>
            </a:xfrm>
            <a:prstGeom prst="rect">
              <a:avLst/>
            </a:prstGeom>
            <a:solidFill>
              <a:srgbClr val="FDFEFE"/>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a:p>
          </p:txBody>
        </p:sp>
      </p:grpSp>
      <p:grpSp>
        <p:nvGrpSpPr>
          <p:cNvPr id="17" name="Group 16"/>
          <p:cNvGrpSpPr/>
          <p:nvPr/>
        </p:nvGrpSpPr>
        <p:grpSpPr>
          <a:xfrm>
            <a:off x="304445" y="2329697"/>
            <a:ext cx="1743075" cy="743779"/>
            <a:chOff x="271501" y="2571950"/>
            <a:chExt cx="1743075" cy="743779"/>
          </a:xfrm>
        </p:grpSpPr>
        <p:pic>
          <p:nvPicPr>
            <p:cNvPr id="1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37675"/>
            <a:stretch/>
          </p:blipFill>
          <p:spPr bwMode="auto">
            <a:xfrm>
              <a:off x="271501" y="2571950"/>
              <a:ext cx="1743075" cy="734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bwMode="auto">
            <a:xfrm>
              <a:off x="271501" y="2819177"/>
              <a:ext cx="1743075" cy="496552"/>
            </a:xfrm>
            <a:prstGeom prst="rect">
              <a:avLst/>
            </a:prstGeom>
            <a:solidFill>
              <a:srgbClr val="FDFEFE"/>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a:p>
          </p:txBody>
        </p:sp>
      </p:grpSp>
      <p:sp>
        <p:nvSpPr>
          <p:cNvPr id="3" name="Title 2"/>
          <p:cNvSpPr>
            <a:spLocks noGrp="1"/>
          </p:cNvSpPr>
          <p:nvPr>
            <p:ph type="title"/>
          </p:nvPr>
        </p:nvSpPr>
        <p:spPr/>
        <p:txBody>
          <a:bodyPr/>
          <a:lstStyle/>
          <a:p>
            <a:r>
              <a:rPr lang="en-US" dirty="0" smtClean="0"/>
              <a:t>Scaling Swift with E-Series</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304445" y="2605664"/>
            <a:ext cx="1743075" cy="245883"/>
          </a:xfrm>
          <a:prstGeom prst="rect">
            <a:avLst/>
          </a:prstGeom>
          <a:noFill/>
          <a:ln w="9525">
            <a:noFill/>
            <a:miter lim="800000"/>
            <a:headEnd/>
            <a:tailEnd/>
          </a:ln>
        </p:spPr>
      </p:pic>
      <p:pic>
        <p:nvPicPr>
          <p:cNvPr id="5"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397102" y="1869984"/>
            <a:ext cx="1711191" cy="496552"/>
          </a:xfrm>
          <a:prstGeom prst="rect">
            <a:avLst/>
          </a:prstGeom>
          <a:noFill/>
          <a:ln w="9525">
            <a:noFill/>
            <a:miter lim="800000"/>
            <a:headEnd/>
            <a:tailEnd/>
          </a:ln>
        </p:spPr>
      </p:pic>
      <p:sp>
        <p:nvSpPr>
          <p:cNvPr id="6" name="Rectangle 5"/>
          <p:cNvSpPr/>
          <p:nvPr/>
        </p:nvSpPr>
        <p:spPr bwMode="auto">
          <a:xfrm>
            <a:off x="779703" y="4180032"/>
            <a:ext cx="7724217" cy="457200"/>
          </a:xfrm>
          <a:prstGeom prst="rect">
            <a:avLst/>
          </a:prstGeom>
          <a:solidFill>
            <a:srgbClr val="0067C5"/>
          </a:solidFill>
          <a:ln w="9525" cap="flat" cmpd="sng" algn="ctr">
            <a:no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a:buClr>
                <a:schemeClr val="accent2"/>
              </a:buClr>
            </a:pPr>
            <a:r>
              <a:rPr lang="en-US" sz="2400" b="1" dirty="0">
                <a:solidFill>
                  <a:schemeClr val="bg1"/>
                </a:solidFill>
              </a:rPr>
              <a:t>E-Series + Swift Offers Virtually Unlimited Scaling</a:t>
            </a:r>
          </a:p>
        </p:txBody>
      </p:sp>
      <p:pic>
        <p:nvPicPr>
          <p:cNvPr id="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63252" y="1847750"/>
            <a:ext cx="1711191" cy="496552"/>
          </a:xfrm>
          <a:prstGeom prst="rect">
            <a:avLst/>
          </a:prstGeom>
          <a:noFill/>
          <a:ln w="9525">
            <a:noFill/>
            <a:miter lim="800000"/>
            <a:headEnd/>
            <a:tailEnd/>
          </a:ln>
        </p:spPr>
      </p:pic>
      <p:pic>
        <p:nvPicPr>
          <p:cNvPr id="8"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975486" y="1847750"/>
            <a:ext cx="1711191" cy="496552"/>
          </a:xfrm>
          <a:prstGeom prst="rect">
            <a:avLst/>
          </a:prstGeom>
          <a:noFill/>
          <a:ln w="9525">
            <a:noFill/>
            <a:miter lim="800000"/>
            <a:headEnd/>
            <a:tailEnd/>
          </a:ln>
        </p:spPr>
      </p:pic>
      <p:pic>
        <p:nvPicPr>
          <p:cNvPr id="9"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397102" y="2360571"/>
            <a:ext cx="1711191" cy="496552"/>
          </a:xfrm>
          <a:prstGeom prst="rect">
            <a:avLst/>
          </a:prstGeom>
          <a:noFill/>
          <a:ln w="9525">
            <a:noFill/>
            <a:miter lim="800000"/>
            <a:headEnd/>
            <a:tailEnd/>
          </a:ln>
        </p:spPr>
      </p:pic>
      <p:pic>
        <p:nvPicPr>
          <p:cNvPr id="10"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63252" y="2335159"/>
            <a:ext cx="1711191" cy="496552"/>
          </a:xfrm>
          <a:prstGeom prst="rect">
            <a:avLst/>
          </a:prstGeom>
          <a:noFill/>
          <a:ln w="9525">
            <a:noFill/>
            <a:miter lim="800000"/>
            <a:headEnd/>
            <a:tailEnd/>
          </a:ln>
        </p:spPr>
      </p:pic>
      <p:pic>
        <p:nvPicPr>
          <p:cNvPr id="1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975485" y="2344302"/>
            <a:ext cx="1711191" cy="496552"/>
          </a:xfrm>
          <a:prstGeom prst="rect">
            <a:avLst/>
          </a:prstGeom>
          <a:noFill/>
          <a:ln w="9525">
            <a:noFill/>
            <a:miter lim="800000"/>
            <a:headEnd/>
            <a:tailEnd/>
          </a:ln>
        </p:spPr>
      </p:pic>
      <p:sp>
        <p:nvSpPr>
          <p:cNvPr id="33" name="TextBox 32"/>
          <p:cNvSpPr txBox="1"/>
          <p:nvPr/>
        </p:nvSpPr>
        <p:spPr>
          <a:xfrm>
            <a:off x="584480" y="3210406"/>
            <a:ext cx="1371600" cy="338554"/>
          </a:xfrm>
          <a:prstGeom prst="rect">
            <a:avLst/>
          </a:prstGeom>
          <a:noFill/>
        </p:spPr>
        <p:txBody>
          <a:bodyPr wrap="square" lIns="91436" tIns="45718" rIns="91436" bIns="45718" rtlCol="0">
            <a:spAutoFit/>
          </a:bodyPr>
          <a:lstStyle/>
          <a:p>
            <a:pPr>
              <a:buClr>
                <a:schemeClr val="accent2"/>
              </a:buClr>
            </a:pPr>
            <a:r>
              <a:rPr lang="en-US" sz="1600" dirty="0"/>
              <a:t>Start Small</a:t>
            </a:r>
          </a:p>
        </p:txBody>
      </p:sp>
      <p:sp>
        <p:nvSpPr>
          <p:cNvPr id="34" name="TextBox 33"/>
          <p:cNvSpPr txBox="1"/>
          <p:nvPr/>
        </p:nvSpPr>
        <p:spPr>
          <a:xfrm>
            <a:off x="2512422" y="3214709"/>
            <a:ext cx="1805421" cy="830997"/>
          </a:xfrm>
          <a:prstGeom prst="rect">
            <a:avLst/>
          </a:prstGeom>
          <a:noFill/>
        </p:spPr>
        <p:txBody>
          <a:bodyPr wrap="square" lIns="91436" tIns="45718" rIns="91436" bIns="45718" rtlCol="0">
            <a:spAutoFit/>
          </a:bodyPr>
          <a:lstStyle/>
          <a:p>
            <a:pPr>
              <a:buClr>
                <a:schemeClr val="accent2"/>
              </a:buClr>
            </a:pPr>
            <a:r>
              <a:rPr lang="en-US" sz="1600" dirty="0"/>
              <a:t>Scale Vertically with a Single Controller Pair</a:t>
            </a:r>
          </a:p>
        </p:txBody>
      </p:sp>
      <p:sp>
        <p:nvSpPr>
          <p:cNvPr id="35" name="TextBox 34"/>
          <p:cNvSpPr txBox="1"/>
          <p:nvPr/>
        </p:nvSpPr>
        <p:spPr>
          <a:xfrm>
            <a:off x="5922759" y="3164810"/>
            <a:ext cx="2672476" cy="584775"/>
          </a:xfrm>
          <a:prstGeom prst="rect">
            <a:avLst/>
          </a:prstGeom>
          <a:noFill/>
        </p:spPr>
        <p:txBody>
          <a:bodyPr wrap="square" lIns="91436" tIns="45718" rIns="91436" bIns="45718" rtlCol="0">
            <a:spAutoFit/>
          </a:bodyPr>
          <a:lstStyle/>
          <a:p>
            <a:pPr>
              <a:buClr>
                <a:schemeClr val="accent2"/>
              </a:buClr>
            </a:pPr>
            <a:r>
              <a:rPr lang="en-US" sz="1600" dirty="0"/>
              <a:t>Scale Horizontally with Multiple Controller Pairs</a:t>
            </a:r>
          </a:p>
        </p:txBody>
      </p:sp>
      <p:sp>
        <p:nvSpPr>
          <p:cNvPr id="42" name="Left-Right Arrow 41"/>
          <p:cNvSpPr/>
          <p:nvPr/>
        </p:nvSpPr>
        <p:spPr bwMode="auto">
          <a:xfrm>
            <a:off x="5814297" y="2882770"/>
            <a:ext cx="2320290" cy="289760"/>
          </a:xfrm>
          <a:prstGeom prst="leftRightArrow">
            <a:avLst/>
          </a:prstGeom>
          <a:solidFill>
            <a:schemeClr val="accent3"/>
          </a:solidFill>
          <a:ln w="9525" cap="flat" cmpd="sng" algn="ctr">
            <a:solidFill>
              <a:schemeClr val="bg2"/>
            </a:solidFill>
            <a:prstDash val="solid"/>
            <a:round/>
            <a:headEnd type="none" w="med" len="med"/>
            <a:tailEnd type="none" w="med" len="med"/>
          </a:ln>
          <a:effectLst/>
        </p:spPr>
        <p:txBody>
          <a:bodyPr vert="horz" wrap="none" lIns="91436" tIns="45718" rIns="91436" bIns="45718" numCol="1" spcCol="0" rtlCol="0" anchor="ctr" anchorCtr="0" compatLnSpc="1">
            <a:prstTxWarp prst="textNoShape">
              <a:avLst/>
            </a:prstTxWarp>
          </a:bodyPr>
          <a:lstStyle/>
          <a:p>
            <a:pPr algn="ctr" defTabSz="914360">
              <a:buClr>
                <a:schemeClr val="accent2"/>
              </a:buClr>
            </a:pPr>
            <a:endParaRPr lang="en-US"/>
          </a:p>
        </p:txBody>
      </p:sp>
      <p:sp>
        <p:nvSpPr>
          <p:cNvPr id="43" name="Up-Down Arrow 42"/>
          <p:cNvSpPr/>
          <p:nvPr/>
        </p:nvSpPr>
        <p:spPr bwMode="auto">
          <a:xfrm>
            <a:off x="4423810" y="1531685"/>
            <a:ext cx="425047" cy="1532649"/>
          </a:xfrm>
          <a:prstGeom prst="upDownArrow">
            <a:avLst/>
          </a:prstGeom>
          <a:solidFill>
            <a:schemeClr val="accent3"/>
          </a:solidFill>
          <a:ln w="9525" cap="flat" cmpd="sng" algn="ctr">
            <a:solidFill>
              <a:schemeClr val="bg2"/>
            </a:solidFill>
            <a:prstDash val="solid"/>
            <a:round/>
            <a:headEnd type="none" w="med" len="med"/>
            <a:tailEnd type="none" w="med" len="med"/>
          </a:ln>
          <a:effectLst/>
        </p:spPr>
        <p:txBody>
          <a:bodyPr vert="horz" wrap="none" lIns="91436" tIns="45718" rIns="91436" bIns="45718" numCol="1" spcCol="0" rtlCol="0" anchor="ctr" anchorCtr="0" compatLnSpc="1">
            <a:prstTxWarp prst="textNoShape">
              <a:avLst/>
            </a:prstTxWarp>
          </a:bodyPr>
          <a:lstStyle/>
          <a:p>
            <a:pPr algn="ctr" defTabSz="914360">
              <a:buClr>
                <a:schemeClr val="accent2"/>
              </a:buClr>
            </a:pPr>
            <a:endParaRPr lang="en-US"/>
          </a:p>
        </p:txBody>
      </p:sp>
    </p:spTree>
    <p:extLst>
      <p:ext uri="{BB962C8B-B14F-4D97-AF65-F5344CB8AC3E}">
        <p14:creationId xmlns:p14="http://schemas.microsoft.com/office/powerpoint/2010/main" val="2020572582"/>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par>
                                <p:cTn id="45" presetID="10"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500"/>
                                        <p:tgtEl>
                                          <p:spTgt spid="8"/>
                                        </p:tgtEl>
                                      </p:cBhvr>
                                    </p:animEffect>
                                  </p:childTnLst>
                                </p:cTn>
                              </p:par>
                              <p:par>
                                <p:cTn id="61" presetID="10" presetClass="entr" presetSubtype="0" fill="hold"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500"/>
                                        <p:tgtEl>
                                          <p:spTgt spid="10"/>
                                        </p:tgtEl>
                                      </p:cBhvr>
                                    </p:animEffect>
                                  </p:childTnLst>
                                </p:cTn>
                              </p:par>
                              <p:par>
                                <p:cTn id="69" presetID="10" presetClass="entr" presetSubtype="0" fill="hold"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500"/>
                                        <p:tgtEl>
                                          <p:spTgt spid="11"/>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6"/>
                                        </p:tgtEl>
                                        <p:attrNameLst>
                                          <p:attrName>style.visibility</p:attrName>
                                        </p:attrNameLst>
                                      </p:cBhvr>
                                      <p:to>
                                        <p:strVal val="visible"/>
                                      </p:to>
                                    </p:set>
                                    <p:animEffect transition="in" filter="fade">
                                      <p:cBhvr>
                                        <p:cTn id="7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3" grpId="0"/>
      <p:bldP spid="34" grpId="0"/>
      <p:bldP spid="35" grpId="0"/>
      <p:bldP spid="42" grpId="0" animBg="1"/>
      <p:bldP spid="4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E-Series + Swift</a:t>
            </a:r>
            <a:endParaRPr lang="en-US" dirty="0"/>
          </a:p>
        </p:txBody>
      </p:sp>
      <p:sp>
        <p:nvSpPr>
          <p:cNvPr id="3" name="Content Placeholder 2"/>
          <p:cNvSpPr>
            <a:spLocks noGrp="1"/>
          </p:cNvSpPr>
          <p:nvPr>
            <p:ph sz="half" idx="1"/>
          </p:nvPr>
        </p:nvSpPr>
        <p:spPr>
          <a:xfrm>
            <a:off x="662040" y="1166969"/>
            <a:ext cx="3653645" cy="2825169"/>
          </a:xfrm>
          <a:prstGeom prst="rect">
            <a:avLst/>
          </a:prstGeom>
        </p:spPr>
        <p:txBody>
          <a:bodyPr/>
          <a:lstStyle/>
          <a:p>
            <a:r>
              <a:rPr lang="en-US" sz="1600" dirty="0"/>
              <a:t>The right tool</a:t>
            </a:r>
          </a:p>
          <a:p>
            <a:pPr lvl="1"/>
            <a:r>
              <a:rPr lang="en-US" sz="1600" dirty="0"/>
              <a:t>FAS replaces VM image management infrastructure</a:t>
            </a:r>
          </a:p>
          <a:p>
            <a:pPr lvl="1"/>
            <a:r>
              <a:rPr lang="en-US" sz="1600" dirty="0"/>
              <a:t>E-Series delivers higher efficiency than server replication</a:t>
            </a:r>
          </a:p>
          <a:p>
            <a:pPr lvl="2"/>
            <a:r>
              <a:rPr lang="en-US" sz="1400" dirty="0"/>
              <a:t>Lowers total disk count</a:t>
            </a:r>
          </a:p>
          <a:p>
            <a:pPr lvl="2"/>
            <a:r>
              <a:rPr lang="en-US" sz="1400" dirty="0"/>
              <a:t>Increases time cluster is in optimal state</a:t>
            </a:r>
          </a:p>
          <a:p>
            <a:pPr lvl="2"/>
            <a:r>
              <a:rPr lang="en-US" sz="1400" dirty="0"/>
              <a:t>Reduces network traffic required for replication / restore</a:t>
            </a:r>
          </a:p>
        </p:txBody>
      </p:sp>
      <p:sp>
        <p:nvSpPr>
          <p:cNvPr id="6" name="Content Placeholder 5"/>
          <p:cNvSpPr>
            <a:spLocks noGrp="1"/>
          </p:cNvSpPr>
          <p:nvPr>
            <p:ph sz="half" idx="2"/>
          </p:nvPr>
        </p:nvSpPr>
        <p:spPr>
          <a:xfrm>
            <a:off x="4491089" y="1155819"/>
            <a:ext cx="3914775" cy="2524085"/>
          </a:xfrm>
          <a:noFill/>
          <a:ln w="9525">
            <a:noFill/>
            <a:miter lim="800000"/>
            <a:headEnd/>
            <a:tailEnd/>
          </a:ln>
        </p:spPr>
        <p:txBody>
          <a:bodyPr vert="horz" wrap="square" lIns="0" tIns="0" rIns="0" bIns="0" numCol="1" anchor="t" anchorCtr="0" compatLnSpc="1">
            <a:prstTxWarp prst="textNoShape">
              <a:avLst/>
            </a:prstTxWarp>
            <a:noAutofit/>
          </a:bodyPr>
          <a:lstStyle/>
          <a:p>
            <a:pPr marL="298398" indent="-12700"/>
            <a:r>
              <a:rPr lang="en-US" sz="1600" dirty="0"/>
              <a:t>The right time</a:t>
            </a:r>
          </a:p>
          <a:p>
            <a:pPr marL="620605" lvl="1" indent="-217451"/>
            <a:r>
              <a:rPr lang="en-US" sz="1600" dirty="0"/>
              <a:t>Fortune 100 companies are</a:t>
            </a:r>
          </a:p>
          <a:p>
            <a:pPr lvl="2"/>
            <a:r>
              <a:rPr lang="en-US" sz="1400" dirty="0"/>
              <a:t>Not just experimenting with, but</a:t>
            </a:r>
          </a:p>
          <a:p>
            <a:pPr lvl="2"/>
            <a:r>
              <a:rPr lang="en-US" sz="1400" dirty="0"/>
              <a:t>Deploying OpenStack</a:t>
            </a:r>
          </a:p>
          <a:p>
            <a:pPr lvl="1"/>
            <a:r>
              <a:rPr lang="en-US" sz="1600" dirty="0"/>
              <a:t>Over 250 companies are contributing to OpenStack</a:t>
            </a:r>
          </a:p>
          <a:p>
            <a:pPr lvl="2"/>
            <a:r>
              <a:rPr lang="en-US" sz="1400" dirty="0"/>
              <a:t>Over 12,000 individual contributors </a:t>
            </a:r>
          </a:p>
          <a:p>
            <a:pPr marL="298398" indent="-12700"/>
            <a:endParaRPr lang="en-US" sz="1600" dirty="0"/>
          </a:p>
        </p:txBody>
      </p:sp>
      <p:sp>
        <p:nvSpPr>
          <p:cNvPr id="5" name="Rectangle 4"/>
          <p:cNvSpPr/>
          <p:nvPr/>
        </p:nvSpPr>
        <p:spPr bwMode="auto">
          <a:xfrm>
            <a:off x="1363517" y="4324759"/>
            <a:ext cx="6152397" cy="425667"/>
          </a:xfrm>
          <a:prstGeom prst="rect">
            <a:avLst/>
          </a:prstGeom>
          <a:solidFill>
            <a:srgbClr val="0067C5"/>
          </a:solidFill>
          <a:ln w="9525" cap="flat" cmpd="sng" algn="ctr">
            <a:no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a:buClr>
                <a:schemeClr val="accent2"/>
              </a:buClr>
            </a:pPr>
            <a:r>
              <a:rPr lang="en-US" sz="2400" b="1" dirty="0">
                <a:solidFill>
                  <a:schemeClr val="bg1"/>
                </a:solidFill>
              </a:rPr>
              <a:t>The Right Tool at the Right Time</a:t>
            </a:r>
          </a:p>
        </p:txBody>
      </p:sp>
    </p:spTree>
    <p:extLst>
      <p:ext uri="{BB962C8B-B14F-4D97-AF65-F5344CB8AC3E}">
        <p14:creationId xmlns:p14="http://schemas.microsoft.com/office/powerpoint/2010/main" val="177124331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NetApp OpenStack Integration Review</a:t>
            </a:r>
            <a:endParaRPr lang="en-US" dirty="0"/>
          </a:p>
        </p:txBody>
      </p:sp>
      <p:sp>
        <p:nvSpPr>
          <p:cNvPr id="4" name="Slide Number Placeholder 3"/>
          <p:cNvSpPr>
            <a:spLocks noGrp="1"/>
          </p:cNvSpPr>
          <p:nvPr>
            <p:ph type="sldNum" sz="quarter" idx="4294967295"/>
          </p:nvPr>
        </p:nvSpPr>
        <p:spPr>
          <a:xfrm>
            <a:off x="8966200" y="4911725"/>
            <a:ext cx="177800" cy="165100"/>
          </a:xfrm>
          <a:prstGeom prst="rect">
            <a:avLst/>
          </a:prstGeom>
        </p:spPr>
        <p:txBody>
          <a:bodyPr/>
          <a:lstStyle/>
          <a:p>
            <a:fld id="{91ECBD1C-4BE7-484D-BA3C-6E86BF1661A1}" type="slidenum">
              <a:rPr lang="en-US" smtClean="0"/>
              <a:pPr/>
              <a:t>17</a:t>
            </a:fld>
            <a:endParaRPr lang="en-US"/>
          </a:p>
        </p:txBody>
      </p:sp>
      <p:sp>
        <p:nvSpPr>
          <p:cNvPr id="24" name="AutoShape 1"/>
          <p:cNvSpPr>
            <a:spLocks/>
          </p:cNvSpPr>
          <p:nvPr/>
        </p:nvSpPr>
        <p:spPr bwMode="auto">
          <a:xfrm rot="-5400000">
            <a:off x="4044257" y="204490"/>
            <a:ext cx="1635919" cy="7508081"/>
          </a:xfrm>
          <a:custGeom>
            <a:avLst/>
            <a:gdLst/>
            <a:ahLst/>
            <a:cxnLst/>
            <a:rect l="0" t="0" r="r" b="b"/>
            <a:pathLst>
              <a:path w="21600" h="21600">
                <a:moveTo>
                  <a:pt x="0" y="21283"/>
                </a:moveTo>
                <a:lnTo>
                  <a:pt x="0" y="317"/>
                </a:lnTo>
                <a:cubicBezTo>
                  <a:pt x="0" y="142"/>
                  <a:pt x="651" y="0"/>
                  <a:pt x="1454" y="0"/>
                </a:cubicBezTo>
                <a:lnTo>
                  <a:pt x="20146" y="0"/>
                </a:lnTo>
                <a:cubicBezTo>
                  <a:pt x="20949" y="0"/>
                  <a:pt x="21600" y="142"/>
                  <a:pt x="21600" y="317"/>
                </a:cubicBezTo>
                <a:lnTo>
                  <a:pt x="21600" y="21283"/>
                </a:lnTo>
                <a:cubicBezTo>
                  <a:pt x="21600" y="21458"/>
                  <a:pt x="20949" y="21600"/>
                  <a:pt x="20146" y="21600"/>
                </a:cubicBezTo>
                <a:lnTo>
                  <a:pt x="1454" y="21600"/>
                </a:lnTo>
                <a:cubicBezTo>
                  <a:pt x="651" y="21600"/>
                  <a:pt x="0" y="21458"/>
                  <a:pt x="0" y="21283"/>
                </a:cubicBezTo>
                <a:close/>
                <a:moveTo>
                  <a:pt x="0" y="21283"/>
                </a:moveTo>
              </a:path>
            </a:pathLst>
          </a:custGeom>
          <a:noFill/>
          <a:ln w="12700" cap="flat">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154298" rIns="0" bIns="0"/>
          <a:lstStyle/>
          <a:p>
            <a:pPr marL="29467"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smtClean="0">
                <a:ln>
                  <a:noFill/>
                </a:ln>
                <a:solidFill>
                  <a:srgbClr val="000000"/>
                </a:solidFill>
                <a:effectLst/>
                <a:uLnTx/>
                <a:uFillTx/>
                <a:latin typeface="Arial Bold" charset="0"/>
                <a:ea typeface="ＭＳ Ｐゴシック" charset="0"/>
                <a:cs typeface="Arial Bold" charset="0"/>
                <a:sym typeface="Arial Bold" charset="0"/>
              </a:rPr>
              <a:t>NetApp Hardware</a:t>
            </a:r>
          </a:p>
          <a:p>
            <a:pPr marL="29467"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smtClean="0">
              <a:ln>
                <a:noFill/>
              </a:ln>
              <a:solidFill>
                <a:srgbClr val="000000"/>
              </a:solidFill>
              <a:effectLst/>
              <a:uLnTx/>
              <a:uFillTx/>
              <a:ea typeface="ＭＳ Ｐゴシック" charset="0"/>
              <a:cs typeface="Arial" charset="0"/>
              <a:sym typeface="Arial" charset="0"/>
            </a:endParaRPr>
          </a:p>
        </p:txBody>
      </p:sp>
      <p:sp>
        <p:nvSpPr>
          <p:cNvPr id="25" name="Rectangle 2"/>
          <p:cNvSpPr>
            <a:spLocks/>
          </p:cNvSpPr>
          <p:nvPr/>
        </p:nvSpPr>
        <p:spPr bwMode="auto">
          <a:xfrm>
            <a:off x="1593057" y="3321844"/>
            <a:ext cx="2207419" cy="1274267"/>
          </a:xfrm>
          <a:prstGeom prst="rect">
            <a:avLst/>
          </a:prstGeom>
          <a:solidFill>
            <a:srgbClr val="005CAE"/>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50004" tIns="50004" rIns="50004" bIns="50004"/>
          <a:lstStyle/>
          <a:p>
            <a:pPr algn="ctr"/>
            <a:r>
              <a:rPr lang="en-US" sz="900">
                <a:solidFill>
                  <a:srgbClr val="FFFFFF"/>
                </a:solidFill>
                <a:latin typeface="Arial Bold" charset="0"/>
                <a:ea typeface="ＭＳ Ｐゴシック" charset="0"/>
                <a:cs typeface="Arial Bold" charset="0"/>
                <a:sym typeface="Arial Bold" charset="0"/>
              </a:rPr>
              <a:t>Data ONTAP</a:t>
            </a:r>
          </a:p>
        </p:txBody>
      </p:sp>
      <p:sp>
        <p:nvSpPr>
          <p:cNvPr id="26" name="AutoShape 9"/>
          <p:cNvSpPr>
            <a:spLocks/>
          </p:cNvSpPr>
          <p:nvPr/>
        </p:nvSpPr>
        <p:spPr bwMode="auto">
          <a:xfrm rot="-5400000">
            <a:off x="3814316" y="-1756915"/>
            <a:ext cx="2093119" cy="7507189"/>
          </a:xfrm>
          <a:custGeom>
            <a:avLst/>
            <a:gdLst/>
            <a:ahLst/>
            <a:cxnLst/>
            <a:rect l="0" t="0" r="r" b="b"/>
            <a:pathLst>
              <a:path w="21600" h="21600">
                <a:moveTo>
                  <a:pt x="0" y="21283"/>
                </a:moveTo>
                <a:lnTo>
                  <a:pt x="0" y="317"/>
                </a:lnTo>
                <a:cubicBezTo>
                  <a:pt x="0" y="142"/>
                  <a:pt x="509" y="0"/>
                  <a:pt x="1136" y="0"/>
                </a:cubicBezTo>
                <a:lnTo>
                  <a:pt x="20464" y="0"/>
                </a:lnTo>
                <a:cubicBezTo>
                  <a:pt x="21091" y="0"/>
                  <a:pt x="21600" y="142"/>
                  <a:pt x="21600" y="317"/>
                </a:cubicBezTo>
                <a:lnTo>
                  <a:pt x="21600" y="21283"/>
                </a:lnTo>
                <a:cubicBezTo>
                  <a:pt x="21600" y="21458"/>
                  <a:pt x="21091" y="21600"/>
                  <a:pt x="20464" y="21600"/>
                </a:cubicBezTo>
                <a:lnTo>
                  <a:pt x="1136" y="21600"/>
                </a:lnTo>
                <a:cubicBezTo>
                  <a:pt x="509" y="21600"/>
                  <a:pt x="0" y="21458"/>
                  <a:pt x="0" y="21283"/>
                </a:cubicBezTo>
                <a:close/>
                <a:moveTo>
                  <a:pt x="0" y="21283"/>
                </a:moveTo>
              </a:path>
            </a:pathLst>
          </a:custGeom>
          <a:noFill/>
          <a:ln w="12700" cap="flat">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154298" rIns="0" bIns="0"/>
          <a:lstStyle/>
          <a:p>
            <a:pPr marL="29467"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000000"/>
                </a:solidFill>
                <a:effectLst/>
                <a:uLnTx/>
                <a:uFillTx/>
                <a:latin typeface="Arial Bold" charset="0"/>
                <a:ea typeface="ＭＳ Ｐゴシック" charset="0"/>
                <a:cs typeface="Arial Bold" charset="0"/>
                <a:sym typeface="Arial Bold" charset="0"/>
              </a:rPr>
              <a:t>OpenStack Services</a:t>
            </a:r>
          </a:p>
          <a:p>
            <a:pPr marL="29467"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rgbClr val="000000"/>
              </a:solidFill>
              <a:effectLst/>
              <a:uLnTx/>
              <a:uFillTx/>
              <a:ea typeface="ＭＳ Ｐゴシック" charset="0"/>
              <a:cs typeface="Arial" charset="0"/>
              <a:sym typeface="Arial" charset="0"/>
            </a:endParaRPr>
          </a:p>
        </p:txBody>
      </p:sp>
      <p:sp>
        <p:nvSpPr>
          <p:cNvPr id="27" name="AutoShape 10"/>
          <p:cNvSpPr>
            <a:spLocks/>
          </p:cNvSpPr>
          <p:nvPr/>
        </p:nvSpPr>
        <p:spPr bwMode="auto">
          <a:xfrm>
            <a:off x="1575197" y="1118890"/>
            <a:ext cx="6898184" cy="400050"/>
          </a:xfrm>
          <a:prstGeom prst="roundRect">
            <a:avLst>
              <a:gd name="adj" fmla="val 27519"/>
            </a:avLst>
          </a:prstGeom>
          <a:solidFill>
            <a:srgbClr val="A5A5A5"/>
          </a:solidFill>
          <a:ln w="9525" cap="flat">
            <a:solidFill>
              <a:srgbClr val="D8D8D8"/>
            </a:solidFill>
            <a:prstDash val="solid"/>
            <a:round/>
            <a:headEnd type="none" w="med" len="med"/>
            <a:tailEnd type="none" w="med" len="med"/>
          </a:ln>
        </p:spPr>
        <p:txBody>
          <a:bodyPr lIns="0" tIns="0" rIns="0" bIns="0" anchor="ctr"/>
          <a:lstStyle/>
          <a:p>
            <a:pPr marL="29467" algn="ctr"/>
            <a:r>
              <a:rPr lang="en-US" sz="900" dirty="0">
                <a:solidFill>
                  <a:srgbClr val="FFFFFF"/>
                </a:solidFill>
                <a:latin typeface="Arial Bold" charset="0"/>
                <a:ea typeface="ＭＳ Ｐゴシック" charset="0"/>
                <a:cs typeface="Arial Bold" charset="0"/>
                <a:sym typeface="Arial Bold" charset="0"/>
              </a:rPr>
              <a:t>Dashboard</a:t>
            </a:r>
            <a:br>
              <a:rPr lang="en-US" sz="900" dirty="0">
                <a:solidFill>
                  <a:srgbClr val="FFFFFF"/>
                </a:solidFill>
                <a:latin typeface="Arial Bold" charset="0"/>
                <a:ea typeface="ＭＳ Ｐゴシック" charset="0"/>
                <a:cs typeface="Arial Bold" charset="0"/>
                <a:sym typeface="Arial Bold" charset="0"/>
              </a:rPr>
            </a:br>
            <a:r>
              <a:rPr lang="en-US" sz="900" dirty="0">
                <a:solidFill>
                  <a:srgbClr val="FFFFFF"/>
                </a:solidFill>
                <a:latin typeface="Arial"/>
                <a:ea typeface="ＭＳ Ｐゴシック" charset="0"/>
                <a:cs typeface="Arial Bold" charset="0"/>
                <a:sym typeface="Arial Bold" charset="0"/>
              </a:rPr>
              <a:t>(Horizon)</a:t>
            </a:r>
          </a:p>
        </p:txBody>
      </p:sp>
      <p:sp>
        <p:nvSpPr>
          <p:cNvPr id="28" name="AutoShape 11"/>
          <p:cNvSpPr>
            <a:spLocks/>
          </p:cNvSpPr>
          <p:nvPr/>
        </p:nvSpPr>
        <p:spPr bwMode="auto">
          <a:xfrm>
            <a:off x="1575197" y="2481560"/>
            <a:ext cx="6898184" cy="400050"/>
          </a:xfrm>
          <a:prstGeom prst="roundRect">
            <a:avLst>
              <a:gd name="adj" fmla="val 27519"/>
            </a:avLst>
          </a:prstGeom>
          <a:solidFill>
            <a:srgbClr val="A5A5A5"/>
          </a:solidFill>
          <a:ln w="9525" cap="flat">
            <a:solidFill>
              <a:srgbClr val="D8D8D8"/>
            </a:solidFill>
            <a:prstDash val="solid"/>
            <a:round/>
            <a:headEnd type="none" w="med" len="med"/>
            <a:tailEnd type="none" w="med" len="med"/>
          </a:ln>
        </p:spPr>
        <p:txBody>
          <a:bodyPr lIns="0" tIns="0" rIns="0" bIns="0" anchor="ctr"/>
          <a:lstStyle/>
          <a:p>
            <a:pPr marL="29467" algn="ctr"/>
            <a:r>
              <a:rPr lang="en-US" sz="900" dirty="0">
                <a:solidFill>
                  <a:srgbClr val="FFFFFF"/>
                </a:solidFill>
                <a:latin typeface="Arial Bold" charset="0"/>
                <a:ea typeface="ＭＳ Ｐゴシック" charset="0"/>
                <a:cs typeface="Arial Bold" charset="0"/>
                <a:sym typeface="Arial Bold" charset="0"/>
              </a:rPr>
              <a:t>Shared Services</a:t>
            </a:r>
          </a:p>
          <a:p>
            <a:pPr marL="29467" algn="ctr"/>
            <a:r>
              <a:rPr lang="en-US" sz="900" dirty="0">
                <a:solidFill>
                  <a:srgbClr val="FFFFFF"/>
                </a:solidFill>
                <a:latin typeface="Arial"/>
                <a:ea typeface="ＭＳ Ｐゴシック" charset="0"/>
                <a:cs typeface="Arial Bold" charset="0"/>
                <a:sym typeface="Arial Bold" charset="0"/>
              </a:rPr>
              <a:t>e.g. Identity / Security (Keystone)</a:t>
            </a:r>
          </a:p>
        </p:txBody>
      </p:sp>
      <p:sp>
        <p:nvSpPr>
          <p:cNvPr id="29" name="AutoShape 12"/>
          <p:cNvSpPr>
            <a:spLocks/>
          </p:cNvSpPr>
          <p:nvPr/>
        </p:nvSpPr>
        <p:spPr bwMode="auto">
          <a:xfrm>
            <a:off x="1588593" y="1572518"/>
            <a:ext cx="2208311" cy="400050"/>
          </a:xfrm>
          <a:prstGeom prst="roundRect">
            <a:avLst>
              <a:gd name="adj" fmla="val 33778"/>
            </a:avLst>
          </a:prstGeom>
          <a:solidFill>
            <a:srgbClr val="A5A5A5"/>
          </a:solidFill>
          <a:ln w="9525" cap="flat">
            <a:solidFill>
              <a:srgbClr val="D8D8D8"/>
            </a:solidFill>
            <a:prstDash val="solid"/>
            <a:round/>
            <a:headEnd type="none" w="med" len="med"/>
            <a:tailEnd type="none" w="med" len="med"/>
          </a:ln>
        </p:spPr>
        <p:txBody>
          <a:bodyPr lIns="0" tIns="0" rIns="0" bIns="0" anchor="ctr"/>
          <a:lstStyle/>
          <a:p>
            <a:pPr marL="29467" algn="ctr"/>
            <a:r>
              <a:rPr lang="en-US" sz="900" dirty="0">
                <a:solidFill>
                  <a:srgbClr val="FFFFFF"/>
                </a:solidFill>
                <a:latin typeface="Arial Bold" charset="0"/>
                <a:ea typeface="ＭＳ Ｐゴシック" charset="0"/>
                <a:cs typeface="Arial Bold" charset="0"/>
                <a:sym typeface="Arial Bold" charset="0"/>
              </a:rPr>
              <a:t>Compute</a:t>
            </a:r>
            <a:br>
              <a:rPr lang="en-US" sz="900" dirty="0">
                <a:solidFill>
                  <a:srgbClr val="FFFFFF"/>
                </a:solidFill>
                <a:latin typeface="Arial Bold" charset="0"/>
                <a:ea typeface="ＭＳ Ｐゴシック" charset="0"/>
                <a:cs typeface="Arial Bold" charset="0"/>
                <a:sym typeface="Arial Bold" charset="0"/>
              </a:rPr>
            </a:br>
            <a:r>
              <a:rPr lang="en-US" sz="900" dirty="0">
                <a:solidFill>
                  <a:srgbClr val="FFFFFF"/>
                </a:solidFill>
                <a:latin typeface="Arial"/>
                <a:ea typeface="ＭＳ Ｐゴシック" charset="0"/>
                <a:cs typeface="Arial Bold" charset="0"/>
                <a:sym typeface="Arial Bold" charset="0"/>
              </a:rPr>
              <a:t>(Nova)</a:t>
            </a:r>
          </a:p>
        </p:txBody>
      </p:sp>
      <p:sp>
        <p:nvSpPr>
          <p:cNvPr id="30" name="AutoShape 13"/>
          <p:cNvSpPr>
            <a:spLocks/>
          </p:cNvSpPr>
          <p:nvPr/>
        </p:nvSpPr>
        <p:spPr bwMode="auto">
          <a:xfrm>
            <a:off x="6248104" y="1573411"/>
            <a:ext cx="2208311" cy="400050"/>
          </a:xfrm>
          <a:prstGeom prst="roundRect">
            <a:avLst>
              <a:gd name="adj" fmla="val 31727"/>
            </a:avLst>
          </a:prstGeom>
          <a:solidFill>
            <a:srgbClr val="008DC1"/>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nchor="ctr"/>
          <a:lstStyle/>
          <a:p>
            <a:pPr algn="ctr"/>
            <a:r>
              <a:rPr lang="en-US" sz="900" dirty="0">
                <a:solidFill>
                  <a:srgbClr val="FFFFFF"/>
                </a:solidFill>
                <a:latin typeface="Arial Bold" charset="0"/>
                <a:ea typeface="ＭＳ Ｐゴシック" charset="0"/>
                <a:cs typeface="Arial Bold" charset="0"/>
                <a:sym typeface="Arial Bold" charset="0"/>
              </a:rPr>
              <a:t>Block Storage</a:t>
            </a:r>
            <a:br>
              <a:rPr lang="en-US" sz="900" dirty="0">
                <a:solidFill>
                  <a:srgbClr val="FFFFFF"/>
                </a:solidFill>
                <a:latin typeface="Arial Bold" charset="0"/>
                <a:ea typeface="ＭＳ Ｐゴシック" charset="0"/>
                <a:cs typeface="Arial Bold" charset="0"/>
                <a:sym typeface="Arial Bold" charset="0"/>
              </a:rPr>
            </a:br>
            <a:r>
              <a:rPr lang="en-US" sz="900" dirty="0">
                <a:solidFill>
                  <a:srgbClr val="FFFFFF"/>
                </a:solidFill>
                <a:latin typeface="Arial"/>
                <a:ea typeface="ＭＳ Ｐゴシック" charset="0"/>
                <a:cs typeface="Arial Bold" charset="0"/>
                <a:sym typeface="Arial Bold" charset="0"/>
              </a:rPr>
              <a:t>(Cinder)</a:t>
            </a:r>
          </a:p>
        </p:txBody>
      </p:sp>
      <p:sp>
        <p:nvSpPr>
          <p:cNvPr id="31" name="AutoShape 14"/>
          <p:cNvSpPr>
            <a:spLocks/>
          </p:cNvSpPr>
          <p:nvPr/>
        </p:nvSpPr>
        <p:spPr bwMode="auto">
          <a:xfrm>
            <a:off x="1588593" y="2027039"/>
            <a:ext cx="2208311" cy="400050"/>
          </a:xfrm>
          <a:prstGeom prst="roundRect">
            <a:avLst>
              <a:gd name="adj" fmla="val 33778"/>
            </a:avLst>
          </a:prstGeom>
          <a:solidFill>
            <a:srgbClr val="9175BB"/>
          </a:solidFill>
          <a:ln w="9525" cap="flat">
            <a:solidFill>
              <a:srgbClr val="D8D8D8"/>
            </a:solidFill>
            <a:prstDash val="solid"/>
            <a:round/>
            <a:headEnd type="none" w="med" len="med"/>
            <a:tailEnd type="none" w="med" len="med"/>
          </a:ln>
        </p:spPr>
        <p:txBody>
          <a:bodyPr lIns="0" tIns="0" rIns="0" bIns="0" anchor="ctr"/>
          <a:lstStyle/>
          <a:p>
            <a:pPr marL="29467" algn="ctr"/>
            <a:r>
              <a:rPr lang="en-US" sz="900" dirty="0">
                <a:solidFill>
                  <a:srgbClr val="FFFFFF"/>
                </a:solidFill>
                <a:latin typeface="Arial Bold" charset="0"/>
                <a:ea typeface="ＭＳ Ｐゴシック" charset="0"/>
                <a:cs typeface="Arial Bold" charset="0"/>
                <a:sym typeface="Arial Bold" charset="0"/>
              </a:rPr>
              <a:t>Image</a:t>
            </a:r>
            <a:br>
              <a:rPr lang="en-US" sz="900" dirty="0">
                <a:solidFill>
                  <a:srgbClr val="FFFFFF"/>
                </a:solidFill>
                <a:latin typeface="Arial Bold" charset="0"/>
                <a:ea typeface="ＭＳ Ｐゴシック" charset="0"/>
                <a:cs typeface="Arial Bold" charset="0"/>
                <a:sym typeface="Arial Bold" charset="0"/>
              </a:rPr>
            </a:br>
            <a:r>
              <a:rPr lang="en-US" sz="900" dirty="0">
                <a:solidFill>
                  <a:srgbClr val="FFFFFF"/>
                </a:solidFill>
                <a:latin typeface="Arial"/>
                <a:ea typeface="ＭＳ Ｐゴシック" charset="0"/>
                <a:cs typeface="Arial Bold" charset="0"/>
                <a:sym typeface="Arial Bold" charset="0"/>
              </a:rPr>
              <a:t>(Glance)</a:t>
            </a:r>
          </a:p>
        </p:txBody>
      </p:sp>
      <p:sp>
        <p:nvSpPr>
          <p:cNvPr id="32" name="AutoShape 15"/>
          <p:cNvSpPr>
            <a:spLocks/>
          </p:cNvSpPr>
          <p:nvPr/>
        </p:nvSpPr>
        <p:spPr bwMode="auto">
          <a:xfrm>
            <a:off x="6244531" y="2027039"/>
            <a:ext cx="2209205" cy="400050"/>
          </a:xfrm>
          <a:prstGeom prst="roundRect">
            <a:avLst>
              <a:gd name="adj" fmla="val 31343"/>
            </a:avLst>
          </a:prstGeom>
          <a:solidFill>
            <a:srgbClr val="6BC91D"/>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nchor="ctr"/>
          <a:lstStyle/>
          <a:p>
            <a:pPr algn="ctr"/>
            <a:r>
              <a:rPr lang="en-US" sz="900" dirty="0">
                <a:solidFill>
                  <a:srgbClr val="FFFFFF"/>
                </a:solidFill>
                <a:latin typeface="Arial Bold" charset="0"/>
                <a:ea typeface="ＭＳ Ｐゴシック" charset="0"/>
                <a:cs typeface="Arial Bold" charset="0"/>
                <a:sym typeface="Arial Bold" charset="0"/>
              </a:rPr>
              <a:t>Object Storage</a:t>
            </a:r>
            <a:br>
              <a:rPr lang="en-US" sz="900" dirty="0">
                <a:solidFill>
                  <a:srgbClr val="FFFFFF"/>
                </a:solidFill>
                <a:latin typeface="Arial Bold" charset="0"/>
                <a:ea typeface="ＭＳ Ｐゴシック" charset="0"/>
                <a:cs typeface="Arial Bold" charset="0"/>
                <a:sym typeface="Arial Bold" charset="0"/>
              </a:rPr>
            </a:br>
            <a:r>
              <a:rPr lang="en-US" sz="900" dirty="0">
                <a:solidFill>
                  <a:srgbClr val="FFFFFF"/>
                </a:solidFill>
                <a:latin typeface="Arial"/>
                <a:ea typeface="ＭＳ Ｐゴシック" charset="0"/>
                <a:cs typeface="Arial Bold" charset="0"/>
                <a:sym typeface="Arial Bold" charset="0"/>
              </a:rPr>
              <a:t>(Swift)</a:t>
            </a:r>
          </a:p>
        </p:txBody>
      </p:sp>
      <p:sp>
        <p:nvSpPr>
          <p:cNvPr id="33" name="Rectangle 16"/>
          <p:cNvSpPr>
            <a:spLocks/>
          </p:cNvSpPr>
          <p:nvPr/>
        </p:nvSpPr>
        <p:spPr bwMode="auto">
          <a:xfrm>
            <a:off x="3921920" y="3320951"/>
            <a:ext cx="2207419" cy="1274266"/>
          </a:xfrm>
          <a:prstGeom prst="rect">
            <a:avLst/>
          </a:prstGeom>
          <a:solidFill>
            <a:srgbClr val="005CAE"/>
          </a:solidFill>
          <a:ln>
            <a:noFill/>
          </a:ln>
          <a:extLst>
            <a:ext uri="{91240B29-F687-4f45-9708-019B960494DF}">
              <a14:hiddenLine xmlns:a14="http://schemas.microsoft.com/office/drawing/2010/main" w="12700" cap="flat">
                <a:solidFill>
                  <a:srgbClr val="333333"/>
                </a:solidFill>
                <a:round/>
                <a:headEnd type="none" w="med" len="med"/>
                <a:tailEnd type="none" w="med" len="med"/>
              </a14:hiddenLine>
            </a:ext>
          </a:extLst>
        </p:spPr>
        <p:txBody>
          <a:bodyPr lIns="50004" tIns="50004" rIns="50004" bIns="50004"/>
          <a:lstStyle/>
          <a:p>
            <a:pPr algn="ctr"/>
            <a:r>
              <a:rPr lang="en-US" sz="900">
                <a:solidFill>
                  <a:srgbClr val="FFFFFF"/>
                </a:solidFill>
                <a:latin typeface="Arial Bold" charset="0"/>
                <a:ea typeface="ＭＳ Ｐゴシック" charset="0"/>
                <a:cs typeface="Arial Bold" charset="0"/>
                <a:sym typeface="Arial Bold" charset="0"/>
              </a:rPr>
              <a:t>E-Series</a:t>
            </a:r>
          </a:p>
        </p:txBody>
      </p:sp>
      <p:sp>
        <p:nvSpPr>
          <p:cNvPr id="34" name="Rectangle 17"/>
          <p:cNvSpPr>
            <a:spLocks/>
          </p:cNvSpPr>
          <p:nvPr/>
        </p:nvSpPr>
        <p:spPr bwMode="auto">
          <a:xfrm>
            <a:off x="6246318" y="3325417"/>
            <a:ext cx="2207419" cy="1275159"/>
          </a:xfrm>
          <a:prstGeom prst="rect">
            <a:avLst/>
          </a:prstGeom>
          <a:solidFill>
            <a:srgbClr val="005CAE"/>
          </a:solidFill>
          <a:ln>
            <a:noFill/>
          </a:ln>
          <a:extLst>
            <a:ext uri="{91240B29-F687-4f45-9708-019B960494DF}">
              <a14:hiddenLine xmlns:a14="http://schemas.microsoft.com/office/drawing/2010/main" w="12700" cap="flat">
                <a:solidFill>
                  <a:srgbClr val="333333"/>
                </a:solidFill>
                <a:round/>
                <a:headEnd type="none" w="med" len="med"/>
                <a:tailEnd type="none" w="med" len="med"/>
              </a14:hiddenLine>
            </a:ext>
          </a:extLst>
        </p:spPr>
        <p:txBody>
          <a:bodyPr lIns="50004" tIns="50004" rIns="50004" bIns="50004"/>
          <a:lstStyle/>
          <a:p>
            <a:pPr algn="ctr"/>
            <a:r>
              <a:rPr lang="en-US" sz="900" dirty="0" err="1">
                <a:solidFill>
                  <a:srgbClr val="FFFFFF"/>
                </a:solidFill>
                <a:latin typeface="Arial Bold" charset="0"/>
                <a:ea typeface="ＭＳ Ｐゴシック" charset="0"/>
                <a:cs typeface="Arial Bold" charset="0"/>
                <a:sym typeface="Arial Bold" charset="0"/>
              </a:rPr>
              <a:t>StorageGRID</a:t>
            </a:r>
            <a:endParaRPr lang="en-US" sz="900" dirty="0">
              <a:solidFill>
                <a:srgbClr val="FFFFFF"/>
              </a:solidFill>
              <a:latin typeface="Arial Bold" charset="0"/>
              <a:ea typeface="ＭＳ Ｐゴシック" charset="0"/>
              <a:cs typeface="Arial Bold" charset="0"/>
              <a:sym typeface="Arial Bold" charset="0"/>
            </a:endParaRPr>
          </a:p>
        </p:txBody>
      </p:sp>
      <p:sp>
        <p:nvSpPr>
          <p:cNvPr id="35" name="AutoShape 18"/>
          <p:cNvSpPr>
            <a:spLocks/>
          </p:cNvSpPr>
          <p:nvPr/>
        </p:nvSpPr>
        <p:spPr bwMode="auto">
          <a:xfrm>
            <a:off x="1610024" y="3821013"/>
            <a:ext cx="4500563" cy="185738"/>
          </a:xfrm>
          <a:prstGeom prst="roundRect">
            <a:avLst>
              <a:gd name="adj" fmla="val 34167"/>
            </a:avLst>
          </a:prstGeom>
          <a:solidFill>
            <a:srgbClr val="FFFFFF"/>
          </a:solidFill>
          <a:ln w="76200" cap="flat">
            <a:solidFill>
              <a:srgbClr val="008DC1"/>
            </a:solidFill>
            <a:prstDash val="solid"/>
            <a:round/>
            <a:headEnd type="none" w="med" len="med"/>
            <a:tailEnd type="none" w="med" len="med"/>
          </a:ln>
        </p:spPr>
        <p:txBody>
          <a:bodyPr lIns="0" tIns="0" rIns="0" bIns="0" anchor="ctr"/>
          <a:lstStyle/>
          <a:p>
            <a:pPr marL="29467"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000000"/>
                </a:solidFill>
                <a:effectLst/>
                <a:uLnTx/>
                <a:uFillTx/>
                <a:latin typeface="Arial Bold" charset="0"/>
                <a:ea typeface="ＭＳ Ｐゴシック" charset="0"/>
                <a:cs typeface="Arial Bold" charset="0"/>
                <a:sym typeface="Arial Bold" charset="0"/>
              </a:rPr>
              <a:t>Block Storage</a:t>
            </a:r>
            <a:endParaRPr kumimoji="0" lang="en-US" sz="900" b="0" i="0" u="none" strike="noStrike" kern="0" cap="none" spc="0" normalizeH="0" baseline="0" noProof="0" dirty="0" smtClean="0">
              <a:ln>
                <a:noFill/>
              </a:ln>
              <a:solidFill>
                <a:srgbClr val="000000"/>
              </a:solidFill>
              <a:effectLst/>
              <a:uLnTx/>
              <a:uFillTx/>
              <a:latin typeface="Arial" panose="020B0604020202020204" pitchFamily="34" charset="0"/>
              <a:ea typeface="ＭＳ Ｐゴシック" charset="0"/>
              <a:cs typeface="Arial" panose="020B0604020202020204" pitchFamily="34" charset="0"/>
              <a:sym typeface="Arial Bold" charset="0"/>
            </a:endParaRPr>
          </a:p>
        </p:txBody>
      </p:sp>
      <p:sp>
        <p:nvSpPr>
          <p:cNvPr id="36" name="AutoShape 19"/>
          <p:cNvSpPr>
            <a:spLocks/>
          </p:cNvSpPr>
          <p:nvPr/>
        </p:nvSpPr>
        <p:spPr bwMode="auto">
          <a:xfrm>
            <a:off x="1605558" y="4091583"/>
            <a:ext cx="6815138" cy="185738"/>
          </a:xfrm>
          <a:prstGeom prst="roundRect">
            <a:avLst>
              <a:gd name="adj" fmla="val 33755"/>
            </a:avLst>
          </a:prstGeom>
          <a:solidFill>
            <a:srgbClr val="FFFFFF"/>
          </a:solidFill>
          <a:ln w="76200" cap="flat">
            <a:solidFill>
              <a:srgbClr val="6BC91D"/>
            </a:solidFill>
            <a:prstDash val="solid"/>
            <a:round/>
            <a:headEnd type="none" w="med" len="med"/>
            <a:tailEnd type="none" w="med" len="med"/>
          </a:ln>
        </p:spPr>
        <p:txBody>
          <a:bodyPr lIns="0" tIns="0" rIns="0" bIns="0" anchor="ctr"/>
          <a:lstStyle/>
          <a:p>
            <a:pPr marL="29467"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000000"/>
                </a:solidFill>
                <a:effectLst/>
                <a:uLnTx/>
                <a:uFillTx/>
                <a:latin typeface="Arial Bold" charset="0"/>
                <a:ea typeface="ＭＳ Ｐゴシック" charset="0"/>
                <a:cs typeface="Arial Bold" charset="0"/>
                <a:sym typeface="Arial Bold" charset="0"/>
              </a:rPr>
              <a:t>Object Storage</a:t>
            </a:r>
          </a:p>
        </p:txBody>
      </p:sp>
      <p:sp>
        <p:nvSpPr>
          <p:cNvPr id="37" name="AutoShape 20"/>
          <p:cNvSpPr>
            <a:spLocks/>
          </p:cNvSpPr>
          <p:nvPr/>
        </p:nvSpPr>
        <p:spPr bwMode="auto">
          <a:xfrm>
            <a:off x="1606451" y="4373404"/>
            <a:ext cx="6814244" cy="185738"/>
          </a:xfrm>
          <a:prstGeom prst="roundRect">
            <a:avLst>
              <a:gd name="adj" fmla="val 33755"/>
            </a:avLst>
          </a:prstGeom>
          <a:solidFill>
            <a:srgbClr val="FFFFFF"/>
          </a:solidFill>
          <a:ln w="76200" cap="flat">
            <a:solidFill>
              <a:srgbClr val="9175BB"/>
            </a:solidFill>
            <a:prstDash val="solid"/>
            <a:round/>
            <a:headEnd type="none" w="med" len="med"/>
            <a:tailEnd type="none" w="med" len="med"/>
          </a:ln>
        </p:spPr>
        <p:txBody>
          <a:bodyPr lIns="0" tIns="0" rIns="0" bIns="0" anchor="ctr"/>
          <a:lstStyle/>
          <a:p>
            <a:pPr marL="29467"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000000"/>
                </a:solidFill>
                <a:effectLst/>
                <a:uLnTx/>
                <a:uFillTx/>
                <a:latin typeface="Arial Bold" charset="0"/>
                <a:ea typeface="ＭＳ Ｐゴシック" charset="0"/>
                <a:cs typeface="Arial Bold" charset="0"/>
                <a:sym typeface="Arial Bold" charset="0"/>
              </a:rPr>
              <a:t>Image</a:t>
            </a:r>
          </a:p>
        </p:txBody>
      </p:sp>
      <p:sp>
        <p:nvSpPr>
          <p:cNvPr id="38" name="AutoShape 21"/>
          <p:cNvSpPr>
            <a:spLocks/>
          </p:cNvSpPr>
          <p:nvPr/>
        </p:nvSpPr>
        <p:spPr bwMode="auto">
          <a:xfrm>
            <a:off x="3916562" y="2027039"/>
            <a:ext cx="2209205" cy="400050"/>
          </a:xfrm>
          <a:prstGeom prst="roundRect">
            <a:avLst>
              <a:gd name="adj" fmla="val 31727"/>
            </a:avLst>
          </a:prstGeom>
          <a:solidFill>
            <a:srgbClr val="FFFFFF"/>
          </a:solidFill>
          <a:ln w="76200" cap="flat">
            <a:solidFill>
              <a:srgbClr val="F35151"/>
            </a:solidFill>
            <a:prstDash val="sysDot"/>
            <a:round/>
            <a:headEnd type="none" w="med" len="med"/>
            <a:tailEnd type="none" w="med" len="med"/>
          </a:ln>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000000"/>
                </a:solidFill>
                <a:effectLst/>
                <a:uLnTx/>
                <a:uFillTx/>
                <a:latin typeface="Arial Bold" charset="0"/>
                <a:ea typeface="ＭＳ Ｐゴシック" charset="0"/>
                <a:cs typeface="Arial Bold" charset="0"/>
                <a:sym typeface="Arial Bold" charset="0"/>
              </a:rPr>
              <a:t>File Shares</a:t>
            </a:r>
            <a:br>
              <a:rPr kumimoji="0" lang="en-US" sz="900" b="0" i="0" u="none" strike="noStrike" kern="0" cap="none" spc="0" normalizeH="0" baseline="0" noProof="0" dirty="0" smtClean="0">
                <a:ln>
                  <a:noFill/>
                </a:ln>
                <a:solidFill>
                  <a:srgbClr val="000000"/>
                </a:solidFill>
                <a:effectLst/>
                <a:uLnTx/>
                <a:uFillTx/>
                <a:latin typeface="Arial Bold" charset="0"/>
                <a:ea typeface="ＭＳ Ｐゴシック" charset="0"/>
                <a:cs typeface="Arial Bold" charset="0"/>
                <a:sym typeface="Arial Bold" charset="0"/>
              </a:rPr>
            </a:br>
            <a:r>
              <a:rPr kumimoji="0" lang="en-US" sz="900" b="0" i="0" u="none" strike="noStrike" kern="0" cap="none" spc="0" normalizeH="0" baseline="0" noProof="0" dirty="0" smtClean="0">
                <a:ln>
                  <a:noFill/>
                </a:ln>
                <a:solidFill>
                  <a:srgbClr val="000000"/>
                </a:solidFill>
                <a:effectLst/>
                <a:uLnTx/>
                <a:uFillTx/>
                <a:latin typeface="Arial"/>
                <a:ea typeface="ＭＳ Ｐゴシック" charset="0"/>
                <a:cs typeface="Arial Bold" charset="0"/>
                <a:sym typeface="Arial Bold" charset="0"/>
              </a:rPr>
              <a:t>(Manila)</a:t>
            </a:r>
          </a:p>
        </p:txBody>
      </p:sp>
      <p:sp>
        <p:nvSpPr>
          <p:cNvPr id="39" name="AutoShape 22"/>
          <p:cNvSpPr>
            <a:spLocks/>
          </p:cNvSpPr>
          <p:nvPr/>
        </p:nvSpPr>
        <p:spPr bwMode="auto">
          <a:xfrm>
            <a:off x="3916562" y="1575197"/>
            <a:ext cx="2209205" cy="400050"/>
          </a:xfrm>
          <a:prstGeom prst="roundRect">
            <a:avLst>
              <a:gd name="adj" fmla="val 31727"/>
            </a:avLst>
          </a:prstGeom>
          <a:solidFill>
            <a:srgbClr val="A5A5A5"/>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nchor="ctr"/>
          <a:lstStyle/>
          <a:p>
            <a:pPr algn="ctr"/>
            <a:r>
              <a:rPr lang="en-US" sz="900" dirty="0">
                <a:solidFill>
                  <a:srgbClr val="FFFFFF"/>
                </a:solidFill>
                <a:latin typeface="Arial Bold" charset="0"/>
                <a:ea typeface="ＭＳ Ｐゴシック" charset="0"/>
                <a:cs typeface="Arial Bold" charset="0"/>
                <a:sym typeface="Arial Bold" charset="0"/>
              </a:rPr>
              <a:t>Networking</a:t>
            </a:r>
            <a:br>
              <a:rPr lang="en-US" sz="900" dirty="0">
                <a:solidFill>
                  <a:srgbClr val="FFFFFF"/>
                </a:solidFill>
                <a:latin typeface="Arial Bold" charset="0"/>
                <a:ea typeface="ＭＳ Ｐゴシック" charset="0"/>
                <a:cs typeface="Arial Bold" charset="0"/>
                <a:sym typeface="Arial Bold" charset="0"/>
              </a:rPr>
            </a:br>
            <a:r>
              <a:rPr lang="en-US" sz="900" dirty="0">
                <a:solidFill>
                  <a:srgbClr val="FFFFFF"/>
                </a:solidFill>
                <a:latin typeface="Arial"/>
                <a:ea typeface="ＭＳ Ｐゴシック" charset="0"/>
                <a:cs typeface="Arial Bold" charset="0"/>
                <a:sym typeface="Arial Bold" charset="0"/>
              </a:rPr>
              <a:t>(Quantum)</a:t>
            </a:r>
          </a:p>
        </p:txBody>
      </p:sp>
      <p:sp>
        <p:nvSpPr>
          <p:cNvPr id="40" name="AutoShape 23"/>
          <p:cNvSpPr>
            <a:spLocks/>
          </p:cNvSpPr>
          <p:nvPr/>
        </p:nvSpPr>
        <p:spPr bwMode="auto">
          <a:xfrm>
            <a:off x="1607344" y="3543300"/>
            <a:ext cx="2171700" cy="185738"/>
          </a:xfrm>
          <a:prstGeom prst="roundRect">
            <a:avLst>
              <a:gd name="adj" fmla="val 34167"/>
            </a:avLst>
          </a:prstGeom>
          <a:solidFill>
            <a:srgbClr val="FFFFFF"/>
          </a:solidFill>
          <a:ln w="76200" cap="flat">
            <a:solidFill>
              <a:srgbClr val="F35151"/>
            </a:solidFill>
            <a:prstDash val="solid"/>
            <a:round/>
            <a:headEnd type="none" w="med" len="med"/>
            <a:tailEnd type="none" w="med" len="med"/>
          </a:ln>
        </p:spPr>
        <p:txBody>
          <a:bodyPr lIns="0" tIns="0" rIns="0" bIns="0" anchor="ctr"/>
          <a:lstStyle/>
          <a:p>
            <a:pPr marL="29467"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rgbClr val="000000"/>
                </a:solidFill>
                <a:effectLst/>
                <a:uLnTx/>
                <a:uFillTx/>
                <a:latin typeface="Arial Bold" charset="0"/>
                <a:ea typeface="ＭＳ Ｐゴシック" charset="0"/>
                <a:cs typeface="Arial Bold" charset="0"/>
                <a:sym typeface="Arial Bold" charset="0"/>
              </a:rPr>
              <a:t>File Shares</a:t>
            </a:r>
          </a:p>
        </p:txBody>
      </p:sp>
    </p:spTree>
    <p:extLst>
      <p:ext uri="{BB962C8B-B14F-4D97-AF65-F5344CB8AC3E}">
        <p14:creationId xmlns:p14="http://schemas.microsoft.com/office/powerpoint/2010/main" val="371136283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249" y="241996"/>
            <a:ext cx="656332" cy="76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71686" name="Rectangle 6"/>
          <p:cNvSpPr>
            <a:spLocks noGrp="1" noChangeArrowheads="1"/>
          </p:cNvSpPr>
          <p:nvPr>
            <p:ph type="title"/>
          </p:nvPr>
        </p:nvSpPr>
        <p:spPr>
          <a:ln/>
        </p:spPr>
        <p:txBody>
          <a:bodyPr/>
          <a:lstStyle/>
          <a:p>
            <a:r>
              <a:rPr lang="en-US" dirty="0" smtClean="0"/>
              <a:t>Getting Started with OpenStack at NetApp</a:t>
            </a:r>
            <a:endParaRPr lang="en-US" dirty="0"/>
          </a:p>
        </p:txBody>
      </p:sp>
      <p:sp>
        <p:nvSpPr>
          <p:cNvPr id="71687" name="Rectangle 7"/>
          <p:cNvSpPr>
            <a:spLocks noGrp="1" noChangeArrowheads="1"/>
          </p:cNvSpPr>
          <p:nvPr>
            <p:ph type="body" idx="4294967295"/>
          </p:nvPr>
        </p:nvSpPr>
        <p:spPr>
          <a:xfrm>
            <a:off x="1107281" y="927259"/>
            <a:ext cx="7743825" cy="4021931"/>
          </a:xfrm>
          <a:prstGeom prst="rect">
            <a:avLst/>
          </a:prstGeom>
          <a:ln/>
        </p:spPr>
        <p:txBody>
          <a:bodyPr lIns="51433" tIns="25717" rIns="51433" bIns="25717"/>
          <a:lstStyle/>
          <a:p>
            <a:pPr marL="0" indent="0">
              <a:spcBef>
                <a:spcPts val="380"/>
              </a:spcBef>
              <a:buNone/>
            </a:pPr>
            <a:r>
              <a:rPr lang="en-US" sz="1800" b="1" dirty="0">
                <a:solidFill>
                  <a:srgbClr val="0067C5"/>
                </a:solidFill>
              </a:rPr>
              <a:t>News</a:t>
            </a:r>
            <a:endParaRPr lang="en-US" sz="2000" dirty="0"/>
          </a:p>
          <a:p>
            <a:r>
              <a:rPr lang="en-US" sz="1800" dirty="0">
                <a:solidFill>
                  <a:srgbClr val="000000"/>
                </a:solidFill>
              </a:rPr>
              <a:t>http://netapp.com/openstack</a:t>
            </a:r>
          </a:p>
          <a:p>
            <a:r>
              <a:rPr lang="en-US" sz="1800" dirty="0"/>
              <a:t>@</a:t>
            </a:r>
            <a:r>
              <a:rPr lang="en-US" sz="1800" dirty="0" err="1"/>
              <a:t>openstacknetapp</a:t>
            </a:r>
            <a:endParaRPr lang="en-US" sz="1800" dirty="0"/>
          </a:p>
          <a:p>
            <a:endParaRPr lang="en-US" sz="500" dirty="0"/>
          </a:p>
          <a:p>
            <a:pPr marL="0" indent="0">
              <a:spcBef>
                <a:spcPts val="380"/>
              </a:spcBef>
              <a:buNone/>
            </a:pPr>
            <a:r>
              <a:rPr lang="en-US" sz="1800" b="1" dirty="0">
                <a:solidFill>
                  <a:srgbClr val="0067C5"/>
                </a:solidFill>
              </a:rPr>
              <a:t>NetApp Resources</a:t>
            </a:r>
          </a:p>
          <a:p>
            <a:pPr eaLnBrk="0" hangingPunct="0"/>
            <a:r>
              <a:rPr lang="en-US" sz="1800" dirty="0"/>
              <a:t>Gold Pitch Slides and FAQ on Field Portal</a:t>
            </a:r>
          </a:p>
          <a:p>
            <a:pPr marL="166978" lvl="1" indent="-166978">
              <a:spcBef>
                <a:spcPts val="619"/>
              </a:spcBef>
              <a:buClr>
                <a:srgbClr val="84BD00"/>
              </a:buClr>
              <a:buFont typeface="Wingdings 2" charset="0"/>
              <a:buChar char="¡"/>
            </a:pPr>
            <a:r>
              <a:rPr lang="en-US" sz="1800" dirty="0"/>
              <a:t>  NetApp OpenStack Deployment and Operations Guide</a:t>
            </a:r>
          </a:p>
          <a:p>
            <a:pPr marL="166978" lvl="1" indent="-166978">
              <a:spcBef>
                <a:spcPts val="619"/>
              </a:spcBef>
              <a:buClr>
                <a:srgbClr val="84BD00"/>
              </a:buClr>
              <a:buFont typeface="Wingdings 2" charset="0"/>
              <a:buChar char="¡"/>
            </a:pPr>
            <a:endParaRPr lang="en-US" sz="500" dirty="0"/>
          </a:p>
          <a:p>
            <a:pPr marL="0" indent="0">
              <a:lnSpc>
                <a:spcPct val="110000"/>
              </a:lnSpc>
              <a:spcBef>
                <a:spcPts val="380"/>
              </a:spcBef>
              <a:buNone/>
            </a:pPr>
            <a:r>
              <a:rPr lang="en-US" sz="1800" b="1" dirty="0">
                <a:solidFill>
                  <a:srgbClr val="0067C5"/>
                </a:solidFill>
              </a:rPr>
              <a:t>OpenStack Community and Foundation</a:t>
            </a:r>
          </a:p>
          <a:p>
            <a:pPr marL="166978" lvl="1" indent="-166978">
              <a:lnSpc>
                <a:spcPct val="110000"/>
              </a:lnSpc>
              <a:spcBef>
                <a:spcPts val="619"/>
              </a:spcBef>
              <a:buClr>
                <a:srgbClr val="84BD00"/>
              </a:buClr>
              <a:buFont typeface="Wingdings 2" charset="0"/>
              <a:buChar char="¡"/>
            </a:pPr>
            <a:r>
              <a:rPr lang="en-US" sz="1800" dirty="0"/>
              <a:t>http://www.openstack.org</a:t>
            </a:r>
          </a:p>
          <a:p>
            <a:pPr marL="166978" lvl="1" indent="-166978">
              <a:lnSpc>
                <a:spcPct val="110000"/>
              </a:lnSpc>
              <a:spcBef>
                <a:spcPts val="619"/>
              </a:spcBef>
              <a:buClr>
                <a:srgbClr val="84BD00"/>
              </a:buClr>
              <a:buFont typeface="Wingdings 2" charset="0"/>
              <a:buChar char="¡"/>
            </a:pPr>
            <a:r>
              <a:rPr lang="en-US" sz="1800" dirty="0"/>
              <a:t>http://docs.openstack.org</a:t>
            </a:r>
          </a:p>
        </p:txBody>
      </p:sp>
      <p:pic>
        <p:nvPicPr>
          <p:cNvPr id="10" name="Picture 9" descr="Social_Media_Logo_1_HiRes.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2311" y="2982956"/>
            <a:ext cx="1715357" cy="1714214"/>
          </a:xfrm>
          <a:prstGeom prst="rect">
            <a:avLst/>
          </a:prstGeom>
        </p:spPr>
      </p:pic>
    </p:spTree>
    <p:extLst>
      <p:ext uri="{BB962C8B-B14F-4D97-AF65-F5344CB8AC3E}">
        <p14:creationId xmlns:p14="http://schemas.microsoft.com/office/powerpoint/2010/main" val="290916058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pic>
        <p:nvPicPr>
          <p:cNvPr id="6" name="Picture 5" descr="Business_Applications_Fast_Lever_1_HiRe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8582" y="3258287"/>
            <a:ext cx="1895418" cy="1553840"/>
          </a:xfrm>
          <a:prstGeom prst="rect">
            <a:avLst/>
          </a:prstGeom>
        </p:spPr>
      </p:pic>
      <p:sp>
        <p:nvSpPr>
          <p:cNvPr id="7" name="Content Placeholder 1"/>
          <p:cNvSpPr>
            <a:spLocks noGrp="1"/>
          </p:cNvSpPr>
          <p:nvPr>
            <p:ph sz="quarter" idx="13"/>
          </p:nvPr>
        </p:nvSpPr>
        <p:spPr>
          <a:xfrm>
            <a:off x="942804" y="1171309"/>
            <a:ext cx="4610100" cy="3334246"/>
          </a:xfrm>
        </p:spPr>
        <p:txBody>
          <a:bodyPr wrap="square">
            <a:spAutoFit/>
          </a:bodyPr>
          <a:lstStyle/>
          <a:p>
            <a:pPr>
              <a:spcAft>
                <a:spcPts val="0"/>
              </a:spcAft>
            </a:pPr>
            <a:r>
              <a:rPr lang="en-US" dirty="0" smtClean="0">
                <a:solidFill>
                  <a:srgbClr val="0067C5"/>
                </a:solidFill>
                <a:hlinkClick r:id="rId4"/>
              </a:rPr>
              <a:t>E-Series Field Portal</a:t>
            </a:r>
            <a:endParaRPr lang="en-US" dirty="0" smtClean="0">
              <a:solidFill>
                <a:srgbClr val="0067C5"/>
              </a:solidFill>
            </a:endParaRPr>
          </a:p>
          <a:p>
            <a:pPr>
              <a:spcAft>
                <a:spcPts val="0"/>
              </a:spcAft>
            </a:pPr>
            <a:r>
              <a:rPr lang="en-US" dirty="0" smtClean="0"/>
              <a:t>Resources</a:t>
            </a:r>
          </a:p>
          <a:p>
            <a:pPr lvl="1">
              <a:spcAft>
                <a:spcPts val="0"/>
              </a:spcAft>
            </a:pPr>
            <a:r>
              <a:rPr lang="en-US" sz="1800" dirty="0">
                <a:solidFill>
                  <a:srgbClr val="0067C5"/>
                </a:solidFill>
                <a:hlinkClick r:id=""/>
              </a:rPr>
              <a:t>Partner Academies</a:t>
            </a:r>
          </a:p>
          <a:p>
            <a:pPr lvl="1">
              <a:spcAft>
                <a:spcPts val="0"/>
              </a:spcAft>
            </a:pPr>
            <a:r>
              <a:rPr lang="en-US" sz="1800" dirty="0">
                <a:solidFill>
                  <a:srgbClr val="0067C5"/>
                </a:solidFill>
                <a:hlinkClick r:id=""/>
              </a:rPr>
              <a:t>E</a:t>
            </a:r>
            <a:r>
              <a:rPr lang="en-US" sz="1800" dirty="0">
                <a:solidFill>
                  <a:srgbClr val="0067C5"/>
                </a:solidFill>
                <a:hlinkClick r:id="rId5"/>
              </a:rPr>
              <a:t>-Series Community</a:t>
            </a:r>
            <a:endParaRPr lang="en-US" sz="1800" dirty="0">
              <a:solidFill>
                <a:srgbClr val="0067C5"/>
              </a:solidFill>
            </a:endParaRPr>
          </a:p>
          <a:p>
            <a:pPr lvl="1">
              <a:spcAft>
                <a:spcPts val="0"/>
              </a:spcAft>
            </a:pPr>
            <a:r>
              <a:rPr lang="en-US" sz="1800" dirty="0">
                <a:solidFill>
                  <a:srgbClr val="0067C5"/>
                </a:solidFill>
                <a:hlinkClick r:id="rId6"/>
              </a:rPr>
              <a:t>NetApp University</a:t>
            </a:r>
            <a:r>
              <a:rPr lang="en-US" sz="1800" dirty="0">
                <a:solidFill>
                  <a:srgbClr val="0067C5"/>
                </a:solidFill>
              </a:rPr>
              <a:t>: </a:t>
            </a:r>
          </a:p>
          <a:p>
            <a:pPr lvl="1">
              <a:spcAft>
                <a:spcPts val="0"/>
              </a:spcAft>
            </a:pPr>
            <a:r>
              <a:rPr lang="pl-PL" sz="1800" dirty="0">
                <a:solidFill>
                  <a:srgbClr val="0067C5"/>
                </a:solidFill>
                <a:hlinkClick r:id="rId7"/>
              </a:rPr>
              <a:t>Netapp.com</a:t>
            </a:r>
            <a:endParaRPr lang="en-US" sz="1800" dirty="0">
              <a:solidFill>
                <a:srgbClr val="0067C5"/>
              </a:solidFill>
            </a:endParaRPr>
          </a:p>
          <a:p>
            <a:pPr>
              <a:spcAft>
                <a:spcPts val="0"/>
              </a:spcAft>
            </a:pPr>
            <a:r>
              <a:rPr lang="en-US" dirty="0" smtClean="0">
                <a:hlinkClick r:id="rId8"/>
              </a:rPr>
              <a:t>Sizing Guides </a:t>
            </a:r>
            <a:endParaRPr lang="en-US" dirty="0" smtClean="0"/>
          </a:p>
          <a:p>
            <a:pPr>
              <a:spcAft>
                <a:spcPts val="0"/>
              </a:spcAft>
            </a:pPr>
            <a:r>
              <a:rPr lang="en-US" dirty="0" smtClean="0">
                <a:hlinkClick r:id="rId9"/>
              </a:rPr>
              <a:t>Simulators</a:t>
            </a:r>
            <a:endParaRPr lang="en-US" dirty="0"/>
          </a:p>
        </p:txBody>
      </p:sp>
      <p:graphicFrame>
        <p:nvGraphicFramePr>
          <p:cNvPr id="5" name="Diagram 4"/>
          <p:cNvGraphicFramePr/>
          <p:nvPr>
            <p:extLst>
              <p:ext uri="{D42A27DB-BD31-4B8C-83A1-F6EECF244321}">
                <p14:modId xmlns:p14="http://schemas.microsoft.com/office/powerpoint/2010/main" val="992944676"/>
              </p:ext>
            </p:extLst>
          </p:nvPr>
        </p:nvGraphicFramePr>
        <p:xfrm>
          <a:off x="3254673" y="17632"/>
          <a:ext cx="5842000" cy="4487333"/>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385060632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4294967295"/>
          </p:nvPr>
        </p:nvSpPr>
        <p:spPr>
          <a:xfrm>
            <a:off x="1108075" y="865895"/>
            <a:ext cx="7743825" cy="2298065"/>
          </a:xfrm>
        </p:spPr>
        <p:txBody>
          <a:bodyPr wrap="square">
            <a:spAutoFit/>
          </a:bodyPr>
          <a:lstStyle/>
          <a:p>
            <a:pPr marL="252369" lvl="1" indent="-252369">
              <a:spcBef>
                <a:spcPts val="0"/>
              </a:spcBef>
              <a:buClr>
                <a:schemeClr val="accent2"/>
              </a:buClr>
              <a:buFont typeface="Wingdings 2" pitchFamily="18" charset="2"/>
              <a:buChar char="¡"/>
            </a:pPr>
            <a:r>
              <a:rPr lang="en-US" b="1" dirty="0" smtClean="0"/>
              <a:t>NetApp OpenStack</a:t>
            </a:r>
            <a:r>
              <a:rPr lang="en-US" b="1" dirty="0"/>
              <a:t> Overview</a:t>
            </a:r>
            <a:r>
              <a:rPr lang="en-US" u="dotted" dirty="0"/>
              <a:t>	</a:t>
            </a:r>
            <a:r>
              <a:rPr lang="en-US" dirty="0"/>
              <a:t>10 min.	 	</a:t>
            </a:r>
          </a:p>
          <a:p>
            <a:pPr>
              <a:lnSpc>
                <a:spcPct val="95000"/>
              </a:lnSpc>
              <a:spcBef>
                <a:spcPts val="1600"/>
              </a:spcBef>
            </a:pPr>
            <a:r>
              <a:rPr lang="en-US" sz="2000" b="1" dirty="0"/>
              <a:t>E-Series + Swift </a:t>
            </a:r>
            <a:r>
              <a:rPr lang="en-US" sz="2000" u="dotted" dirty="0"/>
              <a:t>			</a:t>
            </a:r>
            <a:r>
              <a:rPr lang="en-US" sz="2000" dirty="0"/>
              <a:t>30 min.		</a:t>
            </a:r>
            <a:endParaRPr lang="en-US" sz="1400" dirty="0"/>
          </a:p>
          <a:p>
            <a:pPr>
              <a:lnSpc>
                <a:spcPct val="95000"/>
              </a:lnSpc>
              <a:spcBef>
                <a:spcPts val="1600"/>
              </a:spcBef>
            </a:pPr>
            <a:r>
              <a:rPr lang="en-US" sz="2000" b="1" dirty="0"/>
              <a:t>Call to Action</a:t>
            </a:r>
            <a:r>
              <a:rPr lang="en-US" sz="2000" b="1" u="dotted" dirty="0"/>
              <a:t>	</a:t>
            </a:r>
            <a:r>
              <a:rPr lang="en-US" sz="2000" u="dotted" dirty="0"/>
              <a:t>		</a:t>
            </a:r>
            <a:r>
              <a:rPr lang="en-US" sz="2000" dirty="0"/>
              <a:t>5 min.		</a:t>
            </a:r>
          </a:p>
          <a:p>
            <a:pPr>
              <a:lnSpc>
                <a:spcPct val="95000"/>
              </a:lnSpc>
              <a:spcBef>
                <a:spcPts val="1600"/>
              </a:spcBef>
            </a:pPr>
            <a:r>
              <a:rPr lang="en-US" sz="2000" b="1" dirty="0"/>
              <a:t>Q &amp; A</a:t>
            </a:r>
            <a:r>
              <a:rPr lang="en-US" sz="2000" u="dotted" dirty="0"/>
              <a:t>				</a:t>
            </a:r>
            <a:r>
              <a:rPr lang="en-US" sz="2000" dirty="0"/>
              <a:t>15 min.</a:t>
            </a:r>
          </a:p>
          <a:p>
            <a:pPr marL="0" indent="0">
              <a:lnSpc>
                <a:spcPct val="95000"/>
              </a:lnSpc>
              <a:spcBef>
                <a:spcPts val="1600"/>
              </a:spcBef>
              <a:buNone/>
            </a:pPr>
            <a:r>
              <a:rPr lang="en-US" sz="2000" dirty="0"/>
              <a:t>							</a:t>
            </a:r>
            <a:endParaRPr lang="en-US" sz="2000" i="1" dirty="0"/>
          </a:p>
        </p:txBody>
      </p:sp>
      <p:sp>
        <p:nvSpPr>
          <p:cNvPr id="2" name="Title 1"/>
          <p:cNvSpPr>
            <a:spLocks noGrp="1"/>
          </p:cNvSpPr>
          <p:nvPr>
            <p:ph type="title"/>
          </p:nvPr>
        </p:nvSpPr>
        <p:spPr/>
        <p:txBody>
          <a:bodyPr/>
          <a:lstStyle/>
          <a:p>
            <a:r>
              <a:rPr lang="en-US" dirty="0" smtClean="0"/>
              <a:t>Agenda (60 min.)</a:t>
            </a:r>
            <a:endParaRPr lang="en-US" dirty="0"/>
          </a:p>
        </p:txBody>
      </p:sp>
    </p:spTree>
    <p:extLst>
      <p:ext uri="{BB962C8B-B14F-4D97-AF65-F5344CB8AC3E}">
        <p14:creationId xmlns:p14="http://schemas.microsoft.com/office/powerpoint/2010/main" val="179868517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When customers mention OpenStack, think NetApp</a:t>
            </a:r>
          </a:p>
          <a:p>
            <a:pPr lvl="1"/>
            <a:r>
              <a:rPr lang="en-US" dirty="0" smtClean="0"/>
              <a:t>E-Series + Swift delivers lower TCO</a:t>
            </a:r>
          </a:p>
          <a:p>
            <a:r>
              <a:rPr lang="en-US" dirty="0" smtClean="0"/>
              <a:t>Work to educate your partners on the E-Series + OpenStack opportunity </a:t>
            </a:r>
          </a:p>
          <a:p>
            <a:r>
              <a:rPr lang="en-US" dirty="0" smtClean="0"/>
              <a:t>Continue to check the Field Portal to learn more</a:t>
            </a:r>
          </a:p>
          <a:p>
            <a:pPr lvl="1"/>
            <a:r>
              <a:rPr lang="en-US" dirty="0" smtClean="0"/>
              <a:t>E-Series will be added to the NetApp OpenStack E-Series Deployment and Operations Guide</a:t>
            </a:r>
            <a:endParaRPr lang="en-US" dirty="0"/>
          </a:p>
        </p:txBody>
      </p:sp>
      <p:sp>
        <p:nvSpPr>
          <p:cNvPr id="3" name="Title 2"/>
          <p:cNvSpPr>
            <a:spLocks noGrp="1"/>
          </p:cNvSpPr>
          <p:nvPr>
            <p:ph type="title"/>
          </p:nvPr>
        </p:nvSpPr>
        <p:spPr/>
        <p:txBody>
          <a:bodyPr/>
          <a:lstStyle/>
          <a:p>
            <a:r>
              <a:rPr lang="en-US" dirty="0" smtClean="0"/>
              <a:t>Call to Action</a:t>
            </a:r>
            <a:endParaRPr lang="en-US" dirty="0"/>
          </a:p>
        </p:txBody>
      </p:sp>
    </p:spTree>
    <p:extLst>
      <p:ext uri="{BB962C8B-B14F-4D97-AF65-F5344CB8AC3E}">
        <p14:creationId xmlns:p14="http://schemas.microsoft.com/office/powerpoint/2010/main" val="22406857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endParaRPr lang="en-US"/>
          </a:p>
        </p:txBody>
      </p:sp>
      <p:sp>
        <p:nvSpPr>
          <p:cNvPr id="4" name="Title 3"/>
          <p:cNvSpPr>
            <a:spLocks noGrp="1"/>
          </p:cNvSpPr>
          <p:nvPr>
            <p:ph type="title"/>
          </p:nvPr>
        </p:nvSpPr>
        <p:spPr/>
        <p:txBody>
          <a:bodyPr/>
          <a:lstStyle/>
          <a:p>
            <a:r>
              <a:rPr lang="en-US" dirty="0" smtClean="0"/>
              <a:t>Q &amp; A </a:t>
            </a:r>
            <a:endParaRPr lang="en-US" dirty="0"/>
          </a:p>
        </p:txBody>
      </p:sp>
    </p:spTree>
    <p:extLst>
      <p:ext uri="{BB962C8B-B14F-4D97-AF65-F5344CB8AC3E}">
        <p14:creationId xmlns:p14="http://schemas.microsoft.com/office/powerpoint/2010/main" val="296386275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1108075" y="928053"/>
            <a:ext cx="7743825" cy="3643312"/>
          </a:xfrm>
        </p:spPr>
        <p:txBody>
          <a:bodyPr/>
          <a:lstStyle/>
          <a:p>
            <a:r>
              <a:rPr lang="en-US" sz="1600" dirty="0"/>
              <a:t>DC-1-243 OpenStack Technology and Strategy Update</a:t>
            </a:r>
          </a:p>
          <a:p>
            <a:r>
              <a:rPr lang="en-US" sz="1600" dirty="0"/>
              <a:t>PL-2-711 E-Series Performance, Sizing and Tuning </a:t>
            </a:r>
          </a:p>
          <a:p>
            <a:r>
              <a:rPr lang="en-US" sz="1600" dirty="0"/>
              <a:t>PL-2-384 Features on E-Series: How E-Series Features Help your Customers</a:t>
            </a:r>
          </a:p>
          <a:p>
            <a:r>
              <a:rPr lang="en-US" sz="1600" dirty="0"/>
              <a:t>PL-2-390 E-Series Insight for FAS Experts</a:t>
            </a:r>
          </a:p>
          <a:p>
            <a:r>
              <a:rPr lang="en-US" sz="1600" dirty="0"/>
              <a:t>PL-2-709 EF540 Positioning, Performance and Best Practices</a:t>
            </a:r>
          </a:p>
          <a:p>
            <a:r>
              <a:rPr lang="en-US" sz="1600" dirty="0"/>
              <a:t>PL-2-712 EF540, SSD Cache, and E5X00 in Data Warehousing and Databases</a:t>
            </a:r>
          </a:p>
          <a:p>
            <a:r>
              <a:rPr lang="en-US" sz="1600" dirty="0"/>
              <a:t>BD-2-329  Delivering Robust, Scalable, Cloud Storage with E-Series</a:t>
            </a:r>
          </a:p>
          <a:p>
            <a:r>
              <a:rPr lang="en-US" sz="1600" dirty="0"/>
              <a:t>BD-3-505  High Performance Computing on NetApp E-Series</a:t>
            </a:r>
          </a:p>
          <a:p>
            <a:r>
              <a:rPr lang="en-US" sz="1600" dirty="0"/>
              <a:t>BD-1-618 How to Identify Big Bandwidth Workloads and Win with E-Series</a:t>
            </a:r>
          </a:p>
          <a:p>
            <a:r>
              <a:rPr lang="en-US" sz="1600" dirty="0"/>
              <a:t>BD-2-716 Winning with E-series in Video Surveillance and Cyber Security</a:t>
            </a:r>
          </a:p>
        </p:txBody>
      </p:sp>
      <p:sp>
        <p:nvSpPr>
          <p:cNvPr id="4" name="Title 3"/>
          <p:cNvSpPr>
            <a:spLocks noGrp="1"/>
          </p:cNvSpPr>
          <p:nvPr>
            <p:ph type="title"/>
          </p:nvPr>
        </p:nvSpPr>
        <p:spPr/>
        <p:txBody>
          <a:bodyPr/>
          <a:lstStyle/>
          <a:p>
            <a:r>
              <a:rPr lang="en-US" dirty="0" smtClean="0"/>
              <a:t>Insight 2013 OpenStack and E-Series Sessions</a:t>
            </a:r>
            <a:endParaRPr lang="en-US" dirty="0"/>
          </a:p>
        </p:txBody>
      </p:sp>
    </p:spTree>
    <p:extLst>
      <p:ext uri="{BB962C8B-B14F-4D97-AF65-F5344CB8AC3E}">
        <p14:creationId xmlns:p14="http://schemas.microsoft.com/office/powerpoint/2010/main" val="43115396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Take an Insight </a:t>
            </a:r>
            <a:r>
              <a:rPr lang="en-US" smtClean="0"/>
              <a:t>Survey!</a:t>
            </a:r>
            <a:br>
              <a:rPr lang="en-US" smtClean="0"/>
            </a:br>
            <a:r>
              <a:rPr lang="en-US" smtClean="0"/>
              <a:t> </a:t>
            </a:r>
            <a:endParaRPr lang="en-US" dirty="0"/>
          </a:p>
        </p:txBody>
      </p:sp>
      <p:sp>
        <p:nvSpPr>
          <p:cNvPr id="2" name="Content Placeholder 1"/>
          <p:cNvSpPr>
            <a:spLocks noGrp="1"/>
          </p:cNvSpPr>
          <p:nvPr>
            <p:ph idx="4294967295"/>
          </p:nvPr>
        </p:nvSpPr>
        <p:spPr>
          <a:xfrm>
            <a:off x="3398520" y="946271"/>
            <a:ext cx="5358384" cy="1000266"/>
          </a:xfrm>
          <a:prstGeom prst="rect">
            <a:avLst/>
          </a:prstGeom>
          <a:solidFill>
            <a:schemeClr val="accent3"/>
          </a:solidFill>
        </p:spPr>
        <p:txBody>
          <a:bodyPr wrap="square" lIns="137154" tIns="73149" rIns="137154" bIns="109723">
            <a:spAutoFit/>
          </a:bodyPr>
          <a:lstStyle/>
          <a:p>
            <a:pPr marL="282563" indent="-282563">
              <a:spcBef>
                <a:spcPts val="300"/>
              </a:spcBef>
              <a:buClr>
                <a:schemeClr val="bg1"/>
              </a:buClr>
              <a:buFont typeface="+mj-lt"/>
              <a:buAutoNum type="arabicParenR"/>
            </a:pPr>
            <a:r>
              <a:rPr lang="en-US" sz="1600" dirty="0">
                <a:solidFill>
                  <a:schemeClr val="bg1"/>
                </a:solidFill>
              </a:rPr>
              <a:t>Click </a:t>
            </a:r>
            <a:r>
              <a:rPr lang="en-US" sz="1600">
                <a:solidFill>
                  <a:schemeClr val="bg1"/>
                </a:solidFill>
              </a:rPr>
              <a:t>on the </a:t>
            </a:r>
            <a:r>
              <a:rPr lang="en-US" sz="1600" b="1">
                <a:solidFill>
                  <a:schemeClr val="bg1"/>
                </a:solidFill>
              </a:rPr>
              <a:t>session number </a:t>
            </a:r>
            <a:r>
              <a:rPr lang="en-US" sz="1600" dirty="0">
                <a:solidFill>
                  <a:schemeClr val="bg1"/>
                </a:solidFill>
              </a:rPr>
              <a:t>in your agenda. </a:t>
            </a:r>
          </a:p>
          <a:p>
            <a:pPr marL="282563" indent="-282563">
              <a:spcBef>
                <a:spcPts val="300"/>
              </a:spcBef>
              <a:buClr>
                <a:schemeClr val="bg1"/>
              </a:buClr>
              <a:buFont typeface="+mj-lt"/>
              <a:buAutoNum type="arabicParenR"/>
            </a:pPr>
            <a:r>
              <a:rPr lang="en-US" sz="1600">
                <a:solidFill>
                  <a:schemeClr val="bg1"/>
                </a:solidFill>
              </a:rPr>
              <a:t>Click on the </a:t>
            </a:r>
            <a:r>
              <a:rPr lang="en-US" sz="1600" b="1">
                <a:solidFill>
                  <a:schemeClr val="bg1"/>
                </a:solidFill>
              </a:rPr>
              <a:t>Surveys</a:t>
            </a:r>
            <a:r>
              <a:rPr lang="en-US" sz="1600">
                <a:solidFill>
                  <a:schemeClr val="bg1"/>
                </a:solidFill>
              </a:rPr>
              <a:t> </a:t>
            </a:r>
            <a:r>
              <a:rPr lang="en-US" sz="1600" dirty="0">
                <a:solidFill>
                  <a:schemeClr val="bg1"/>
                </a:solidFill>
              </a:rPr>
              <a:t>Button. </a:t>
            </a:r>
          </a:p>
          <a:p>
            <a:pPr marL="282563" indent="-282563">
              <a:spcBef>
                <a:spcPts val="300"/>
              </a:spcBef>
              <a:buClr>
                <a:schemeClr val="bg1"/>
              </a:buClr>
              <a:buFont typeface="+mj-lt"/>
              <a:buAutoNum type="arabicParenR"/>
            </a:pPr>
            <a:r>
              <a:rPr lang="en-US" sz="1600" dirty="0">
                <a:solidFill>
                  <a:schemeClr val="bg1"/>
                </a:solidFill>
              </a:rPr>
              <a:t>Follow the prompts, </a:t>
            </a:r>
            <a:r>
              <a:rPr lang="en-US" sz="1600">
                <a:solidFill>
                  <a:schemeClr val="bg1"/>
                </a:solidFill>
              </a:rPr>
              <a:t>complete the survey </a:t>
            </a:r>
            <a:r>
              <a:rPr lang="en-US" sz="1600" dirty="0">
                <a:solidFill>
                  <a:schemeClr val="bg1"/>
                </a:solidFill>
              </a:rPr>
              <a:t>and submit</a:t>
            </a:r>
            <a:r>
              <a:rPr lang="en-US" sz="1600">
                <a:solidFill>
                  <a:schemeClr val="bg1"/>
                </a:solidFill>
              </a:rPr>
              <a:t>! </a:t>
            </a:r>
            <a:endParaRPr lang="en-US" sz="1600" dirty="0">
              <a:solidFill>
                <a:schemeClr val="bg1"/>
              </a:solidFill>
            </a:endParaRPr>
          </a:p>
        </p:txBody>
      </p:sp>
      <p:sp>
        <p:nvSpPr>
          <p:cNvPr id="12" name="Content Placeholder 1"/>
          <p:cNvSpPr>
            <a:spLocks noGrp="1"/>
          </p:cNvSpPr>
          <p:nvPr>
            <p:ph idx="4294967295"/>
          </p:nvPr>
        </p:nvSpPr>
        <p:spPr>
          <a:xfrm>
            <a:off x="3497870" y="1979651"/>
            <a:ext cx="5354030" cy="1569661"/>
          </a:xfrm>
          <a:prstGeom prst="rect">
            <a:avLst/>
          </a:prstGeom>
        </p:spPr>
        <p:txBody>
          <a:bodyPr wrap="square" lIns="0" tIns="0" rIns="0" bIns="0">
            <a:spAutoFit/>
          </a:bodyPr>
          <a:lstStyle/>
          <a:p>
            <a:pPr marL="0" indent="0">
              <a:buNone/>
            </a:pPr>
            <a:r>
              <a:rPr lang="en-US" sz="1700" b="1">
                <a:solidFill>
                  <a:schemeClr val="accent3"/>
                </a:solidFill>
              </a:rPr>
              <a:t>Complete </a:t>
            </a:r>
            <a:r>
              <a:rPr lang="en-US" sz="1700" b="1" dirty="0">
                <a:solidFill>
                  <a:schemeClr val="accent3"/>
                </a:solidFill>
              </a:rPr>
              <a:t>this survey by 7PM and be </a:t>
            </a:r>
            <a:r>
              <a:rPr lang="en-US" sz="1700" b="1">
                <a:solidFill>
                  <a:schemeClr val="accent3"/>
                </a:solidFill>
              </a:rPr>
              <a:t>entered </a:t>
            </a:r>
            <a:br>
              <a:rPr lang="en-US" sz="1700" b="1">
                <a:solidFill>
                  <a:schemeClr val="accent3"/>
                </a:solidFill>
              </a:rPr>
            </a:br>
            <a:r>
              <a:rPr lang="en-US" sz="1700" b="1">
                <a:solidFill>
                  <a:schemeClr val="accent3"/>
                </a:solidFill>
              </a:rPr>
              <a:t>to </a:t>
            </a:r>
            <a:r>
              <a:rPr lang="en-US" sz="1700" b="1" dirty="0">
                <a:solidFill>
                  <a:schemeClr val="accent3"/>
                </a:solidFill>
              </a:rPr>
              <a:t>win one of the following prizes: </a:t>
            </a:r>
          </a:p>
          <a:p>
            <a:pPr marL="220654" indent="-220654">
              <a:spcBef>
                <a:spcPts val="200"/>
              </a:spcBef>
            </a:pPr>
            <a:r>
              <a:rPr lang="en-US" sz="1500" dirty="0"/>
              <a:t>1 </a:t>
            </a:r>
            <a:r>
              <a:rPr lang="en-US" sz="1500" dirty="0" err="1"/>
              <a:t>iPad</a:t>
            </a:r>
            <a:r>
              <a:rPr lang="en-US" sz="1500" dirty="0"/>
              <a:t> Mini 16GB </a:t>
            </a:r>
            <a:r>
              <a:rPr lang="en-US" sz="1500" dirty="0" err="1"/>
              <a:t>Wifi</a:t>
            </a:r>
            <a:endParaRPr lang="en-US" sz="1500" dirty="0"/>
          </a:p>
          <a:p>
            <a:pPr marL="220654" indent="-220654">
              <a:spcBef>
                <a:spcPts val="200"/>
              </a:spcBef>
            </a:pPr>
            <a:r>
              <a:rPr lang="en-US" sz="1500" dirty="0"/>
              <a:t>1 Bose </a:t>
            </a:r>
            <a:r>
              <a:rPr lang="en-US" sz="1500" dirty="0" err="1"/>
              <a:t>SoundLink</a:t>
            </a:r>
            <a:r>
              <a:rPr lang="en-US" sz="1500" dirty="0"/>
              <a:t> Mini Bluetooth</a:t>
            </a:r>
          </a:p>
          <a:p>
            <a:pPr marL="220654" indent="-220654">
              <a:spcBef>
                <a:spcPts val="200"/>
              </a:spcBef>
            </a:pPr>
            <a:r>
              <a:rPr lang="en-US" sz="1500" dirty="0"/>
              <a:t>2 Jawbone Up Wristbands (Activity Tracker)</a:t>
            </a:r>
          </a:p>
          <a:p>
            <a:pPr marL="220654" indent="-220654">
              <a:spcBef>
                <a:spcPts val="200"/>
              </a:spcBef>
            </a:pPr>
            <a:r>
              <a:rPr lang="en-US" sz="1500" dirty="0"/>
              <a:t>4 NetApp Signature Dry </a:t>
            </a:r>
            <a:r>
              <a:rPr lang="en-US" sz="1500"/>
              <a:t>Zone Caps</a:t>
            </a:r>
            <a:endParaRPr lang="en-US" sz="1500" dirty="0"/>
          </a:p>
        </p:txBody>
      </p:sp>
      <p:grpSp>
        <p:nvGrpSpPr>
          <p:cNvPr id="3" name="Group 9"/>
          <p:cNvGrpSpPr/>
          <p:nvPr/>
        </p:nvGrpSpPr>
        <p:grpSpPr>
          <a:xfrm>
            <a:off x="1108076" y="812801"/>
            <a:ext cx="2046605" cy="3981981"/>
            <a:chOff x="6248400" y="228600"/>
            <a:chExt cx="2243048" cy="4364191"/>
          </a:xfrm>
        </p:grpSpPr>
        <p:grpSp>
          <p:nvGrpSpPr>
            <p:cNvPr id="5" name="Group 2"/>
            <p:cNvGrpSpPr/>
            <p:nvPr/>
          </p:nvGrpSpPr>
          <p:grpSpPr>
            <a:xfrm>
              <a:off x="6248400" y="228600"/>
              <a:ext cx="2243048" cy="4364191"/>
              <a:chOff x="5715000" y="304800"/>
              <a:chExt cx="2243048" cy="5818921"/>
            </a:xfrm>
          </p:grpSpPr>
          <p:pic>
            <p:nvPicPr>
              <p:cNvPr id="9" name="Picture 12" descr="http://mermodynamics.com/calmdown/iphoneOutl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304800"/>
                <a:ext cx="2243048" cy="581892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kelli\Documents\Insight 2013\Survey\Surveys for Jenna\attachments (1)\photo 1.PNG"/>
              <p:cNvPicPr>
                <a:picLocks noChangeAspect="1" noChangeArrowheads="1"/>
              </p:cNvPicPr>
              <p:nvPr/>
            </p:nvPicPr>
            <p:blipFill>
              <a:blip r:embed="rId4" cstate="print">
                <a:extLst>
                  <a:ext uri="{28A0092B-C50C-407E-A947-70E740481C1C}">
                    <a14:useLocalDpi xmlns:a14="http://schemas.microsoft.com/office/drawing/2010/main" val="0"/>
                  </a:ext>
                </a:extLst>
              </a:blip>
              <a:srcRect b="11302"/>
              <a:stretch>
                <a:fillRect/>
              </a:stretch>
            </p:blipFill>
            <p:spPr bwMode="auto">
              <a:xfrm>
                <a:off x="5855208" y="1071389"/>
                <a:ext cx="1962912" cy="4120485"/>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Rectangle 6"/>
            <p:cNvSpPr/>
            <p:nvPr/>
          </p:nvSpPr>
          <p:spPr bwMode="auto">
            <a:xfrm>
              <a:off x="6419476" y="3166360"/>
              <a:ext cx="1901176" cy="304800"/>
            </a:xfrm>
            <a:prstGeom prst="rect">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a:p>
          </p:txBody>
        </p:sp>
        <p:sp>
          <p:nvSpPr>
            <p:cNvPr id="13" name="Rectangle 12"/>
            <p:cNvSpPr/>
            <p:nvPr/>
          </p:nvSpPr>
          <p:spPr bwMode="auto">
            <a:xfrm>
              <a:off x="6419476" y="1216850"/>
              <a:ext cx="1901176" cy="417569"/>
            </a:xfrm>
            <a:prstGeom prst="rect">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a:p>
          </p:txBody>
        </p:sp>
      </p:grpSp>
      <p:sp>
        <p:nvSpPr>
          <p:cNvPr id="11" name="Explosion 1 10"/>
          <p:cNvSpPr/>
          <p:nvPr/>
        </p:nvSpPr>
        <p:spPr bwMode="auto">
          <a:xfrm>
            <a:off x="4918457" y="83371"/>
            <a:ext cx="1373124" cy="828039"/>
          </a:xfrm>
          <a:prstGeom prst="irregularSeal1">
            <a:avLst/>
          </a:prstGeom>
          <a:solidFill>
            <a:schemeClr val="accent5"/>
          </a:solidFill>
          <a:ln w="9525" cap="flat" cmpd="sng" algn="ctr">
            <a:noFill/>
            <a:prstDash val="solid"/>
            <a:round/>
            <a:headEnd type="none" w="med" len="med"/>
            <a:tailEnd type="none" w="med" len="med"/>
          </a:ln>
          <a:effectLst>
            <a:outerShdw blurRad="38100" dist="12700" dir="2700000" algn="tl" rotWithShape="0">
              <a:srgbClr val="000000">
                <a:alpha val="43000"/>
              </a:srgbClr>
            </a:outerShdw>
          </a:effectLst>
        </p:spPr>
        <p:txBody>
          <a:bodyPr vert="horz" wrap="none" lIns="91436" tIns="54862" rIns="91436" bIns="45718" numCol="1" rtlCol="0" anchor="ctr" anchorCtr="0" compatLnSpc="1">
            <a:prstTxWarp prst="textNoShape">
              <a:avLst/>
            </a:prstTxWarp>
          </a:bodyPr>
          <a:lstStyle/>
          <a:p>
            <a:pPr algn="ctr" defTabSz="914360">
              <a:buClr>
                <a:schemeClr val="accent2"/>
              </a:buClr>
            </a:pPr>
            <a:r>
              <a:rPr lang="en-US" sz="1600" spc="50">
                <a:solidFill>
                  <a:schemeClr val="bg1"/>
                </a:solidFill>
                <a:latin typeface="Arial Black" pitchFamily="34" charset="0"/>
              </a:rPr>
              <a:t>NEW!</a:t>
            </a:r>
            <a:endParaRPr lang="en-US" sz="1600" spc="50" dirty="0">
              <a:solidFill>
                <a:schemeClr val="bg1"/>
              </a:solidFill>
              <a:latin typeface="Arial Black" pitchFamily="34" charset="0"/>
            </a:endParaRPr>
          </a:p>
        </p:txBody>
      </p:sp>
      <p:sp>
        <p:nvSpPr>
          <p:cNvPr id="15" name="Content Placeholder 1"/>
          <p:cNvSpPr txBox="1">
            <a:spLocks/>
          </p:cNvSpPr>
          <p:nvPr/>
        </p:nvSpPr>
        <p:spPr bwMode="auto">
          <a:xfrm>
            <a:off x="3398520" y="3601695"/>
            <a:ext cx="5358384" cy="1161472"/>
          </a:xfrm>
          <a:prstGeom prst="rect">
            <a:avLst/>
          </a:prstGeom>
          <a:solidFill>
            <a:srgbClr val="E4E4E4"/>
          </a:solidFill>
          <a:ln w="9525">
            <a:noFill/>
            <a:miter lim="800000"/>
            <a:headEnd/>
            <a:tailEnd/>
          </a:ln>
        </p:spPr>
        <p:txBody>
          <a:bodyPr vert="horz" wrap="square" lIns="137154" tIns="54862" rIns="137154" bIns="109723" numCol="1" anchor="t" anchorCtr="0" compatLnSpc="1">
            <a:prstTxWarp prst="textNoShape">
              <a:avLst/>
            </a:prstTxWarp>
            <a:spAutoFit/>
          </a:bodyPr>
          <a:lstStyle/>
          <a:p>
            <a:pPr eaLnBrk="0" hangingPunct="0">
              <a:lnSpc>
                <a:spcPct val="98000"/>
              </a:lnSpc>
              <a:spcBef>
                <a:spcPts val="1200"/>
              </a:spcBef>
              <a:buClr>
                <a:srgbClr val="84BD00"/>
              </a:buClr>
            </a:pPr>
            <a:r>
              <a:rPr lang="en-US" sz="1700" b="1">
                <a:solidFill>
                  <a:srgbClr val="0067C5"/>
                </a:solidFill>
                <a:latin typeface="Arial"/>
              </a:rPr>
              <a:t>Went to a different session? Need a translated survey? </a:t>
            </a:r>
            <a:r>
              <a:rPr lang="en-US" sz="1600">
                <a:solidFill>
                  <a:srgbClr val="000000"/>
                </a:solidFill>
                <a:latin typeface="Arial"/>
              </a:rPr>
              <a:t>Visit the main survey page in the mobile app to take a daily survey – available in English, Chinese, Japanese and Korean.</a:t>
            </a:r>
          </a:p>
        </p:txBody>
      </p:sp>
    </p:spTree>
    <p:extLst>
      <p:ext uri="{BB962C8B-B14F-4D97-AF65-F5344CB8AC3E}">
        <p14:creationId xmlns:p14="http://schemas.microsoft.com/office/powerpoint/2010/main" val="242604396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ollow-0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8075" y="263314"/>
            <a:ext cx="3634194" cy="732366"/>
          </a:xfrm>
          <a:prstGeom prst="rect">
            <a:avLst/>
          </a:prstGeom>
          <a:noFill/>
          <a:ln>
            <a:noFill/>
          </a:ln>
        </p:spPr>
      </p:pic>
      <p:sp>
        <p:nvSpPr>
          <p:cNvPr id="6" name="TextBox 5"/>
          <p:cNvSpPr txBox="1"/>
          <p:nvPr/>
        </p:nvSpPr>
        <p:spPr>
          <a:xfrm>
            <a:off x="1108075" y="1147394"/>
            <a:ext cx="6004560" cy="3180358"/>
          </a:xfrm>
          <a:prstGeom prst="rect">
            <a:avLst/>
          </a:prstGeom>
          <a:noFill/>
        </p:spPr>
        <p:txBody>
          <a:bodyPr wrap="square" lIns="91436" tIns="45718" rIns="91436" bIns="45718" rtlCol="0">
            <a:spAutoFit/>
          </a:bodyPr>
          <a:lstStyle/>
          <a:p>
            <a:pPr>
              <a:buClr>
                <a:schemeClr val="accent2"/>
              </a:buClr>
            </a:pPr>
            <a:r>
              <a:rPr lang="en-US" sz="2200" b="1" dirty="0">
                <a:solidFill>
                  <a:schemeClr val="accent3"/>
                </a:solidFill>
              </a:rPr>
              <a:t>Facebook</a:t>
            </a:r>
          </a:p>
          <a:p>
            <a:pPr>
              <a:spcBef>
                <a:spcPts val="1000"/>
              </a:spcBef>
              <a:buClr>
                <a:schemeClr val="accent2"/>
              </a:buClr>
            </a:pPr>
            <a:r>
              <a:rPr lang="en-US" smtClean="0">
                <a:solidFill>
                  <a:srgbClr val="0067C5"/>
                </a:solidFill>
              </a:rPr>
              <a:t>www.facebook.co</a:t>
            </a:r>
            <a:r>
              <a:rPr lang="en-US" spc="200">
                <a:solidFill>
                  <a:srgbClr val="0067C5"/>
                </a:solidFill>
              </a:rPr>
              <a:t>m</a:t>
            </a:r>
            <a:r>
              <a:rPr lang="en-US" i="1" spc="300">
                <a:solidFill>
                  <a:srgbClr val="0067C5"/>
                </a:solidFill>
              </a:rPr>
              <a:t>/</a:t>
            </a:r>
            <a:r>
              <a:rPr lang="en-US" smtClean="0">
                <a:solidFill>
                  <a:srgbClr val="0067C5"/>
                </a:solidFill>
              </a:rPr>
              <a:t>NetAppInsigh</a:t>
            </a:r>
            <a:r>
              <a:rPr lang="en-US" spc="200">
                <a:solidFill>
                  <a:srgbClr val="0067C5"/>
                </a:solidFill>
              </a:rPr>
              <a:t>t</a:t>
            </a:r>
            <a:r>
              <a:rPr lang="en-US" smtClean="0">
                <a:solidFill>
                  <a:srgbClr val="0067C5"/>
                </a:solidFill>
              </a:rPr>
              <a:t>Americas  </a:t>
            </a:r>
            <a:endParaRPr lang="en-US" dirty="0" smtClean="0">
              <a:solidFill>
                <a:srgbClr val="0067C5"/>
              </a:solidFill>
            </a:endParaRPr>
          </a:p>
          <a:p>
            <a:pPr>
              <a:spcBef>
                <a:spcPts val="1000"/>
              </a:spcBef>
              <a:buClr>
                <a:schemeClr val="accent2"/>
              </a:buClr>
            </a:pPr>
            <a:r>
              <a:rPr lang="en-US" smtClean="0">
                <a:solidFill>
                  <a:srgbClr val="0067C5"/>
                </a:solidFill>
              </a:rPr>
              <a:t>www.facebook.co</a:t>
            </a:r>
            <a:r>
              <a:rPr lang="en-US" spc="200">
                <a:solidFill>
                  <a:srgbClr val="0067C5"/>
                </a:solidFill>
              </a:rPr>
              <a:t>m</a:t>
            </a:r>
            <a:r>
              <a:rPr lang="en-US" i="1" spc="300">
                <a:solidFill>
                  <a:srgbClr val="0067C5"/>
                </a:solidFill>
              </a:rPr>
              <a:t>/</a:t>
            </a:r>
            <a:r>
              <a:rPr lang="en-US" smtClean="0">
                <a:solidFill>
                  <a:srgbClr val="0067C5"/>
                </a:solidFill>
              </a:rPr>
              <a:t>NetAppInsigh</a:t>
            </a:r>
            <a:r>
              <a:rPr lang="en-US" spc="200">
                <a:solidFill>
                  <a:srgbClr val="0067C5"/>
                </a:solidFill>
              </a:rPr>
              <a:t>t</a:t>
            </a:r>
            <a:r>
              <a:rPr lang="en-US" smtClean="0">
                <a:solidFill>
                  <a:srgbClr val="0067C5"/>
                </a:solidFill>
              </a:rPr>
              <a:t>EMEA</a:t>
            </a:r>
            <a:endParaRPr lang="en-US" dirty="0" smtClean="0">
              <a:solidFill>
                <a:srgbClr val="84BD00"/>
              </a:solidFill>
            </a:endParaRPr>
          </a:p>
          <a:p>
            <a:pPr>
              <a:spcBef>
                <a:spcPts val="1800"/>
              </a:spcBef>
              <a:buClr>
                <a:schemeClr val="accent2"/>
              </a:buClr>
            </a:pPr>
            <a:r>
              <a:rPr lang="en-US" sz="2200" b="1" dirty="0">
                <a:solidFill>
                  <a:schemeClr val="accent3"/>
                </a:solidFill>
              </a:rPr>
              <a:t>Twitter</a:t>
            </a:r>
          </a:p>
          <a:p>
            <a:pPr>
              <a:spcBef>
                <a:spcPts val="1000"/>
              </a:spcBef>
              <a:buClr>
                <a:schemeClr val="accent2"/>
              </a:buClr>
            </a:pPr>
            <a:r>
              <a:rPr lang="en-US" smtClean="0">
                <a:solidFill>
                  <a:srgbClr val="0067C5"/>
                </a:solidFill>
              </a:rPr>
              <a:t>www.twitter.co</a:t>
            </a:r>
            <a:r>
              <a:rPr lang="en-US" spc="200">
                <a:solidFill>
                  <a:srgbClr val="0067C5"/>
                </a:solidFill>
              </a:rPr>
              <a:t>m</a:t>
            </a:r>
            <a:r>
              <a:rPr lang="en-US" i="1" spc="300">
                <a:solidFill>
                  <a:srgbClr val="0067C5"/>
                </a:solidFill>
              </a:rPr>
              <a:t>/</a:t>
            </a:r>
            <a:r>
              <a:rPr lang="en-US" smtClean="0">
                <a:solidFill>
                  <a:srgbClr val="0067C5"/>
                </a:solidFill>
              </a:rPr>
              <a:t>Insigh</a:t>
            </a:r>
            <a:r>
              <a:rPr lang="en-US" spc="200">
                <a:solidFill>
                  <a:srgbClr val="0067C5"/>
                </a:solidFill>
              </a:rPr>
              <a:t>t</a:t>
            </a:r>
            <a:r>
              <a:rPr lang="en-US" smtClean="0">
                <a:solidFill>
                  <a:srgbClr val="0067C5"/>
                </a:solidFill>
              </a:rPr>
              <a:t>Americas</a:t>
            </a:r>
            <a:endParaRPr lang="en-US" dirty="0" smtClean="0">
              <a:solidFill>
                <a:srgbClr val="0067C5"/>
              </a:solidFill>
            </a:endParaRPr>
          </a:p>
          <a:p>
            <a:pPr>
              <a:spcBef>
                <a:spcPts val="1000"/>
              </a:spcBef>
              <a:buClr>
                <a:schemeClr val="accent2"/>
              </a:buClr>
            </a:pPr>
            <a:r>
              <a:rPr lang="en-US" smtClean="0">
                <a:solidFill>
                  <a:srgbClr val="0067C5"/>
                </a:solidFill>
              </a:rPr>
              <a:t>www.twitter.co</a:t>
            </a:r>
            <a:r>
              <a:rPr lang="en-US" spc="200">
                <a:solidFill>
                  <a:srgbClr val="0067C5"/>
                </a:solidFill>
              </a:rPr>
              <a:t>m</a:t>
            </a:r>
            <a:r>
              <a:rPr lang="en-US" i="1" spc="300">
                <a:solidFill>
                  <a:srgbClr val="0067C5"/>
                </a:solidFill>
              </a:rPr>
              <a:t>/</a:t>
            </a:r>
            <a:r>
              <a:rPr lang="en-US" smtClean="0">
                <a:solidFill>
                  <a:srgbClr val="0067C5"/>
                </a:solidFill>
              </a:rPr>
              <a:t>Insigh</a:t>
            </a:r>
            <a:r>
              <a:rPr lang="en-US" spc="200">
                <a:solidFill>
                  <a:srgbClr val="0067C5"/>
                </a:solidFill>
              </a:rPr>
              <a:t>t</a:t>
            </a:r>
            <a:r>
              <a:rPr lang="en-US" smtClean="0">
                <a:solidFill>
                  <a:srgbClr val="0067C5"/>
                </a:solidFill>
              </a:rPr>
              <a:t>EMEA</a:t>
            </a:r>
            <a:endParaRPr lang="en-US" dirty="0">
              <a:solidFill>
                <a:srgbClr val="0067C5"/>
              </a:solidFill>
            </a:endParaRPr>
          </a:p>
          <a:p>
            <a:pPr>
              <a:spcBef>
                <a:spcPts val="1000"/>
              </a:spcBef>
              <a:buClr>
                <a:schemeClr val="accent2"/>
              </a:buClr>
            </a:pPr>
            <a:r>
              <a:rPr lang="en-US" smtClean="0"/>
              <a:t>Tweet </a:t>
            </a:r>
            <a:r>
              <a:rPr lang="en-US" dirty="0" smtClean="0"/>
              <a:t>friends with </a:t>
            </a:r>
            <a:r>
              <a:rPr lang="en-US" smtClean="0"/>
              <a:t>#NTAPInsight</a:t>
            </a:r>
            <a:r>
              <a:rPr lang="en-US" smtClean="0">
                <a:solidFill>
                  <a:srgbClr val="84BD00"/>
                </a:solidFill>
              </a:rPr>
              <a:t> </a:t>
            </a:r>
            <a:endParaRPr lang="en-US" dirty="0" smtClean="0">
              <a:solidFill>
                <a:srgbClr val="84BD00"/>
              </a:solidFill>
            </a:endParaRPr>
          </a:p>
        </p:txBody>
      </p:sp>
      <p:pic>
        <p:nvPicPr>
          <p:cNvPr id="9" name="Picture 8" descr="Social_Media_Atom_1_LoRes.jpg"/>
          <p:cNvPicPr>
            <a:picLocks noChangeAspect="1"/>
          </p:cNvPicPr>
          <p:nvPr/>
        </p:nvPicPr>
        <p:blipFill>
          <a:blip r:embed="rId4" cstate="print"/>
          <a:stretch>
            <a:fillRect/>
          </a:stretch>
        </p:blipFill>
        <p:spPr>
          <a:xfrm rot="571019">
            <a:off x="5510652" y="2745317"/>
            <a:ext cx="3227573" cy="1740738"/>
          </a:xfrm>
          <a:prstGeom prst="rect">
            <a:avLst/>
          </a:prstGeom>
        </p:spPr>
      </p:pic>
    </p:spTree>
    <p:extLst>
      <p:ext uri="{BB962C8B-B14F-4D97-AF65-F5344CB8AC3E}">
        <p14:creationId xmlns:p14="http://schemas.microsoft.com/office/powerpoint/2010/main" val="386304264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mware-host\Shared Folders\Pictures\Matt\mtangva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2172" y="2800350"/>
            <a:ext cx="1024110" cy="123047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029042" y="3500619"/>
            <a:ext cx="577594" cy="430887"/>
          </a:xfrm>
          <a:prstGeom prst="rect">
            <a:avLst/>
          </a:prstGeom>
          <a:noFill/>
        </p:spPr>
        <p:txBody>
          <a:bodyPr wrap="none" lIns="0" tIns="0" rIns="0" bIns="0" rtlCol="0">
            <a:spAutoFit/>
          </a:bodyPr>
          <a:lstStyle/>
          <a:p>
            <a:pPr algn="ctr">
              <a:buClr>
                <a:schemeClr val="accent2"/>
              </a:buClr>
            </a:pPr>
            <a:r>
              <a:rPr lang="en-US" sz="1400" b="1" dirty="0">
                <a:latin typeface="NetAppScript"/>
                <a:cs typeface="NetAppScript"/>
              </a:rPr>
              <a:t>Matt</a:t>
            </a:r>
          </a:p>
          <a:p>
            <a:pPr algn="ctr">
              <a:buClr>
                <a:schemeClr val="accent2"/>
              </a:buClr>
            </a:pPr>
            <a:r>
              <a:rPr lang="en-US" sz="1400" b="1" dirty="0">
                <a:latin typeface="NetAppScript"/>
                <a:cs typeface="NetAppScript"/>
              </a:rPr>
              <a:t>Tangvald</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108075" y="1122363"/>
            <a:ext cx="7743824" cy="3643312"/>
          </a:xfrm>
        </p:spPr>
        <p:txBody>
          <a:bodyPr/>
          <a:lstStyle/>
          <a:p>
            <a:pPr marL="0" indent="0">
              <a:buNone/>
            </a:pPr>
            <a:r>
              <a:rPr lang="en-US" sz="1100" b="1" u="sng" dirty="0"/>
              <a:t>Building Private Clouds on E-Series</a:t>
            </a:r>
            <a:endParaRPr lang="en-US" sz="1200" b="1" u="sng" dirty="0"/>
          </a:p>
          <a:p>
            <a:pPr marL="0" indent="0">
              <a:buNone/>
            </a:pPr>
            <a:r>
              <a:rPr lang="en-US" sz="1100" dirty="0"/>
              <a:t>E-Series allows clouds to scale from a few TBs to PB-scale deployments independently of the compute infrastructure needs. </a:t>
            </a:r>
          </a:p>
          <a:p>
            <a:pPr marL="0" indent="0">
              <a:buNone/>
            </a:pPr>
            <a:r>
              <a:rPr lang="en-US" sz="1100" dirty="0"/>
              <a:t>Deploying an object storage repository in either a corporate private cloud, or public cloud, requires an understanding of the end objective.  You must decide on the storage and compute needs and develop a standard configured server that will be deployed end to end in the cloud.  Changing server </a:t>
            </a:r>
            <a:r>
              <a:rPr lang="en-US" sz="1100" dirty="0" err="1"/>
              <a:t>configs</a:t>
            </a:r>
            <a:r>
              <a:rPr lang="en-US" sz="1100" dirty="0"/>
              <a:t> after deployment is difficult due to the requirement of a homogeneous environment.  E-Series simplifies the deployment by allowing the separation between storage and compute.  You can start a new storage pool with a minimum amount of compute HW, and you can dynamically scale your storage with no additional compute HW.      </a:t>
            </a:r>
          </a:p>
          <a:p>
            <a:pPr marL="0" indent="0">
              <a:buNone/>
            </a:pPr>
            <a:r>
              <a:rPr lang="en-US" sz="1100" dirty="0"/>
              <a:t>E-Series serves as an efficient OpenStack Swift object target (with a reduced replication count of one).  E-Series can also be used as a Cinder block storage target.  In fact, you can use the same E-Series controller for both Swift and Cinder.  E-Series copy and mirroring features enable back end replication of volumes within the same environment, or between environments (Swift object &amp;</a:t>
            </a:r>
            <a:r>
              <a:rPr lang="en-US" sz="1100" dirty="0" err="1"/>
              <a:t>lt</a:t>
            </a:r>
            <a:r>
              <a:rPr lang="en-US" sz="1100" dirty="0"/>
              <a:t>;--&amp;</a:t>
            </a:r>
            <a:r>
              <a:rPr lang="en-US" sz="1100" dirty="0" err="1"/>
              <a:t>gt</a:t>
            </a:r>
            <a:r>
              <a:rPr lang="en-US" sz="1100" dirty="0"/>
              <a:t>; Cinder block).</a:t>
            </a:r>
          </a:p>
        </p:txBody>
      </p:sp>
      <p:sp>
        <p:nvSpPr>
          <p:cNvPr id="3" name="Title 2"/>
          <p:cNvSpPr>
            <a:spLocks noGrp="1"/>
          </p:cNvSpPr>
          <p:nvPr>
            <p:ph type="title"/>
          </p:nvPr>
        </p:nvSpPr>
        <p:spPr/>
        <p:txBody>
          <a:bodyPr/>
          <a:lstStyle/>
          <a:p>
            <a:r>
              <a:rPr lang="en-US" dirty="0" smtClean="0"/>
              <a:t>Session BD-2-329 Abstract</a:t>
            </a:r>
            <a:endParaRPr lang="en-US" dirty="0"/>
          </a:p>
        </p:txBody>
      </p:sp>
    </p:spTree>
    <p:extLst>
      <p:ext uri="{BB962C8B-B14F-4D97-AF65-F5344CB8AC3E}">
        <p14:creationId xmlns:p14="http://schemas.microsoft.com/office/powerpoint/2010/main" val="249677514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457120" indent="-457120">
              <a:buFont typeface="+mj-lt"/>
              <a:buAutoNum type="arabicPeriod"/>
            </a:pPr>
            <a:r>
              <a:rPr lang="en-US" dirty="0"/>
              <a:t>E-Series delivers a lower Total Cost of Ownership (TCO) for Private </a:t>
            </a:r>
            <a:r>
              <a:rPr lang="en-US" dirty="0" smtClean="0"/>
              <a:t>Clouds</a:t>
            </a:r>
          </a:p>
          <a:p>
            <a:pPr marL="457120" indent="-457120">
              <a:buFont typeface="+mj-lt"/>
              <a:buAutoNum type="arabicPeriod"/>
            </a:pPr>
            <a:r>
              <a:rPr lang="en-US" dirty="0"/>
              <a:t>E-Series can replaces DAS storage targets in </a:t>
            </a:r>
            <a:r>
              <a:rPr lang="en-US" dirty="0" smtClean="0"/>
              <a:t>OpenStack</a:t>
            </a:r>
          </a:p>
          <a:p>
            <a:pPr marL="457120" indent="-457120">
              <a:buFont typeface="+mj-lt"/>
              <a:buAutoNum type="arabicPeriod"/>
            </a:pPr>
            <a:r>
              <a:rPr lang="en-US" dirty="0"/>
              <a:t>E-Series enables independent scaling of compute and storage resources</a:t>
            </a:r>
          </a:p>
        </p:txBody>
      </p:sp>
      <p:sp>
        <p:nvSpPr>
          <p:cNvPr id="3" name="Title 2"/>
          <p:cNvSpPr>
            <a:spLocks noGrp="1"/>
          </p:cNvSpPr>
          <p:nvPr>
            <p:ph type="title"/>
          </p:nvPr>
        </p:nvSpPr>
        <p:spPr/>
        <p:txBody>
          <a:bodyPr/>
          <a:lstStyle/>
          <a:p>
            <a:r>
              <a:rPr lang="en-US" dirty="0" smtClean="0"/>
              <a:t>Session BD-2-329 Takeaways</a:t>
            </a:r>
            <a:endParaRPr lang="en-US" dirty="0"/>
          </a:p>
        </p:txBody>
      </p:sp>
    </p:spTree>
    <p:extLst>
      <p:ext uri="{BB962C8B-B14F-4D97-AF65-F5344CB8AC3E}">
        <p14:creationId xmlns:p14="http://schemas.microsoft.com/office/powerpoint/2010/main" val="308087802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9" name="Chart 68"/>
          <p:cNvGraphicFramePr/>
          <p:nvPr/>
        </p:nvGraphicFramePr>
        <p:xfrm>
          <a:off x="1119188" y="1026161"/>
          <a:ext cx="6968172" cy="3352800"/>
        </p:xfrm>
        <a:graphic>
          <a:graphicData uri="http://schemas.openxmlformats.org/drawingml/2006/chart">
            <c:chart xmlns:c="http://schemas.openxmlformats.org/drawingml/2006/chart" xmlns:r="http://schemas.openxmlformats.org/officeDocument/2006/relationships" r:id="rId3"/>
          </a:graphicData>
        </a:graphic>
      </p:graphicFrame>
      <p:sp>
        <p:nvSpPr>
          <p:cNvPr id="25602" name="Isosceles Triangle 37"/>
          <p:cNvSpPr>
            <a:spLocks noChangeArrowheads="1"/>
          </p:cNvSpPr>
          <p:nvPr/>
        </p:nvSpPr>
        <p:spPr bwMode="auto">
          <a:xfrm rot="15793191" flipH="1">
            <a:off x="3445798" y="-1689109"/>
            <a:ext cx="3042849" cy="8774158"/>
          </a:xfrm>
          <a:custGeom>
            <a:avLst/>
            <a:gdLst>
              <a:gd name="T0" fmla="*/ 0 w 3979918"/>
              <a:gd name="T1" fmla="*/ 9061977 h 8844485"/>
              <a:gd name="T2" fmla="*/ 3819690 w 3979918"/>
              <a:gd name="T3" fmla="*/ 0 h 8844485"/>
              <a:gd name="T4" fmla="*/ 3979643 w 3979918"/>
              <a:gd name="T5" fmla="*/ 8564100 h 8844485"/>
              <a:gd name="T6" fmla="*/ 0 w 3979918"/>
              <a:gd name="T7" fmla="*/ 9061977 h 8844485"/>
              <a:gd name="T8" fmla="*/ 0 60000 65536"/>
              <a:gd name="T9" fmla="*/ 0 60000 65536"/>
              <a:gd name="T10" fmla="*/ 0 60000 65536"/>
              <a:gd name="T11" fmla="*/ 0 60000 65536"/>
              <a:gd name="connsiteX0" fmla="*/ 0 w 4140000"/>
              <a:gd name="connsiteY0" fmla="*/ 8844485 h 8844485"/>
              <a:gd name="connsiteX1" fmla="*/ 3819955 w 4140000"/>
              <a:gd name="connsiteY1" fmla="*/ 0 h 8844485"/>
              <a:gd name="connsiteX2" fmla="*/ 4140000 w 4140000"/>
              <a:gd name="connsiteY2" fmla="*/ 8414461 h 8844485"/>
              <a:gd name="connsiteX3" fmla="*/ 0 w 4140000"/>
              <a:gd name="connsiteY3" fmla="*/ 8844485 h 8844485"/>
              <a:gd name="connsiteX0" fmla="*/ 0 w 4057188"/>
              <a:gd name="connsiteY0" fmla="*/ 8771952 h 8771952"/>
              <a:gd name="connsiteX1" fmla="*/ 3737143 w 4057188"/>
              <a:gd name="connsiteY1" fmla="*/ 0 h 8771952"/>
              <a:gd name="connsiteX2" fmla="*/ 4057188 w 4057188"/>
              <a:gd name="connsiteY2" fmla="*/ 8414461 h 8771952"/>
              <a:gd name="connsiteX3" fmla="*/ 0 w 4057188"/>
              <a:gd name="connsiteY3" fmla="*/ 8771952 h 8771952"/>
              <a:gd name="connsiteX0" fmla="*/ 0 w 4057188"/>
              <a:gd name="connsiteY0" fmla="*/ 8670401 h 8670401"/>
              <a:gd name="connsiteX1" fmla="*/ 3696765 w 4057188"/>
              <a:gd name="connsiteY1" fmla="*/ 0 h 8670401"/>
              <a:gd name="connsiteX2" fmla="*/ 4057188 w 4057188"/>
              <a:gd name="connsiteY2" fmla="*/ 8312910 h 8670401"/>
              <a:gd name="connsiteX3" fmla="*/ 0 w 4057188"/>
              <a:gd name="connsiteY3" fmla="*/ 8670401 h 8670401"/>
            </a:gdLst>
            <a:ahLst/>
            <a:cxnLst>
              <a:cxn ang="0">
                <a:pos x="connsiteX0" y="connsiteY0"/>
              </a:cxn>
              <a:cxn ang="0">
                <a:pos x="connsiteX1" y="connsiteY1"/>
              </a:cxn>
              <a:cxn ang="0">
                <a:pos x="connsiteX2" y="connsiteY2"/>
              </a:cxn>
              <a:cxn ang="0">
                <a:pos x="connsiteX3" y="connsiteY3"/>
              </a:cxn>
            </a:cxnLst>
            <a:rect l="l" t="t" r="r" b="b"/>
            <a:pathLst>
              <a:path w="4057188" h="8670401">
                <a:moveTo>
                  <a:pt x="0" y="8670401"/>
                </a:moveTo>
                <a:lnTo>
                  <a:pt x="3696765" y="0"/>
                </a:lnTo>
                <a:lnTo>
                  <a:pt x="4057188" y="8312910"/>
                </a:lnTo>
                <a:lnTo>
                  <a:pt x="0" y="8670401"/>
                </a:lnTo>
                <a:close/>
              </a:path>
            </a:pathLst>
          </a:custGeom>
          <a:solidFill>
            <a:srgbClr val="CC0000">
              <a:alpha val="16078"/>
            </a:srgbClr>
          </a:solidFill>
          <a:ln>
            <a:noFill/>
          </a:ln>
          <a:effectLst>
            <a:outerShdw blurRad="50800" dist="38100" dir="2700000" algn="tl" rotWithShape="0">
              <a:srgbClr val="000000">
                <a:alpha val="39998"/>
              </a:srgbClr>
            </a:outerShdw>
          </a:effectLst>
          <a:extLst>
            <a:ext uri="{91240B29-F687-4f45-9708-019B960494DF}">
              <a14:hiddenLine xmlns:a14="http://schemas.microsoft.com/office/drawing/2010/main" w="9525">
                <a:solidFill>
                  <a:srgbClr val="000000"/>
                </a:solidFill>
                <a:round/>
                <a:headEnd/>
                <a:tailEnd/>
              </a14:hiddenLine>
            </a:ext>
          </a:extLst>
        </p:spPr>
        <p:txBody>
          <a:bodyPr lIns="91436" tIns="45718" rIns="91436" bIns="45718"/>
          <a:lstStyle/>
          <a:p>
            <a:endParaRPr lang="en-US" dirty="0"/>
          </a:p>
        </p:txBody>
      </p:sp>
      <p:sp>
        <p:nvSpPr>
          <p:cNvPr id="25603" name="Isosceles Triangle 36"/>
          <p:cNvSpPr>
            <a:spLocks noChangeArrowheads="1"/>
          </p:cNvSpPr>
          <p:nvPr/>
        </p:nvSpPr>
        <p:spPr bwMode="auto">
          <a:xfrm rot="16200000" flipH="1">
            <a:off x="4597400" y="-146050"/>
            <a:ext cx="666750" cy="8426450"/>
          </a:xfrm>
          <a:custGeom>
            <a:avLst/>
            <a:gdLst>
              <a:gd name="T0" fmla="*/ 0 w 876123"/>
              <a:gd name="T1" fmla="*/ 8547264 h 8308624"/>
              <a:gd name="T2" fmla="*/ 865799 w 876123"/>
              <a:gd name="T3" fmla="*/ 0 h 8308624"/>
              <a:gd name="T4" fmla="*/ 903012 w 876123"/>
              <a:gd name="T5" fmla="*/ 8547261 h 8308624"/>
              <a:gd name="T6" fmla="*/ 0 w 876123"/>
              <a:gd name="T7" fmla="*/ 8547264 h 83086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76123" h="8308624">
                <a:moveTo>
                  <a:pt x="0" y="8308624"/>
                </a:moveTo>
                <a:lnTo>
                  <a:pt x="840017" y="0"/>
                </a:lnTo>
                <a:lnTo>
                  <a:pt x="876123" y="8308621"/>
                </a:lnTo>
                <a:lnTo>
                  <a:pt x="0" y="8308624"/>
                </a:lnTo>
                <a:close/>
              </a:path>
            </a:pathLst>
          </a:custGeom>
          <a:solidFill>
            <a:srgbClr val="66FF33">
              <a:alpha val="45882"/>
            </a:srgbClr>
          </a:solidFill>
          <a:ln>
            <a:noFill/>
          </a:ln>
          <a:effectLst>
            <a:outerShdw blurRad="50800" dist="38100" dir="2700000" algn="tl" rotWithShape="0">
              <a:srgbClr val="000000">
                <a:alpha val="39998"/>
              </a:srgbClr>
            </a:outerShdw>
          </a:effectLst>
          <a:extLst>
            <a:ext uri="{91240B29-F687-4f45-9708-019B960494DF}">
              <a14:hiddenLine xmlns:a14="http://schemas.microsoft.com/office/drawing/2010/main" w="9525">
                <a:solidFill>
                  <a:srgbClr val="000000"/>
                </a:solidFill>
                <a:round/>
                <a:headEnd/>
                <a:tailEnd/>
              </a14:hiddenLine>
            </a:ext>
          </a:extLst>
        </p:spPr>
        <p:txBody>
          <a:bodyPr lIns="91436" tIns="45718" rIns="91436" bIns="45718"/>
          <a:lstStyle/>
          <a:p>
            <a:endParaRPr lang="en-US" dirty="0"/>
          </a:p>
        </p:txBody>
      </p:sp>
      <p:sp>
        <p:nvSpPr>
          <p:cNvPr id="19460" name="Title 1"/>
          <p:cNvSpPr>
            <a:spLocks noGrp="1"/>
          </p:cNvSpPr>
          <p:nvPr>
            <p:ph type="title"/>
          </p:nvPr>
        </p:nvSpPr>
        <p:spPr/>
        <p:txBody>
          <a:bodyPr/>
          <a:lstStyle/>
          <a:p>
            <a:r>
              <a:rPr lang="en-US" dirty="0" smtClean="0"/>
              <a:t>Data Rebalancing in Minutes vs. Days</a:t>
            </a:r>
            <a:br>
              <a:rPr lang="en-US" dirty="0" smtClean="0"/>
            </a:br>
            <a:endParaRPr lang="en-US" dirty="0"/>
          </a:p>
        </p:txBody>
      </p:sp>
      <p:sp>
        <p:nvSpPr>
          <p:cNvPr id="19462" name="TextBox 2"/>
          <p:cNvSpPr txBox="1">
            <a:spLocks noChangeArrowheads="1"/>
          </p:cNvSpPr>
          <p:nvPr/>
        </p:nvSpPr>
        <p:spPr bwMode="auto">
          <a:xfrm>
            <a:off x="63502" y="4487468"/>
            <a:ext cx="6635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t>Hours</a:t>
            </a:r>
          </a:p>
        </p:txBody>
      </p:sp>
      <p:sp>
        <p:nvSpPr>
          <p:cNvPr id="19467" name="TextBox 40"/>
          <p:cNvSpPr txBox="1">
            <a:spLocks noChangeArrowheads="1"/>
          </p:cNvSpPr>
          <p:nvPr/>
        </p:nvSpPr>
        <p:spPr bwMode="auto">
          <a:xfrm rot="16200000">
            <a:off x="5397112" y="2890777"/>
            <a:ext cx="62196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dirty="0">
                <a:solidFill>
                  <a:schemeClr val="bg1"/>
                </a:solidFill>
              </a:rPr>
              <a:t>2.5 Days</a:t>
            </a:r>
          </a:p>
        </p:txBody>
      </p:sp>
      <p:sp>
        <p:nvSpPr>
          <p:cNvPr id="19468" name="TextBox 41"/>
          <p:cNvSpPr txBox="1">
            <a:spLocks noChangeArrowheads="1"/>
          </p:cNvSpPr>
          <p:nvPr/>
        </p:nvSpPr>
        <p:spPr bwMode="auto">
          <a:xfrm rot="16200000">
            <a:off x="3938925" y="3516078"/>
            <a:ext cx="57227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b="1" dirty="0">
                <a:solidFill>
                  <a:schemeClr val="bg1"/>
                </a:solidFill>
              </a:rPr>
              <a:t>1.3 Days</a:t>
            </a:r>
          </a:p>
        </p:txBody>
      </p:sp>
      <p:sp>
        <p:nvSpPr>
          <p:cNvPr id="25614" name="Rectangle 2"/>
          <p:cNvSpPr>
            <a:spLocks noChangeArrowheads="1"/>
          </p:cNvSpPr>
          <p:nvPr/>
        </p:nvSpPr>
        <p:spPr bwMode="auto">
          <a:xfrm>
            <a:off x="5676879" y="4541396"/>
            <a:ext cx="28099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6" tIns="45718" rIns="91436" bIns="45718">
            <a:spAutoFit/>
          </a:bodyPr>
          <a:lstStyle/>
          <a:p>
            <a:pPr>
              <a:defRPr/>
            </a:pPr>
            <a:r>
              <a:rPr lang="en-US" sz="1200" dirty="0"/>
              <a:t>Typical rebalancing improvements are </a:t>
            </a:r>
            <a:br>
              <a:rPr lang="en-US" sz="1200" dirty="0"/>
            </a:br>
            <a:r>
              <a:rPr lang="en-US" sz="1200" dirty="0"/>
              <a:t>based on a 24-disk mixed workload</a:t>
            </a:r>
          </a:p>
        </p:txBody>
      </p:sp>
      <p:grpSp>
        <p:nvGrpSpPr>
          <p:cNvPr id="2" name="Group 12"/>
          <p:cNvGrpSpPr/>
          <p:nvPr/>
        </p:nvGrpSpPr>
        <p:grpSpPr>
          <a:xfrm>
            <a:off x="917713" y="984648"/>
            <a:ext cx="3307346" cy="1960001"/>
            <a:chOff x="929334" y="1879979"/>
            <a:chExt cx="3307346" cy="2613334"/>
          </a:xfrm>
        </p:grpSpPr>
        <p:grpSp>
          <p:nvGrpSpPr>
            <p:cNvPr id="3" name="Group 90"/>
            <p:cNvGrpSpPr/>
            <p:nvPr/>
          </p:nvGrpSpPr>
          <p:grpSpPr>
            <a:xfrm>
              <a:off x="929334" y="1879979"/>
              <a:ext cx="3307346" cy="2613334"/>
              <a:chOff x="6084192" y="2208819"/>
              <a:chExt cx="2659824" cy="2339327"/>
            </a:xfrm>
            <a:effectLst>
              <a:outerShdw blurRad="457200" dir="5400000" sx="111000" sy="111000" algn="ctr" rotWithShape="0">
                <a:srgbClr val="000000">
                  <a:alpha val="43137"/>
                </a:srgbClr>
              </a:outerShdw>
            </a:effectLst>
          </p:grpSpPr>
          <p:sp>
            <p:nvSpPr>
              <p:cNvPr id="92" name="Rounded Rectangle 91"/>
              <p:cNvSpPr/>
              <p:nvPr/>
            </p:nvSpPr>
            <p:spPr bwMode="auto">
              <a:xfrm>
                <a:off x="6106275" y="2208819"/>
                <a:ext cx="2637741" cy="2339327"/>
              </a:xfrm>
              <a:prstGeom prst="roundRect">
                <a:avLst>
                  <a:gd name="adj" fmla="val 8922"/>
                </a:avLst>
              </a:prstGeom>
              <a:solidFill>
                <a:schemeClr val="bg1"/>
              </a:solidFill>
              <a:ln w="19050"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rgbClr val="84BD00"/>
                  </a:buClr>
                  <a:buFont typeface="Wingdings 2" pitchFamily="18" charset="2"/>
                  <a:buNone/>
                </a:pPr>
                <a:endParaRPr lang="en-US" dirty="0">
                  <a:solidFill>
                    <a:srgbClr val="000000"/>
                  </a:solidFill>
                </a:endParaRPr>
              </a:p>
            </p:txBody>
          </p:sp>
          <p:cxnSp>
            <p:nvCxnSpPr>
              <p:cNvPr id="93" name="Straight Arrow Connector 92"/>
              <p:cNvCxnSpPr/>
              <p:nvPr/>
            </p:nvCxnSpPr>
            <p:spPr bwMode="auto">
              <a:xfrm>
                <a:off x="6769862" y="4186322"/>
                <a:ext cx="1828800" cy="0"/>
              </a:xfrm>
              <a:prstGeom prst="straightConnector1">
                <a:avLst/>
              </a:prstGeom>
              <a:solidFill>
                <a:schemeClr val="accent1"/>
              </a:solidFill>
              <a:ln w="19050" cap="flat" cmpd="sng" algn="ctr">
                <a:solidFill>
                  <a:schemeClr val="bg2"/>
                </a:solidFill>
                <a:prstDash val="solid"/>
                <a:round/>
                <a:headEnd type="none" w="med" len="med"/>
                <a:tailEnd type="triangle"/>
              </a:ln>
              <a:effectLst/>
            </p:spPr>
          </p:cxnSp>
          <p:sp>
            <p:nvSpPr>
              <p:cNvPr id="94" name="TextBox 93"/>
              <p:cNvSpPr txBox="1"/>
              <p:nvPr/>
            </p:nvSpPr>
            <p:spPr>
              <a:xfrm>
                <a:off x="7157400" y="4186322"/>
                <a:ext cx="613123" cy="293873"/>
              </a:xfrm>
              <a:prstGeom prst="rect">
                <a:avLst/>
              </a:prstGeom>
              <a:noFill/>
            </p:spPr>
            <p:txBody>
              <a:bodyPr wrap="square" rtlCol="0">
                <a:spAutoFit/>
              </a:bodyPr>
              <a:lstStyle/>
              <a:p>
                <a:pPr algn="ctr">
                  <a:buClr>
                    <a:srgbClr val="84BD00"/>
                  </a:buClr>
                  <a:buFont typeface="Wingdings" pitchFamily="2" charset="2"/>
                  <a:buNone/>
                </a:pPr>
                <a:r>
                  <a:rPr lang="en-US" sz="1000" dirty="0">
                    <a:solidFill>
                      <a:srgbClr val="000000"/>
                    </a:solidFill>
                  </a:rPr>
                  <a:t>Time</a:t>
                </a:r>
              </a:p>
            </p:txBody>
          </p:sp>
          <p:sp>
            <p:nvSpPr>
              <p:cNvPr id="95" name="TextBox 94"/>
              <p:cNvSpPr txBox="1"/>
              <p:nvPr/>
            </p:nvSpPr>
            <p:spPr>
              <a:xfrm>
                <a:off x="6177784" y="2601591"/>
                <a:ext cx="599617" cy="673460"/>
              </a:xfrm>
              <a:prstGeom prst="rect">
                <a:avLst/>
              </a:prstGeom>
              <a:noFill/>
            </p:spPr>
            <p:txBody>
              <a:bodyPr wrap="square" lIns="0" rIns="0" rtlCol="0">
                <a:spAutoFit/>
              </a:bodyPr>
              <a:lstStyle/>
              <a:p>
                <a:pPr algn="ctr">
                  <a:spcAft>
                    <a:spcPts val="400"/>
                  </a:spcAft>
                  <a:buClr>
                    <a:srgbClr val="84BD00"/>
                  </a:buClr>
                </a:pPr>
                <a:r>
                  <a:rPr lang="en-US" sz="800" dirty="0">
                    <a:solidFill>
                      <a:srgbClr val="000000"/>
                    </a:solidFill>
                  </a:rPr>
                  <a:t>Optimal</a:t>
                </a:r>
              </a:p>
              <a:p>
                <a:pPr algn="ctr">
                  <a:spcAft>
                    <a:spcPts val="400"/>
                  </a:spcAft>
                  <a:buClr>
                    <a:srgbClr val="84BD00"/>
                  </a:buClr>
                </a:pPr>
                <a:endParaRPr lang="en-US" sz="800" dirty="0">
                  <a:solidFill>
                    <a:srgbClr val="000000"/>
                  </a:solidFill>
                </a:endParaRPr>
              </a:p>
              <a:p>
                <a:pPr algn="ctr">
                  <a:spcAft>
                    <a:spcPts val="400"/>
                  </a:spcAft>
                  <a:buClr>
                    <a:srgbClr val="84BD00"/>
                  </a:buClr>
                </a:pPr>
                <a:r>
                  <a:rPr lang="en-US" sz="800" dirty="0">
                    <a:solidFill>
                      <a:srgbClr val="000000"/>
                    </a:solidFill>
                  </a:rPr>
                  <a:t>Acceptable</a:t>
                </a:r>
              </a:p>
            </p:txBody>
          </p:sp>
          <p:sp>
            <p:nvSpPr>
              <p:cNvPr id="96" name="TextBox 95"/>
              <p:cNvSpPr txBox="1"/>
              <p:nvPr/>
            </p:nvSpPr>
            <p:spPr>
              <a:xfrm>
                <a:off x="6084192" y="3502152"/>
                <a:ext cx="786799" cy="257140"/>
              </a:xfrm>
              <a:prstGeom prst="rect">
                <a:avLst/>
              </a:prstGeom>
              <a:noFill/>
            </p:spPr>
            <p:txBody>
              <a:bodyPr wrap="square" rtlCol="0">
                <a:spAutoFit/>
              </a:bodyPr>
              <a:lstStyle/>
              <a:p>
                <a:pPr algn="ctr">
                  <a:buClr>
                    <a:srgbClr val="84BD00"/>
                  </a:buClr>
                  <a:buFont typeface="Wingdings" pitchFamily="2" charset="2"/>
                  <a:buNone/>
                </a:pPr>
                <a:r>
                  <a:rPr lang="en-US" sz="800" dirty="0">
                    <a:solidFill>
                      <a:srgbClr val="000000"/>
                    </a:solidFill>
                  </a:rPr>
                  <a:t>Performance</a:t>
                </a:r>
              </a:p>
            </p:txBody>
          </p:sp>
          <p:sp>
            <p:nvSpPr>
              <p:cNvPr id="97" name="TextBox 96"/>
              <p:cNvSpPr txBox="1"/>
              <p:nvPr/>
            </p:nvSpPr>
            <p:spPr>
              <a:xfrm>
                <a:off x="6106275" y="2234411"/>
                <a:ext cx="2637741" cy="293873"/>
              </a:xfrm>
              <a:prstGeom prst="rect">
                <a:avLst/>
              </a:prstGeom>
              <a:noFill/>
            </p:spPr>
            <p:txBody>
              <a:bodyPr wrap="square" lIns="0" rIns="0" rtlCol="0">
                <a:spAutoFit/>
              </a:bodyPr>
              <a:lstStyle/>
              <a:p>
                <a:pPr algn="ctr">
                  <a:buClr>
                    <a:srgbClr val="84BD00"/>
                  </a:buClr>
                  <a:buFont typeface="Wingdings" pitchFamily="2" charset="2"/>
                  <a:buNone/>
                </a:pPr>
                <a:r>
                  <a:rPr lang="en-US" sz="1000" dirty="0">
                    <a:solidFill>
                      <a:srgbClr val="000000"/>
                    </a:solidFill>
                  </a:rPr>
                  <a:t>Performance Impact of a Disk Failure</a:t>
                </a:r>
              </a:p>
            </p:txBody>
          </p:sp>
          <p:cxnSp>
            <p:nvCxnSpPr>
              <p:cNvPr id="98" name="Straight Arrow Connector 97"/>
              <p:cNvCxnSpPr/>
              <p:nvPr/>
            </p:nvCxnSpPr>
            <p:spPr bwMode="auto">
              <a:xfrm flipH="1" flipV="1">
                <a:off x="6768551" y="2480632"/>
                <a:ext cx="6597" cy="1705691"/>
              </a:xfrm>
              <a:prstGeom prst="straightConnector1">
                <a:avLst/>
              </a:prstGeom>
              <a:solidFill>
                <a:schemeClr val="accent1"/>
              </a:solidFill>
              <a:ln w="19050" cap="flat" cmpd="sng" algn="ctr">
                <a:solidFill>
                  <a:schemeClr val="bg2"/>
                </a:solidFill>
                <a:prstDash val="solid"/>
                <a:round/>
                <a:headEnd type="none" w="med" len="med"/>
                <a:tailEnd type="triangle"/>
              </a:ln>
              <a:effectLst/>
            </p:spPr>
          </p:cxnSp>
        </p:grpSp>
        <p:grpSp>
          <p:nvGrpSpPr>
            <p:cNvPr id="5" name="Group 9"/>
            <p:cNvGrpSpPr/>
            <p:nvPr/>
          </p:nvGrpSpPr>
          <p:grpSpPr>
            <a:xfrm>
              <a:off x="3130550" y="4151233"/>
              <a:ext cx="685800" cy="287258"/>
              <a:chOff x="3130550" y="4151233"/>
              <a:chExt cx="685800" cy="287258"/>
            </a:xfrm>
          </p:grpSpPr>
          <p:cxnSp>
            <p:nvCxnSpPr>
              <p:cNvPr id="65" name="Straight Connector 64"/>
              <p:cNvCxnSpPr/>
              <p:nvPr/>
            </p:nvCxnSpPr>
            <p:spPr bwMode="auto">
              <a:xfrm>
                <a:off x="3511550" y="4267200"/>
                <a:ext cx="304800" cy="0"/>
              </a:xfrm>
              <a:prstGeom prst="line">
                <a:avLst/>
              </a:prstGeom>
              <a:solidFill>
                <a:schemeClr val="accent1"/>
              </a:solidFill>
              <a:ln w="12700" cap="flat" cmpd="sng" algn="ctr">
                <a:solidFill>
                  <a:schemeClr val="accent3"/>
                </a:solidFill>
                <a:prstDash val="solid"/>
                <a:round/>
                <a:headEnd type="none" w="med" len="med"/>
                <a:tailEnd type="none" w="med" len="med"/>
              </a:ln>
              <a:effectLst/>
            </p:spPr>
          </p:cxnSp>
          <p:sp>
            <p:nvSpPr>
              <p:cNvPr id="90" name="TextBox 89"/>
              <p:cNvSpPr txBox="1"/>
              <p:nvPr/>
            </p:nvSpPr>
            <p:spPr>
              <a:xfrm>
                <a:off x="3130550" y="4151233"/>
                <a:ext cx="609600" cy="287258"/>
              </a:xfrm>
              <a:prstGeom prst="rect">
                <a:avLst/>
              </a:prstGeom>
              <a:noFill/>
            </p:spPr>
            <p:txBody>
              <a:bodyPr wrap="square" rtlCol="0">
                <a:spAutoFit/>
              </a:bodyPr>
              <a:lstStyle/>
              <a:p>
                <a:pPr>
                  <a:buClr>
                    <a:schemeClr val="accent2"/>
                  </a:buClr>
                </a:pPr>
                <a:r>
                  <a:rPr lang="en-US" sz="800" dirty="0">
                    <a:solidFill>
                      <a:schemeClr val="accent3"/>
                    </a:solidFill>
                  </a:rPr>
                  <a:t>DDP</a:t>
                </a:r>
              </a:p>
            </p:txBody>
          </p:sp>
        </p:grpSp>
        <p:grpSp>
          <p:nvGrpSpPr>
            <p:cNvPr id="6" name="Group 5"/>
            <p:cNvGrpSpPr/>
            <p:nvPr/>
          </p:nvGrpSpPr>
          <p:grpSpPr>
            <a:xfrm>
              <a:off x="1454150" y="4150082"/>
              <a:ext cx="685800" cy="287258"/>
              <a:chOff x="1454150" y="4150082"/>
              <a:chExt cx="685800" cy="287258"/>
            </a:xfrm>
          </p:grpSpPr>
          <p:cxnSp>
            <p:nvCxnSpPr>
              <p:cNvPr id="4" name="Straight Connector 3"/>
              <p:cNvCxnSpPr/>
              <p:nvPr/>
            </p:nvCxnSpPr>
            <p:spPr bwMode="auto">
              <a:xfrm>
                <a:off x="1835150" y="4267200"/>
                <a:ext cx="304800" cy="0"/>
              </a:xfrm>
              <a:prstGeom prst="line">
                <a:avLst/>
              </a:prstGeom>
              <a:solidFill>
                <a:schemeClr val="accent1"/>
              </a:solidFill>
              <a:ln w="12700" cap="flat" cmpd="sng" algn="ctr">
                <a:solidFill>
                  <a:srgbClr val="C8102D"/>
                </a:solidFill>
                <a:prstDash val="solid"/>
                <a:round/>
                <a:headEnd type="none" w="med" len="med"/>
                <a:tailEnd type="none" w="med" len="med"/>
              </a:ln>
              <a:effectLst/>
            </p:spPr>
          </p:cxnSp>
          <p:sp>
            <p:nvSpPr>
              <p:cNvPr id="89" name="TextBox 88"/>
              <p:cNvSpPr txBox="1"/>
              <p:nvPr/>
            </p:nvSpPr>
            <p:spPr>
              <a:xfrm>
                <a:off x="1454150" y="4150082"/>
                <a:ext cx="609600" cy="287258"/>
              </a:xfrm>
              <a:prstGeom prst="rect">
                <a:avLst/>
              </a:prstGeom>
              <a:noFill/>
            </p:spPr>
            <p:txBody>
              <a:bodyPr wrap="square" rtlCol="0">
                <a:spAutoFit/>
              </a:bodyPr>
              <a:lstStyle/>
              <a:p>
                <a:pPr>
                  <a:buClr>
                    <a:schemeClr val="accent2"/>
                  </a:buClr>
                </a:pPr>
                <a:r>
                  <a:rPr lang="en-US" sz="800" dirty="0">
                    <a:solidFill>
                      <a:srgbClr val="FF0000"/>
                    </a:solidFill>
                  </a:rPr>
                  <a:t>RAID</a:t>
                </a:r>
              </a:p>
            </p:txBody>
          </p:sp>
        </p:grpSp>
      </p:grpSp>
      <p:sp>
        <p:nvSpPr>
          <p:cNvPr id="68" name="TextBox 40"/>
          <p:cNvSpPr txBox="1">
            <a:spLocks noChangeArrowheads="1"/>
          </p:cNvSpPr>
          <p:nvPr/>
        </p:nvSpPr>
        <p:spPr bwMode="auto">
          <a:xfrm rot="16200000">
            <a:off x="6415106" y="2439507"/>
            <a:ext cx="12727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dirty="0">
                <a:solidFill>
                  <a:schemeClr val="bg1"/>
                </a:solidFill>
              </a:rPr>
              <a:t>More than 4 Days</a:t>
            </a:r>
          </a:p>
        </p:txBody>
      </p:sp>
      <p:grpSp>
        <p:nvGrpSpPr>
          <p:cNvPr id="7" name="Group 98"/>
          <p:cNvGrpSpPr/>
          <p:nvPr/>
        </p:nvGrpSpPr>
        <p:grpSpPr>
          <a:xfrm>
            <a:off x="1775484" y="1396482"/>
            <a:ext cx="1743793" cy="1234627"/>
            <a:chOff x="6792554" y="2742581"/>
            <a:chExt cx="1645920" cy="1469936"/>
          </a:xfrm>
        </p:grpSpPr>
        <p:sp>
          <p:nvSpPr>
            <p:cNvPr id="100" name="Rectangle 99"/>
            <p:cNvSpPr/>
            <p:nvPr/>
          </p:nvSpPr>
          <p:spPr bwMode="auto">
            <a:xfrm>
              <a:off x="6792554" y="2742581"/>
              <a:ext cx="1645920" cy="411480"/>
            </a:xfrm>
            <a:prstGeom prst="rect">
              <a:avLst/>
            </a:prstGeom>
            <a:solidFill>
              <a:srgbClr val="84BD00">
                <a:alpha val="50196"/>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rgbClr val="84BD00"/>
                </a:buClr>
                <a:buFont typeface="Wingdings 2" pitchFamily="18" charset="2"/>
                <a:buNone/>
              </a:pPr>
              <a:endParaRPr lang="en-US" dirty="0">
                <a:solidFill>
                  <a:srgbClr val="000000"/>
                </a:solidFill>
              </a:endParaRPr>
            </a:p>
          </p:txBody>
        </p:sp>
        <p:sp>
          <p:nvSpPr>
            <p:cNvPr id="101" name="Rectangle 100"/>
            <p:cNvSpPr/>
            <p:nvPr/>
          </p:nvSpPr>
          <p:spPr bwMode="auto">
            <a:xfrm>
              <a:off x="6792554" y="3298117"/>
              <a:ext cx="1645920" cy="914400"/>
            </a:xfrm>
            <a:prstGeom prst="rect">
              <a:avLst/>
            </a:prstGeom>
            <a:solidFill>
              <a:srgbClr val="FF0000">
                <a:alpha val="50196"/>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rgbClr val="84BD00"/>
                </a:buClr>
                <a:buFont typeface="Wingdings 2" pitchFamily="18" charset="2"/>
                <a:buNone/>
              </a:pPr>
              <a:endParaRPr lang="en-US" dirty="0">
                <a:solidFill>
                  <a:srgbClr val="000000"/>
                </a:solidFill>
              </a:endParaRPr>
            </a:p>
          </p:txBody>
        </p:sp>
        <p:sp>
          <p:nvSpPr>
            <p:cNvPr id="102" name="Rectangle 101"/>
            <p:cNvSpPr/>
            <p:nvPr/>
          </p:nvSpPr>
          <p:spPr bwMode="auto">
            <a:xfrm>
              <a:off x="6792554" y="3155518"/>
              <a:ext cx="1645920" cy="137160"/>
            </a:xfrm>
            <a:prstGeom prst="rect">
              <a:avLst/>
            </a:prstGeom>
            <a:solidFill>
              <a:srgbClr val="FFFF00">
                <a:alpha val="50196"/>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rgbClr val="84BD00"/>
                </a:buClr>
                <a:buFont typeface="Wingdings 2" pitchFamily="18" charset="2"/>
                <a:buNone/>
              </a:pPr>
              <a:endParaRPr lang="en-US" dirty="0">
                <a:solidFill>
                  <a:srgbClr val="000000"/>
                </a:solidFill>
              </a:endParaRPr>
            </a:p>
          </p:txBody>
        </p:sp>
      </p:grpSp>
      <p:sp>
        <p:nvSpPr>
          <p:cNvPr id="103" name="Freeform 102"/>
          <p:cNvSpPr/>
          <p:nvPr/>
        </p:nvSpPr>
        <p:spPr bwMode="auto">
          <a:xfrm>
            <a:off x="2056302" y="1371600"/>
            <a:ext cx="1274416" cy="674494"/>
          </a:xfrm>
          <a:custGeom>
            <a:avLst/>
            <a:gdLst>
              <a:gd name="connsiteX0" fmla="*/ 0 w 1202887"/>
              <a:gd name="connsiteY0" fmla="*/ 0 h 705765"/>
              <a:gd name="connsiteX1" fmla="*/ 551216 w 1202887"/>
              <a:gd name="connsiteY1" fmla="*/ 705762 h 705765"/>
              <a:gd name="connsiteX2" fmla="*/ 1202887 w 1202887"/>
              <a:gd name="connsiteY2" fmla="*/ 7727 h 705765"/>
              <a:gd name="connsiteX0" fmla="*/ 0 w 1202887"/>
              <a:gd name="connsiteY0" fmla="*/ 0 h 705793"/>
              <a:gd name="connsiteX1" fmla="*/ 551216 w 1202887"/>
              <a:gd name="connsiteY1" fmla="*/ 705762 h 705793"/>
              <a:gd name="connsiteX2" fmla="*/ 1202887 w 1202887"/>
              <a:gd name="connsiteY2" fmla="*/ 7727 h 705793"/>
              <a:gd name="connsiteX0" fmla="*/ 0 w 1202887"/>
              <a:gd name="connsiteY0" fmla="*/ 0 h 713520"/>
              <a:gd name="connsiteX1" fmla="*/ 602732 w 1202887"/>
              <a:gd name="connsiteY1" fmla="*/ 713490 h 713520"/>
              <a:gd name="connsiteX2" fmla="*/ 1202887 w 1202887"/>
              <a:gd name="connsiteY2" fmla="*/ 7727 h 713520"/>
              <a:gd name="connsiteX0" fmla="*/ 0 w 1202887"/>
              <a:gd name="connsiteY0" fmla="*/ 0 h 713520"/>
              <a:gd name="connsiteX1" fmla="*/ 602732 w 1202887"/>
              <a:gd name="connsiteY1" fmla="*/ 713490 h 713520"/>
              <a:gd name="connsiteX2" fmla="*/ 1202887 w 1202887"/>
              <a:gd name="connsiteY2" fmla="*/ 7727 h 713520"/>
              <a:gd name="connsiteX0" fmla="*/ 0 w 1202887"/>
              <a:gd name="connsiteY0" fmla="*/ 0 h 713505"/>
              <a:gd name="connsiteX1" fmla="*/ 602732 w 1202887"/>
              <a:gd name="connsiteY1" fmla="*/ 713490 h 713505"/>
              <a:gd name="connsiteX2" fmla="*/ 1202887 w 1202887"/>
              <a:gd name="connsiteY2" fmla="*/ 7727 h 713505"/>
              <a:gd name="connsiteX0" fmla="*/ 0 w 1202887"/>
              <a:gd name="connsiteY0" fmla="*/ 0 h 713491"/>
              <a:gd name="connsiteX1" fmla="*/ 602732 w 1202887"/>
              <a:gd name="connsiteY1" fmla="*/ 713490 h 713491"/>
              <a:gd name="connsiteX2" fmla="*/ 1202887 w 1202887"/>
              <a:gd name="connsiteY2" fmla="*/ 7727 h 713491"/>
            </a:gdLst>
            <a:ahLst/>
            <a:cxnLst>
              <a:cxn ang="0">
                <a:pos x="connsiteX0" y="connsiteY0"/>
              </a:cxn>
              <a:cxn ang="0">
                <a:pos x="connsiteX1" y="connsiteY1"/>
              </a:cxn>
              <a:cxn ang="0">
                <a:pos x="connsiteX2" y="connsiteY2"/>
              </a:cxn>
            </a:cxnLst>
            <a:rect l="l" t="t" r="r" b="b"/>
            <a:pathLst>
              <a:path w="1202887" h="713491">
                <a:moveTo>
                  <a:pt x="0" y="0"/>
                </a:moveTo>
                <a:cubicBezTo>
                  <a:pt x="255216" y="1932"/>
                  <a:pt x="-161843" y="714778"/>
                  <a:pt x="602732" y="713490"/>
                </a:cubicBezTo>
                <a:cubicBezTo>
                  <a:pt x="1367307" y="712202"/>
                  <a:pt x="946382" y="4506"/>
                  <a:pt x="1202887" y="7727"/>
                </a:cubicBezTo>
              </a:path>
            </a:pathLst>
          </a:custGeom>
          <a:noFill/>
          <a:ln w="19050" cap="flat" cmpd="sng" algn="ctr">
            <a:solidFill>
              <a:srgbClr val="C00000"/>
            </a:solidFill>
            <a:prstDash val="solid"/>
            <a:round/>
            <a:headEnd type="none" w="med" len="med"/>
            <a:tailEnd type="none" w="med" len="med"/>
          </a:ln>
          <a:effectLst/>
        </p:spPr>
        <p:txBody>
          <a:bodyPr lIns="91436" tIns="45718" rIns="91436" bIns="45718" rtlCol="0" anchor="ctr"/>
          <a:lstStyle/>
          <a:p>
            <a:pPr algn="ctr"/>
            <a:endParaRPr lang="en-US" dirty="0">
              <a:solidFill>
                <a:srgbClr val="000000"/>
              </a:solidFill>
            </a:endParaRPr>
          </a:p>
        </p:txBody>
      </p:sp>
      <p:sp>
        <p:nvSpPr>
          <p:cNvPr id="104" name="TextBox 103"/>
          <p:cNvSpPr txBox="1"/>
          <p:nvPr/>
        </p:nvSpPr>
        <p:spPr>
          <a:xfrm>
            <a:off x="1987552" y="2185436"/>
            <a:ext cx="1236567" cy="246221"/>
          </a:xfrm>
          <a:prstGeom prst="rect">
            <a:avLst/>
          </a:prstGeom>
          <a:noFill/>
        </p:spPr>
        <p:txBody>
          <a:bodyPr wrap="square" lIns="91436" tIns="45718" rIns="91436" bIns="45718" rtlCol="0">
            <a:spAutoFit/>
          </a:bodyPr>
          <a:lstStyle/>
          <a:p>
            <a:pPr algn="ctr">
              <a:buClr>
                <a:srgbClr val="84BD00"/>
              </a:buClr>
              <a:buFont typeface="Wingdings" pitchFamily="2" charset="2"/>
              <a:buNone/>
            </a:pPr>
            <a:r>
              <a:rPr lang="en-US" sz="1000" dirty="0">
                <a:solidFill>
                  <a:schemeClr val="bg1"/>
                </a:solidFill>
              </a:rPr>
              <a:t>Business Impact</a:t>
            </a:r>
          </a:p>
        </p:txBody>
      </p:sp>
      <p:grpSp>
        <p:nvGrpSpPr>
          <p:cNvPr id="8" name="Group 104"/>
          <p:cNvGrpSpPr/>
          <p:nvPr/>
        </p:nvGrpSpPr>
        <p:grpSpPr>
          <a:xfrm>
            <a:off x="1771181" y="1395550"/>
            <a:ext cx="1887572" cy="204438"/>
            <a:chOff x="6882428" y="3429720"/>
            <a:chExt cx="1781629" cy="243402"/>
          </a:xfrm>
        </p:grpSpPr>
        <p:cxnSp>
          <p:nvCxnSpPr>
            <p:cNvPr id="106" name="Straight Connector 105"/>
            <p:cNvCxnSpPr>
              <a:endCxn id="108" idx="0"/>
            </p:cNvCxnSpPr>
            <p:nvPr/>
          </p:nvCxnSpPr>
          <p:spPr bwMode="auto">
            <a:xfrm flipV="1">
              <a:off x="6882428" y="3430083"/>
              <a:ext cx="297575" cy="92"/>
            </a:xfrm>
            <a:prstGeom prst="line">
              <a:avLst/>
            </a:prstGeom>
            <a:solidFill>
              <a:schemeClr val="accent1"/>
            </a:solidFill>
            <a:ln w="19050" cap="flat" cmpd="sng" algn="ctr">
              <a:solidFill>
                <a:srgbClr val="0070C0"/>
              </a:solidFill>
              <a:prstDash val="solid"/>
              <a:round/>
              <a:headEnd type="none" w="med" len="med"/>
              <a:tailEnd type="none" w="med" len="med"/>
            </a:ln>
            <a:effectLst/>
          </p:spPr>
        </p:cxnSp>
        <p:cxnSp>
          <p:nvCxnSpPr>
            <p:cNvPr id="107" name="Straight Connector 106"/>
            <p:cNvCxnSpPr/>
            <p:nvPr/>
          </p:nvCxnSpPr>
          <p:spPr bwMode="auto">
            <a:xfrm>
              <a:off x="8371655" y="3430174"/>
              <a:ext cx="292402" cy="0"/>
            </a:xfrm>
            <a:prstGeom prst="line">
              <a:avLst/>
            </a:prstGeom>
            <a:solidFill>
              <a:schemeClr val="accent1"/>
            </a:solidFill>
            <a:ln w="19050" cap="flat" cmpd="sng" algn="ctr">
              <a:solidFill>
                <a:srgbClr val="0070C0"/>
              </a:solidFill>
              <a:prstDash val="solid"/>
              <a:round/>
              <a:headEnd type="none" w="med" len="med"/>
              <a:tailEnd type="triangle" w="med" len="med"/>
            </a:ln>
            <a:effectLst/>
          </p:spPr>
        </p:cxnSp>
        <p:sp>
          <p:nvSpPr>
            <p:cNvPr id="108" name="Freeform 107"/>
            <p:cNvSpPr/>
            <p:nvPr/>
          </p:nvSpPr>
          <p:spPr bwMode="auto">
            <a:xfrm>
              <a:off x="7180003" y="3429720"/>
              <a:ext cx="1215555" cy="243402"/>
            </a:xfrm>
            <a:custGeom>
              <a:avLst/>
              <a:gdLst>
                <a:gd name="connsiteX0" fmla="*/ 0 w 1208039"/>
                <a:gd name="connsiteY0" fmla="*/ 8577 h 127063"/>
                <a:gd name="connsiteX1" fmla="*/ 139092 w 1208039"/>
                <a:gd name="connsiteY1" fmla="*/ 127062 h 127063"/>
                <a:gd name="connsiteX2" fmla="*/ 283336 w 1208039"/>
                <a:gd name="connsiteY2" fmla="*/ 11153 h 127063"/>
                <a:gd name="connsiteX3" fmla="*/ 1208039 w 1208039"/>
                <a:gd name="connsiteY3" fmla="*/ 11153 h 127063"/>
                <a:gd name="connsiteX0" fmla="*/ 0 w 1208039"/>
                <a:gd name="connsiteY0" fmla="*/ 8577 h 127063"/>
                <a:gd name="connsiteX1" fmla="*/ 139092 w 1208039"/>
                <a:gd name="connsiteY1" fmla="*/ 127062 h 127063"/>
                <a:gd name="connsiteX2" fmla="*/ 283336 w 1208039"/>
                <a:gd name="connsiteY2" fmla="*/ 11153 h 127063"/>
                <a:gd name="connsiteX3" fmla="*/ 1208039 w 1208039"/>
                <a:gd name="connsiteY3" fmla="*/ 11153 h 127063"/>
                <a:gd name="connsiteX0" fmla="*/ 0 w 1208039"/>
                <a:gd name="connsiteY0" fmla="*/ 10228 h 128713"/>
                <a:gd name="connsiteX1" fmla="*/ 139092 w 1208039"/>
                <a:gd name="connsiteY1" fmla="*/ 128713 h 128713"/>
                <a:gd name="connsiteX2" fmla="*/ 388943 w 1208039"/>
                <a:gd name="connsiteY2" fmla="*/ 10229 h 128713"/>
                <a:gd name="connsiteX3" fmla="*/ 1208039 w 1208039"/>
                <a:gd name="connsiteY3" fmla="*/ 12804 h 128713"/>
                <a:gd name="connsiteX0" fmla="*/ 0 w 1208039"/>
                <a:gd name="connsiteY0" fmla="*/ 3786 h 122271"/>
                <a:gd name="connsiteX1" fmla="*/ 139092 w 1208039"/>
                <a:gd name="connsiteY1" fmla="*/ 122271 h 122271"/>
                <a:gd name="connsiteX2" fmla="*/ 388943 w 1208039"/>
                <a:gd name="connsiteY2" fmla="*/ 3787 h 122271"/>
                <a:gd name="connsiteX3" fmla="*/ 1208039 w 1208039"/>
                <a:gd name="connsiteY3" fmla="*/ 6362 h 122271"/>
                <a:gd name="connsiteX0" fmla="*/ 0 w 1208039"/>
                <a:gd name="connsiteY0" fmla="*/ 9854 h 140467"/>
                <a:gd name="connsiteX1" fmla="*/ 139092 w 1208039"/>
                <a:gd name="connsiteY1" fmla="*/ 128339 h 140467"/>
                <a:gd name="connsiteX2" fmla="*/ 175153 w 1208039"/>
                <a:gd name="connsiteY2" fmla="*/ 123189 h 140467"/>
                <a:gd name="connsiteX3" fmla="*/ 388943 w 1208039"/>
                <a:gd name="connsiteY3" fmla="*/ 9855 h 140467"/>
                <a:gd name="connsiteX4" fmla="*/ 1208039 w 1208039"/>
                <a:gd name="connsiteY4" fmla="*/ 12430 h 140467"/>
                <a:gd name="connsiteX0" fmla="*/ 0 w 1208039"/>
                <a:gd name="connsiteY0" fmla="*/ 9854 h 140467"/>
                <a:gd name="connsiteX1" fmla="*/ 139092 w 1208039"/>
                <a:gd name="connsiteY1" fmla="*/ 128339 h 140467"/>
                <a:gd name="connsiteX2" fmla="*/ 175153 w 1208039"/>
                <a:gd name="connsiteY2" fmla="*/ 123189 h 140467"/>
                <a:gd name="connsiteX3" fmla="*/ 388943 w 1208039"/>
                <a:gd name="connsiteY3" fmla="*/ 9855 h 140467"/>
                <a:gd name="connsiteX4" fmla="*/ 1208039 w 1208039"/>
                <a:gd name="connsiteY4" fmla="*/ 12430 h 140467"/>
                <a:gd name="connsiteX0" fmla="*/ 0 w 1208039"/>
                <a:gd name="connsiteY0" fmla="*/ 10791 h 142849"/>
                <a:gd name="connsiteX1" fmla="*/ 139092 w 1208039"/>
                <a:gd name="connsiteY1" fmla="*/ 129276 h 142849"/>
                <a:gd name="connsiteX2" fmla="*/ 175153 w 1208039"/>
                <a:gd name="connsiteY2" fmla="*/ 124126 h 142849"/>
                <a:gd name="connsiteX3" fmla="*/ 203487 w 1208039"/>
                <a:gd name="connsiteY3" fmla="*/ 137005 h 142849"/>
                <a:gd name="connsiteX4" fmla="*/ 388943 w 1208039"/>
                <a:gd name="connsiteY4" fmla="*/ 10792 h 142849"/>
                <a:gd name="connsiteX5" fmla="*/ 1208039 w 1208039"/>
                <a:gd name="connsiteY5" fmla="*/ 13367 h 142849"/>
                <a:gd name="connsiteX0" fmla="*/ 0 w 1208039"/>
                <a:gd name="connsiteY0" fmla="*/ 10791 h 148888"/>
                <a:gd name="connsiteX1" fmla="*/ 139092 w 1208039"/>
                <a:gd name="connsiteY1" fmla="*/ 129276 h 148888"/>
                <a:gd name="connsiteX2" fmla="*/ 203487 w 1208039"/>
                <a:gd name="connsiteY2" fmla="*/ 137005 h 148888"/>
                <a:gd name="connsiteX3" fmla="*/ 388943 w 1208039"/>
                <a:gd name="connsiteY3" fmla="*/ 10792 h 148888"/>
                <a:gd name="connsiteX4" fmla="*/ 1208039 w 1208039"/>
                <a:gd name="connsiteY4" fmla="*/ 13367 h 148888"/>
                <a:gd name="connsiteX0" fmla="*/ 0 w 1208039"/>
                <a:gd name="connsiteY0" fmla="*/ 10791 h 129276"/>
                <a:gd name="connsiteX1" fmla="*/ 139092 w 1208039"/>
                <a:gd name="connsiteY1" fmla="*/ 129276 h 129276"/>
                <a:gd name="connsiteX2" fmla="*/ 388943 w 1208039"/>
                <a:gd name="connsiteY2" fmla="*/ 10792 h 129276"/>
                <a:gd name="connsiteX3" fmla="*/ 1208039 w 1208039"/>
                <a:gd name="connsiteY3" fmla="*/ 13367 h 129276"/>
                <a:gd name="connsiteX0" fmla="*/ 0 w 1208039"/>
                <a:gd name="connsiteY0" fmla="*/ 10604 h 134240"/>
                <a:gd name="connsiteX1" fmla="*/ 159698 w 1208039"/>
                <a:gd name="connsiteY1" fmla="*/ 134240 h 134240"/>
                <a:gd name="connsiteX2" fmla="*/ 388943 w 1208039"/>
                <a:gd name="connsiteY2" fmla="*/ 10605 h 134240"/>
                <a:gd name="connsiteX3" fmla="*/ 1208039 w 1208039"/>
                <a:gd name="connsiteY3" fmla="*/ 13180 h 134240"/>
                <a:gd name="connsiteX0" fmla="*/ 0 w 1208039"/>
                <a:gd name="connsiteY0" fmla="*/ 10604 h 134240"/>
                <a:gd name="connsiteX1" fmla="*/ 159698 w 1208039"/>
                <a:gd name="connsiteY1" fmla="*/ 134240 h 134240"/>
                <a:gd name="connsiteX2" fmla="*/ 388943 w 1208039"/>
                <a:gd name="connsiteY2" fmla="*/ 10605 h 134240"/>
                <a:gd name="connsiteX3" fmla="*/ 1208039 w 1208039"/>
                <a:gd name="connsiteY3" fmla="*/ 13180 h 134240"/>
                <a:gd name="connsiteX0" fmla="*/ 0 w 1208039"/>
                <a:gd name="connsiteY0" fmla="*/ 10604 h 134240"/>
                <a:gd name="connsiteX1" fmla="*/ 198335 w 1208039"/>
                <a:gd name="connsiteY1" fmla="*/ 134240 h 134240"/>
                <a:gd name="connsiteX2" fmla="*/ 388943 w 1208039"/>
                <a:gd name="connsiteY2" fmla="*/ 10605 h 134240"/>
                <a:gd name="connsiteX3" fmla="*/ 1208039 w 1208039"/>
                <a:gd name="connsiteY3" fmla="*/ 13180 h 134240"/>
                <a:gd name="connsiteX0" fmla="*/ 0 w 1208039"/>
                <a:gd name="connsiteY0" fmla="*/ 8923 h 109377"/>
                <a:gd name="connsiteX1" fmla="*/ 195759 w 1208039"/>
                <a:gd name="connsiteY1" fmla="*/ 109377 h 109377"/>
                <a:gd name="connsiteX2" fmla="*/ 388943 w 1208039"/>
                <a:gd name="connsiteY2" fmla="*/ 8924 h 109377"/>
                <a:gd name="connsiteX3" fmla="*/ 1208039 w 1208039"/>
                <a:gd name="connsiteY3" fmla="*/ 11499 h 109377"/>
                <a:gd name="connsiteX0" fmla="*/ 0 w 1208039"/>
                <a:gd name="connsiteY0" fmla="*/ 8923 h 109377"/>
                <a:gd name="connsiteX1" fmla="*/ 195759 w 1208039"/>
                <a:gd name="connsiteY1" fmla="*/ 109377 h 109377"/>
                <a:gd name="connsiteX2" fmla="*/ 388943 w 1208039"/>
                <a:gd name="connsiteY2" fmla="*/ 8924 h 109377"/>
                <a:gd name="connsiteX3" fmla="*/ 1208039 w 1208039"/>
                <a:gd name="connsiteY3" fmla="*/ 11499 h 109377"/>
                <a:gd name="connsiteX0" fmla="*/ 0 w 1208039"/>
                <a:gd name="connsiteY0" fmla="*/ 8923 h 109377"/>
                <a:gd name="connsiteX1" fmla="*/ 195759 w 1208039"/>
                <a:gd name="connsiteY1" fmla="*/ 109377 h 109377"/>
                <a:gd name="connsiteX2" fmla="*/ 388943 w 1208039"/>
                <a:gd name="connsiteY2" fmla="*/ 8924 h 109377"/>
                <a:gd name="connsiteX3" fmla="*/ 1208039 w 1208039"/>
                <a:gd name="connsiteY3" fmla="*/ 11499 h 109377"/>
                <a:gd name="connsiteX0" fmla="*/ 0 w 1208039"/>
                <a:gd name="connsiteY0" fmla="*/ 3630 h 104084"/>
                <a:gd name="connsiteX1" fmla="*/ 195759 w 1208039"/>
                <a:gd name="connsiteY1" fmla="*/ 104084 h 104084"/>
                <a:gd name="connsiteX2" fmla="*/ 388943 w 1208039"/>
                <a:gd name="connsiteY2" fmla="*/ 3631 h 104084"/>
                <a:gd name="connsiteX3" fmla="*/ 1208039 w 1208039"/>
                <a:gd name="connsiteY3" fmla="*/ 6206 h 104084"/>
                <a:gd name="connsiteX0" fmla="*/ 0 w 1208039"/>
                <a:gd name="connsiteY0" fmla="*/ 1291 h 101745"/>
                <a:gd name="connsiteX1" fmla="*/ 195759 w 1208039"/>
                <a:gd name="connsiteY1" fmla="*/ 101745 h 101745"/>
                <a:gd name="connsiteX2" fmla="*/ 388943 w 1208039"/>
                <a:gd name="connsiteY2" fmla="*/ 1292 h 101745"/>
                <a:gd name="connsiteX3" fmla="*/ 1208039 w 1208039"/>
                <a:gd name="connsiteY3" fmla="*/ 3867 h 101745"/>
                <a:gd name="connsiteX0" fmla="*/ 0 w 1208039"/>
                <a:gd name="connsiteY0" fmla="*/ 1 h 100455"/>
                <a:gd name="connsiteX1" fmla="*/ 195759 w 1208039"/>
                <a:gd name="connsiteY1" fmla="*/ 100455 h 100455"/>
                <a:gd name="connsiteX2" fmla="*/ 388943 w 1208039"/>
                <a:gd name="connsiteY2" fmla="*/ 2 h 100455"/>
                <a:gd name="connsiteX3" fmla="*/ 1208039 w 1208039"/>
                <a:gd name="connsiteY3" fmla="*/ 2577 h 100455"/>
                <a:gd name="connsiteX0" fmla="*/ 0 w 1215555"/>
                <a:gd name="connsiteY0" fmla="*/ 150 h 100604"/>
                <a:gd name="connsiteX1" fmla="*/ 195759 w 1215555"/>
                <a:gd name="connsiteY1" fmla="*/ 100604 h 100604"/>
                <a:gd name="connsiteX2" fmla="*/ 388943 w 1215555"/>
                <a:gd name="connsiteY2" fmla="*/ 151 h 100604"/>
                <a:gd name="connsiteX3" fmla="*/ 1215555 w 1215555"/>
                <a:gd name="connsiteY3" fmla="*/ 0 h 100604"/>
              </a:gdLst>
              <a:ahLst/>
              <a:cxnLst>
                <a:cxn ang="0">
                  <a:pos x="connsiteX0" y="connsiteY0"/>
                </a:cxn>
                <a:cxn ang="0">
                  <a:pos x="connsiteX1" y="connsiteY1"/>
                </a:cxn>
                <a:cxn ang="0">
                  <a:pos x="connsiteX2" y="connsiteY2"/>
                </a:cxn>
                <a:cxn ang="0">
                  <a:pos x="connsiteX3" y="connsiteY3"/>
                </a:cxn>
              </a:cxnLst>
              <a:rect l="l" t="t" r="r" b="b"/>
              <a:pathLst>
                <a:path w="1215555" h="100604">
                  <a:moveTo>
                    <a:pt x="0" y="150"/>
                  </a:moveTo>
                  <a:cubicBezTo>
                    <a:pt x="138662" y="-65"/>
                    <a:pt x="7299" y="100604"/>
                    <a:pt x="195759" y="100604"/>
                  </a:cubicBezTo>
                  <a:cubicBezTo>
                    <a:pt x="384219" y="100604"/>
                    <a:pt x="227957" y="3585"/>
                    <a:pt x="388943" y="151"/>
                  </a:cubicBezTo>
                  <a:lnTo>
                    <a:pt x="1215555" y="0"/>
                  </a:lnTo>
                </a:path>
              </a:pathLst>
            </a:custGeom>
            <a:noFill/>
            <a:ln w="19050" cap="flat" cmpd="sng" algn="ctr">
              <a:solidFill>
                <a:srgbClr val="0070C0"/>
              </a:solidFill>
              <a:prstDash val="solid"/>
              <a:round/>
              <a:headEnd type="none" w="med" len="med"/>
              <a:tailEnd type="none" w="med" len="med"/>
            </a:ln>
            <a:effectLst/>
          </p:spPr>
          <p:txBody>
            <a:bodyPr rtlCol="0" anchor="ctr"/>
            <a:lstStyle/>
            <a:p>
              <a:pPr algn="ctr"/>
              <a:endParaRPr lang="en-US" dirty="0">
                <a:solidFill>
                  <a:srgbClr val="000000"/>
                </a:solidFill>
              </a:endParaRPr>
            </a:p>
          </p:txBody>
        </p:sp>
      </p:grpSp>
      <p:cxnSp>
        <p:nvCxnSpPr>
          <p:cNvPr id="109" name="Straight Connector 108"/>
          <p:cNvCxnSpPr>
            <a:stCxn id="103" idx="2"/>
          </p:cNvCxnSpPr>
          <p:nvPr/>
        </p:nvCxnSpPr>
        <p:spPr bwMode="auto">
          <a:xfrm flipV="1">
            <a:off x="3330719" y="1375021"/>
            <a:ext cx="236974" cy="3885"/>
          </a:xfrm>
          <a:prstGeom prst="line">
            <a:avLst/>
          </a:prstGeom>
          <a:solidFill>
            <a:schemeClr val="accent1"/>
          </a:solidFill>
          <a:ln w="19050" cap="flat" cmpd="sng" algn="ctr">
            <a:solidFill>
              <a:srgbClr val="C00000"/>
            </a:solidFill>
            <a:prstDash val="solid"/>
            <a:round/>
            <a:headEnd type="none" w="med" len="med"/>
            <a:tailEnd type="triangle" w="med" len="med"/>
          </a:ln>
          <a:effectLst/>
        </p:spPr>
      </p:cxnSp>
      <p:cxnSp>
        <p:nvCxnSpPr>
          <p:cNvPr id="110" name="Straight Connector 109"/>
          <p:cNvCxnSpPr/>
          <p:nvPr/>
        </p:nvCxnSpPr>
        <p:spPr bwMode="auto">
          <a:xfrm>
            <a:off x="1768678" y="1371705"/>
            <a:ext cx="309789" cy="0"/>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41" name="TextBox 38"/>
          <p:cNvSpPr txBox="1">
            <a:spLocks noChangeArrowheads="1"/>
          </p:cNvSpPr>
          <p:nvPr/>
        </p:nvSpPr>
        <p:spPr bwMode="auto">
          <a:xfrm>
            <a:off x="7924800" y="1828801"/>
            <a:ext cx="1125538"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b="1" dirty="0"/>
              <a:t>Business Impact</a:t>
            </a:r>
          </a:p>
        </p:txBody>
      </p:sp>
      <p:grpSp>
        <p:nvGrpSpPr>
          <p:cNvPr id="10" name="Group 10"/>
          <p:cNvGrpSpPr/>
          <p:nvPr/>
        </p:nvGrpSpPr>
        <p:grpSpPr>
          <a:xfrm>
            <a:off x="4941887" y="2633353"/>
            <a:ext cx="596344" cy="1689882"/>
            <a:chOff x="4941887" y="3511137"/>
            <a:chExt cx="596344" cy="2253176"/>
          </a:xfrm>
        </p:grpSpPr>
        <p:sp>
          <p:nvSpPr>
            <p:cNvPr id="53" name="Rectangle 52"/>
            <p:cNvSpPr>
              <a:spLocks/>
            </p:cNvSpPr>
            <p:nvPr/>
          </p:nvSpPr>
          <p:spPr bwMode="auto">
            <a:xfrm>
              <a:off x="5437247" y="3511137"/>
              <a:ext cx="100984" cy="2253176"/>
            </a:xfrm>
            <a:prstGeom prst="rect">
              <a:avLst/>
            </a:prstGeom>
            <a:pattFill prst="wdDnDiag">
              <a:fgClr>
                <a:srgbClr val="FFFF00"/>
              </a:fgClr>
              <a:bgClr>
                <a:srgbClr val="FF0000"/>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dirty="0"/>
            </a:p>
          </p:txBody>
        </p:sp>
        <p:sp>
          <p:nvSpPr>
            <p:cNvPr id="57" name="Rectangle 56"/>
            <p:cNvSpPr>
              <a:spLocks/>
            </p:cNvSpPr>
            <p:nvPr/>
          </p:nvSpPr>
          <p:spPr bwMode="auto">
            <a:xfrm>
              <a:off x="4941887" y="5729395"/>
              <a:ext cx="100984" cy="32115"/>
            </a:xfrm>
            <a:prstGeom prst="rect">
              <a:avLst/>
            </a:prstGeom>
            <a:pattFill prst="wdDnDiag">
              <a:fgClr>
                <a:srgbClr val="FFFF00"/>
              </a:fgClr>
              <a:bgClr>
                <a:srgbClr val="FF0000"/>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dirty="0"/>
            </a:p>
          </p:txBody>
        </p:sp>
      </p:grpSp>
      <p:grpSp>
        <p:nvGrpSpPr>
          <p:cNvPr id="11" name="Group 6"/>
          <p:cNvGrpSpPr/>
          <p:nvPr/>
        </p:nvGrpSpPr>
        <p:grpSpPr>
          <a:xfrm>
            <a:off x="1454151" y="4082369"/>
            <a:ext cx="602153" cy="248438"/>
            <a:chOff x="1454149" y="5443159"/>
            <a:chExt cx="602153" cy="331250"/>
          </a:xfrm>
        </p:grpSpPr>
        <p:sp>
          <p:nvSpPr>
            <p:cNvPr id="55" name="Rectangle 54"/>
            <p:cNvSpPr>
              <a:spLocks/>
            </p:cNvSpPr>
            <p:nvPr/>
          </p:nvSpPr>
          <p:spPr bwMode="auto">
            <a:xfrm>
              <a:off x="1955318" y="5443159"/>
              <a:ext cx="100984" cy="331250"/>
            </a:xfrm>
            <a:prstGeom prst="rect">
              <a:avLst/>
            </a:prstGeom>
            <a:pattFill prst="wdDnDiag">
              <a:fgClr>
                <a:srgbClr val="FFFF00"/>
              </a:fgClr>
              <a:bgClr>
                <a:srgbClr val="FF0000"/>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dirty="0"/>
            </a:p>
          </p:txBody>
        </p:sp>
        <p:sp>
          <p:nvSpPr>
            <p:cNvPr id="59" name="Rectangle 58"/>
            <p:cNvSpPr>
              <a:spLocks/>
            </p:cNvSpPr>
            <p:nvPr/>
          </p:nvSpPr>
          <p:spPr bwMode="auto">
            <a:xfrm>
              <a:off x="1454149" y="5767491"/>
              <a:ext cx="100984" cy="4810"/>
            </a:xfrm>
            <a:prstGeom prst="rect">
              <a:avLst/>
            </a:prstGeom>
            <a:pattFill prst="wdDnDiag">
              <a:fgClr>
                <a:srgbClr val="FFFF00"/>
              </a:fgClr>
              <a:bgClr>
                <a:srgbClr val="FF0000"/>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dirty="0"/>
            </a:p>
          </p:txBody>
        </p:sp>
      </p:grpSp>
      <p:grpSp>
        <p:nvGrpSpPr>
          <p:cNvPr id="13" name="Group 7"/>
          <p:cNvGrpSpPr/>
          <p:nvPr/>
        </p:nvGrpSpPr>
        <p:grpSpPr>
          <a:xfrm>
            <a:off x="3190566" y="3567315"/>
            <a:ext cx="619435" cy="760447"/>
            <a:chOff x="3190565" y="4756419"/>
            <a:chExt cx="619435" cy="1013929"/>
          </a:xfrm>
        </p:grpSpPr>
        <p:sp>
          <p:nvSpPr>
            <p:cNvPr id="54" name="Rectangle 53"/>
            <p:cNvSpPr>
              <a:spLocks/>
            </p:cNvSpPr>
            <p:nvPr/>
          </p:nvSpPr>
          <p:spPr bwMode="auto">
            <a:xfrm>
              <a:off x="3709016" y="4756419"/>
              <a:ext cx="100984" cy="1013929"/>
            </a:xfrm>
            <a:prstGeom prst="rect">
              <a:avLst/>
            </a:prstGeom>
            <a:pattFill prst="wdDnDiag">
              <a:fgClr>
                <a:srgbClr val="FFFF00"/>
              </a:fgClr>
              <a:bgClr>
                <a:srgbClr val="FF0000"/>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dirty="0"/>
            </a:p>
          </p:txBody>
        </p:sp>
        <p:sp>
          <p:nvSpPr>
            <p:cNvPr id="60" name="Rectangle 59"/>
            <p:cNvSpPr>
              <a:spLocks/>
            </p:cNvSpPr>
            <p:nvPr/>
          </p:nvSpPr>
          <p:spPr bwMode="auto">
            <a:xfrm>
              <a:off x="3190565" y="5755477"/>
              <a:ext cx="100984" cy="13550"/>
            </a:xfrm>
            <a:prstGeom prst="rect">
              <a:avLst/>
            </a:prstGeom>
            <a:pattFill prst="wdDnDiag">
              <a:fgClr>
                <a:srgbClr val="FFFF00"/>
              </a:fgClr>
              <a:bgClr>
                <a:srgbClr val="FF0000"/>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dirty="0"/>
            </a:p>
          </p:txBody>
        </p:sp>
      </p:grpSp>
      <p:grpSp>
        <p:nvGrpSpPr>
          <p:cNvPr id="14" name="Group 13"/>
          <p:cNvGrpSpPr/>
          <p:nvPr/>
        </p:nvGrpSpPr>
        <p:grpSpPr>
          <a:xfrm>
            <a:off x="6703820" y="1791293"/>
            <a:ext cx="592330" cy="2544558"/>
            <a:chOff x="6703820" y="2388391"/>
            <a:chExt cx="592330" cy="3392744"/>
          </a:xfrm>
        </p:grpSpPr>
        <p:sp>
          <p:nvSpPr>
            <p:cNvPr id="49" name="Rectangle 48"/>
            <p:cNvSpPr>
              <a:spLocks/>
            </p:cNvSpPr>
            <p:nvPr/>
          </p:nvSpPr>
          <p:spPr bwMode="auto">
            <a:xfrm>
              <a:off x="7195166" y="2388391"/>
              <a:ext cx="100984" cy="3392744"/>
            </a:xfrm>
            <a:prstGeom prst="rect">
              <a:avLst/>
            </a:prstGeom>
            <a:pattFill prst="wdDnDiag">
              <a:fgClr>
                <a:srgbClr val="FFFF00"/>
              </a:fgClr>
              <a:bgClr>
                <a:srgbClr val="FF0000"/>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dirty="0"/>
            </a:p>
          </p:txBody>
        </p:sp>
        <p:sp>
          <p:nvSpPr>
            <p:cNvPr id="61" name="Rectangle 60"/>
            <p:cNvSpPr>
              <a:spLocks/>
            </p:cNvSpPr>
            <p:nvPr/>
          </p:nvSpPr>
          <p:spPr bwMode="auto">
            <a:xfrm>
              <a:off x="6703820" y="5726905"/>
              <a:ext cx="100984" cy="49272"/>
            </a:xfrm>
            <a:prstGeom prst="rect">
              <a:avLst/>
            </a:prstGeom>
            <a:pattFill prst="dkDnDiag">
              <a:fgClr>
                <a:srgbClr val="FFFF00"/>
              </a:fgClr>
              <a:bgClr>
                <a:srgbClr val="FF0000"/>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buFont typeface="Wingdings 2" pitchFamily="18" charset="2"/>
                <a:buNone/>
              </a:pPr>
              <a:endParaRPr lang="en-US" dirty="0"/>
            </a:p>
          </p:txBody>
        </p:sp>
      </p:grpSp>
      <p:grpSp>
        <p:nvGrpSpPr>
          <p:cNvPr id="15" name="Group 4"/>
          <p:cNvGrpSpPr/>
          <p:nvPr/>
        </p:nvGrpSpPr>
        <p:grpSpPr>
          <a:xfrm>
            <a:off x="1464802" y="3170252"/>
            <a:ext cx="5520512" cy="1689497"/>
            <a:chOff x="663802" y="4038600"/>
            <a:chExt cx="6411685" cy="2616309"/>
          </a:xfrm>
        </p:grpSpPr>
        <p:grpSp>
          <p:nvGrpSpPr>
            <p:cNvPr id="16" name="Group 57"/>
            <p:cNvGrpSpPr/>
            <p:nvPr/>
          </p:nvGrpSpPr>
          <p:grpSpPr>
            <a:xfrm>
              <a:off x="663802" y="4038600"/>
              <a:ext cx="6411685" cy="2616309"/>
              <a:chOff x="663802" y="4062412"/>
              <a:chExt cx="6411685" cy="2616309"/>
            </a:xfrm>
          </p:grpSpPr>
          <p:sp>
            <p:nvSpPr>
              <p:cNvPr id="62" name="Trapezoid 61"/>
              <p:cNvSpPr/>
              <p:nvPr/>
            </p:nvSpPr>
            <p:spPr bwMode="auto">
              <a:xfrm rot="5561027">
                <a:off x="3311032" y="3434346"/>
                <a:ext cx="2517535" cy="3971215"/>
              </a:xfrm>
              <a:prstGeom prst="trapezoid">
                <a:avLst>
                  <a:gd name="adj" fmla="val 33086"/>
                </a:avLst>
              </a:prstGeom>
              <a:gradFill flip="none" rotWithShape="1">
                <a:gsLst>
                  <a:gs pos="0">
                    <a:srgbClr val="2F8AAF"/>
                  </a:gs>
                  <a:gs pos="100000">
                    <a:srgbClr val="6DCEE1"/>
                  </a:gs>
                </a:gsLst>
                <a:lin ang="27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dirty="0"/>
              </a:p>
            </p:txBody>
          </p:sp>
          <p:sp>
            <p:nvSpPr>
              <p:cNvPr id="63" name="Oval 62"/>
              <p:cNvSpPr/>
              <p:nvPr/>
            </p:nvSpPr>
            <p:spPr bwMode="auto">
              <a:xfrm>
                <a:off x="663802" y="4062412"/>
                <a:ext cx="3505200" cy="2514600"/>
              </a:xfrm>
              <a:prstGeom prst="ellipse">
                <a:avLst/>
              </a:prstGeom>
              <a:blipFill dpi="0" rotWithShape="1">
                <a:blip r:embed="rId4" cstate="print">
                  <a:extLst>
                    <a:ext uri="{28A0092B-C50C-407E-A947-70E740481C1C}">
                      <a14:useLocalDpi xmlns:a14="http://schemas.microsoft.com/office/drawing/2010/main" val="0"/>
                    </a:ext>
                  </a:extLst>
                </a:blip>
                <a:srcRect/>
                <a:tile tx="0" ty="0" sx="80000" sy="80000" flip="none" algn="ctr"/>
              </a:blipFill>
              <a:ln w="28575" cap="flat"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dirty="0"/>
              </a:p>
            </p:txBody>
          </p:sp>
          <p:sp>
            <p:nvSpPr>
              <p:cNvPr id="64" name="Oval 63"/>
              <p:cNvSpPr/>
              <p:nvPr/>
            </p:nvSpPr>
            <p:spPr bwMode="auto">
              <a:xfrm>
                <a:off x="5943600" y="5083572"/>
                <a:ext cx="1131887" cy="860028"/>
              </a:xfrm>
              <a:prstGeom prst="ellipse">
                <a:avLst/>
              </a:prstGeom>
              <a:blipFill dpi="0" rotWithShape="1">
                <a:blip r:embed="rId5" cstate="print">
                  <a:extLst>
                    <a:ext uri="{28A0092B-C50C-407E-A947-70E740481C1C}">
                      <a14:useLocalDpi xmlns:a14="http://schemas.microsoft.com/office/drawing/2010/main" val="0"/>
                    </a:ext>
                  </a:extLst>
                </a:blip>
                <a:srcRect/>
                <a:tile tx="0" ty="0" sx="100000" sy="100000" flip="none" algn="ctr"/>
              </a:blipFill>
              <a:ln w="15875" cap="flat"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360">
                  <a:buClr>
                    <a:schemeClr val="accent2"/>
                  </a:buClr>
                </a:pPr>
                <a:endParaRPr lang="en-US" dirty="0"/>
              </a:p>
            </p:txBody>
          </p:sp>
          <p:sp>
            <p:nvSpPr>
              <p:cNvPr id="66" name="Rectangle 65"/>
              <p:cNvSpPr>
                <a:spLocks/>
              </p:cNvSpPr>
              <p:nvPr/>
            </p:nvSpPr>
            <p:spPr bwMode="auto">
              <a:xfrm>
                <a:off x="3190401" y="6144044"/>
                <a:ext cx="322771" cy="148057"/>
              </a:xfrm>
              <a:prstGeom prst="rect">
                <a:avLst/>
              </a:prstGeom>
              <a:pattFill prst="wdDnDiag">
                <a:fgClr>
                  <a:srgbClr val="FFFF00"/>
                </a:fgClr>
                <a:bgClr>
                  <a:srgbClr val="FF0000"/>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buFont typeface="Wingdings 2" pitchFamily="18" charset="2"/>
                  <a:buNone/>
                </a:pPr>
                <a:endParaRPr lang="en-US" dirty="0"/>
              </a:p>
            </p:txBody>
          </p:sp>
          <p:sp>
            <p:nvSpPr>
              <p:cNvPr id="67" name="TextBox 66"/>
              <p:cNvSpPr txBox="1"/>
              <p:nvPr/>
            </p:nvSpPr>
            <p:spPr>
              <a:xfrm>
                <a:off x="1838386" y="5314890"/>
                <a:ext cx="1670384" cy="1000891"/>
              </a:xfrm>
              <a:prstGeom prst="rect">
                <a:avLst/>
              </a:prstGeom>
              <a:noFill/>
            </p:spPr>
            <p:txBody>
              <a:bodyPr wrap="none" rtlCol="0">
                <a:spAutoFit/>
              </a:bodyPr>
              <a:lstStyle/>
              <a:p>
                <a:pPr>
                  <a:buClr>
                    <a:schemeClr val="accent2"/>
                  </a:buClr>
                </a:pPr>
                <a:r>
                  <a:rPr lang="en-US" dirty="0" smtClean="0">
                    <a:solidFill>
                      <a:srgbClr val="FFFF00"/>
                    </a:solidFill>
                  </a:rPr>
                  <a:t>96 Minutes</a:t>
                </a:r>
              </a:p>
              <a:p>
                <a:pPr algn="ctr">
                  <a:buClr>
                    <a:schemeClr val="accent2"/>
                  </a:buClr>
                </a:pPr>
                <a:r>
                  <a:rPr lang="en-US" sz="1600" dirty="0">
                    <a:solidFill>
                      <a:srgbClr val="FFFF00"/>
                    </a:solidFill>
                  </a:rPr>
                  <a:t>(Estimated)</a:t>
                </a:r>
              </a:p>
            </p:txBody>
          </p:sp>
          <p:sp>
            <p:nvSpPr>
              <p:cNvPr id="70" name="Rectangle 69"/>
              <p:cNvSpPr>
                <a:spLocks/>
              </p:cNvSpPr>
              <p:nvPr/>
            </p:nvSpPr>
            <p:spPr bwMode="auto">
              <a:xfrm>
                <a:off x="6773460" y="5761725"/>
                <a:ext cx="100984" cy="49272"/>
              </a:xfrm>
              <a:prstGeom prst="rect">
                <a:avLst/>
              </a:prstGeom>
              <a:pattFill prst="dkDnDiag">
                <a:fgClr>
                  <a:srgbClr val="FFFF00"/>
                </a:fgClr>
                <a:bgClr>
                  <a:srgbClr val="FF0000"/>
                </a:bgClr>
              </a:patt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buFont typeface="Wingdings 2" pitchFamily="18" charset="2"/>
                  <a:buNone/>
                </a:pPr>
                <a:endParaRPr lang="en-US" dirty="0"/>
              </a:p>
            </p:txBody>
          </p:sp>
        </p:grpSp>
        <p:cxnSp>
          <p:nvCxnSpPr>
            <p:cNvPr id="71" name="Straight Arrow Connector 70"/>
            <p:cNvCxnSpPr/>
            <p:nvPr/>
          </p:nvCxnSpPr>
          <p:spPr bwMode="auto">
            <a:xfrm flipV="1">
              <a:off x="3357864" y="5177257"/>
              <a:ext cx="831822" cy="838202"/>
            </a:xfrm>
            <a:prstGeom prst="straightConnector1">
              <a:avLst/>
            </a:prstGeom>
            <a:solidFill>
              <a:schemeClr val="accent1"/>
            </a:solidFill>
            <a:ln w="76200" cap="flat" cmpd="sng" algn="ctr">
              <a:solidFill>
                <a:srgbClr val="FFFF00"/>
              </a:solidFill>
              <a:prstDash val="solid"/>
              <a:round/>
              <a:headEnd type="arrow" w="med" len="med"/>
              <a:tailEnd type="none" w="med" len="med"/>
            </a:ln>
            <a:effectLst/>
          </p:spPr>
        </p:cxnSp>
      </p:grpSp>
      <p:grpSp>
        <p:nvGrpSpPr>
          <p:cNvPr id="17" name="Group 2"/>
          <p:cNvGrpSpPr/>
          <p:nvPr/>
        </p:nvGrpSpPr>
        <p:grpSpPr>
          <a:xfrm>
            <a:off x="6804806" y="2481512"/>
            <a:ext cx="2448237" cy="1706220"/>
            <a:chOff x="6804804" y="3308682"/>
            <a:chExt cx="2448237" cy="2274960"/>
          </a:xfrm>
        </p:grpSpPr>
        <p:cxnSp>
          <p:nvCxnSpPr>
            <p:cNvPr id="12" name="Straight Arrow Connector 11"/>
            <p:cNvCxnSpPr/>
            <p:nvPr/>
          </p:nvCxnSpPr>
          <p:spPr bwMode="auto">
            <a:xfrm flipH="1" flipV="1">
              <a:off x="7415814" y="3308682"/>
              <a:ext cx="383477" cy="674037"/>
            </a:xfrm>
            <a:prstGeom prst="straightConnector1">
              <a:avLst/>
            </a:prstGeom>
            <a:solidFill>
              <a:schemeClr val="accent1"/>
            </a:solidFill>
            <a:ln w="38100" cap="flat" cmpd="sng" algn="ctr">
              <a:solidFill>
                <a:srgbClr val="FFFF00"/>
              </a:solidFill>
              <a:prstDash val="solid"/>
              <a:round/>
              <a:headEnd type="none" w="med" len="med"/>
              <a:tailEnd type="arrow"/>
            </a:ln>
            <a:effectLst/>
          </p:spPr>
        </p:cxnSp>
        <p:cxnSp>
          <p:nvCxnSpPr>
            <p:cNvPr id="56" name="Straight Arrow Connector 55"/>
            <p:cNvCxnSpPr/>
            <p:nvPr/>
          </p:nvCxnSpPr>
          <p:spPr bwMode="auto">
            <a:xfrm flipH="1">
              <a:off x="6804804" y="4763007"/>
              <a:ext cx="882251" cy="820635"/>
            </a:xfrm>
            <a:prstGeom prst="straightConnector1">
              <a:avLst/>
            </a:prstGeom>
            <a:solidFill>
              <a:schemeClr val="accent1"/>
            </a:solidFill>
            <a:ln w="38100" cap="flat" cmpd="sng" algn="ctr">
              <a:solidFill>
                <a:srgbClr val="FFFF00"/>
              </a:solidFill>
              <a:prstDash val="solid"/>
              <a:round/>
              <a:headEnd type="none" w="med" len="med"/>
              <a:tailEnd type="arrow"/>
            </a:ln>
            <a:effectLst/>
          </p:spPr>
        </p:cxnSp>
        <p:sp>
          <p:nvSpPr>
            <p:cNvPr id="9" name="TextBox 8"/>
            <p:cNvSpPr txBox="1"/>
            <p:nvPr/>
          </p:nvSpPr>
          <p:spPr>
            <a:xfrm>
              <a:off x="7391400" y="3974989"/>
              <a:ext cx="1861641" cy="820737"/>
            </a:xfrm>
            <a:prstGeom prst="rect">
              <a:avLst/>
            </a:prstGeom>
            <a:noFill/>
          </p:spPr>
          <p:txBody>
            <a:bodyPr wrap="square" rtlCol="0">
              <a:spAutoFit/>
            </a:bodyPr>
            <a:lstStyle/>
            <a:p>
              <a:pPr>
                <a:buClr>
                  <a:schemeClr val="accent2"/>
                </a:buClr>
              </a:pPr>
              <a:r>
                <a:rPr lang="en-US" sz="1700" b="1" dirty="0"/>
                <a:t>99% Exposure</a:t>
              </a:r>
            </a:p>
            <a:p>
              <a:pPr>
                <a:buClr>
                  <a:schemeClr val="accent2"/>
                </a:buClr>
              </a:pPr>
              <a:r>
                <a:rPr lang="en-US" sz="1700" b="1" dirty="0"/>
                <a:t>Improvement</a:t>
              </a:r>
            </a:p>
          </p:txBody>
        </p:sp>
      </p:grpSp>
      <p:sp>
        <p:nvSpPr>
          <p:cNvPr id="18" name="Oval Callout 17"/>
          <p:cNvSpPr/>
          <p:nvPr/>
        </p:nvSpPr>
        <p:spPr bwMode="auto">
          <a:xfrm>
            <a:off x="4402666" y="669246"/>
            <a:ext cx="2478425" cy="930742"/>
          </a:xfrm>
          <a:prstGeom prst="wedgeEllipseCallout">
            <a:avLst>
              <a:gd name="adj1" fmla="val -132586"/>
              <a:gd name="adj2" fmla="val 46234"/>
            </a:avLst>
          </a:prstGeom>
          <a:solidFill>
            <a:schemeClr val="bg2">
              <a:lumMod val="20000"/>
              <a:lumOff val="80000"/>
            </a:schemeClr>
          </a:solidFill>
          <a:ln w="9525" cap="flat" cmpd="sng" algn="ctr">
            <a:solidFill>
              <a:schemeClr val="bg2"/>
            </a:solidFill>
            <a:prstDash val="solid"/>
            <a:round/>
            <a:headEnd type="none" w="med" len="med"/>
            <a:tailEnd type="none" w="med" len="med"/>
          </a:ln>
          <a:effectLst/>
        </p:spPr>
        <p:txBody>
          <a:bodyPr vert="horz" wrap="none" lIns="91436" tIns="45718" rIns="91436" bIns="45718" numCol="1" rtlCol="0" anchor="ctr" anchorCtr="0" compatLnSpc="1">
            <a:prstTxWarp prst="textNoShape">
              <a:avLst/>
            </a:prstTxWarp>
          </a:bodyPr>
          <a:lstStyle/>
          <a:p>
            <a:pPr algn="ctr" defTabSz="914360">
              <a:buClr>
                <a:schemeClr val="accent2"/>
              </a:buClr>
            </a:pPr>
            <a:r>
              <a:rPr lang="en-US" sz="1600" dirty="0"/>
              <a:t>Maintain Business </a:t>
            </a:r>
          </a:p>
          <a:p>
            <a:pPr algn="ctr" defTabSz="914360">
              <a:buClr>
                <a:schemeClr val="accent2"/>
              </a:buClr>
            </a:pPr>
            <a:r>
              <a:rPr lang="en-US" sz="1600" dirty="0"/>
              <a:t>SLA’s with a drive failure</a:t>
            </a:r>
          </a:p>
        </p:txBody>
      </p:sp>
    </p:spTree>
    <p:extLst>
      <p:ext uri="{BB962C8B-B14F-4D97-AF65-F5344CB8AC3E}">
        <p14:creationId xmlns:p14="http://schemas.microsoft.com/office/powerpoint/2010/main" val="2585256126"/>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2000"/>
                                        <p:tgtEl>
                                          <p:spTgt spid="7"/>
                                        </p:tgtEl>
                                      </p:cBhvr>
                                    </p:animEffect>
                                  </p:childTnLst>
                                </p:cTn>
                              </p:par>
                            </p:childTnLst>
                          </p:cTn>
                        </p:par>
                        <p:par>
                          <p:cTn id="14" fill="hold">
                            <p:stCondLst>
                              <p:cond delay="4000"/>
                            </p:stCondLst>
                            <p:childTnLst>
                              <p:par>
                                <p:cTn id="15" presetID="10" presetClass="entr" presetSubtype="0"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Effect transition="in" filter="fade">
                                      <p:cBhvr>
                                        <p:cTn id="17" dur="500"/>
                                        <p:tgtEl>
                                          <p:spTgt spid="104"/>
                                        </p:tgtEl>
                                      </p:cBhvr>
                                    </p:animEffect>
                                  </p:childTnLst>
                                </p:cTn>
                              </p:par>
                            </p:childTnLst>
                          </p:cTn>
                        </p:par>
                        <p:par>
                          <p:cTn id="18" fill="hold">
                            <p:stCondLst>
                              <p:cond delay="4500"/>
                            </p:stCondLst>
                            <p:childTnLst>
                              <p:par>
                                <p:cTn id="19" presetID="22" presetClass="entr" presetSubtype="8" fill="hold" nodeType="afterEffect">
                                  <p:stCondLst>
                                    <p:cond delay="500"/>
                                  </p:stCondLst>
                                  <p:childTnLst>
                                    <p:set>
                                      <p:cBhvr>
                                        <p:cTn id="20" dur="1" fill="hold">
                                          <p:stCondLst>
                                            <p:cond delay="0"/>
                                          </p:stCondLst>
                                        </p:cTn>
                                        <p:tgtEl>
                                          <p:spTgt spid="110"/>
                                        </p:tgtEl>
                                        <p:attrNameLst>
                                          <p:attrName>style.visibility</p:attrName>
                                        </p:attrNameLst>
                                      </p:cBhvr>
                                      <p:to>
                                        <p:strVal val="visible"/>
                                      </p:to>
                                    </p:set>
                                    <p:animEffect transition="in" filter="wipe(left)">
                                      <p:cBhvr>
                                        <p:cTn id="21" dur="500"/>
                                        <p:tgtEl>
                                          <p:spTgt spid="110"/>
                                        </p:tgtEl>
                                      </p:cBhvr>
                                    </p:animEffect>
                                  </p:childTnLst>
                                </p:cTn>
                              </p:par>
                            </p:childTnLst>
                          </p:cTn>
                        </p:par>
                        <p:par>
                          <p:cTn id="22" fill="hold">
                            <p:stCondLst>
                              <p:cond delay="5500"/>
                            </p:stCondLst>
                            <p:childTnLst>
                              <p:par>
                                <p:cTn id="23" presetID="22" presetClass="entr" presetSubtype="8" fill="hold" grpId="0" nodeType="afterEffect">
                                  <p:stCondLst>
                                    <p:cond delay="0"/>
                                  </p:stCondLst>
                                  <p:childTnLst>
                                    <p:set>
                                      <p:cBhvr>
                                        <p:cTn id="24" dur="1" fill="hold">
                                          <p:stCondLst>
                                            <p:cond delay="0"/>
                                          </p:stCondLst>
                                        </p:cTn>
                                        <p:tgtEl>
                                          <p:spTgt spid="103"/>
                                        </p:tgtEl>
                                        <p:attrNameLst>
                                          <p:attrName>style.visibility</p:attrName>
                                        </p:attrNameLst>
                                      </p:cBhvr>
                                      <p:to>
                                        <p:strVal val="visible"/>
                                      </p:to>
                                    </p:set>
                                    <p:animEffect transition="in" filter="wipe(left)">
                                      <p:cBhvr>
                                        <p:cTn id="25" dur="2000"/>
                                        <p:tgtEl>
                                          <p:spTgt spid="103"/>
                                        </p:tgtEl>
                                      </p:cBhvr>
                                    </p:animEffect>
                                  </p:childTnLst>
                                </p:cTn>
                              </p:par>
                            </p:childTnLst>
                          </p:cTn>
                        </p:par>
                        <p:par>
                          <p:cTn id="26" fill="hold">
                            <p:stCondLst>
                              <p:cond delay="7500"/>
                            </p:stCondLst>
                            <p:childTnLst>
                              <p:par>
                                <p:cTn id="27" presetID="22" presetClass="entr" presetSubtype="8" fill="hold" nodeType="afterEffect">
                                  <p:stCondLst>
                                    <p:cond delay="0"/>
                                  </p:stCondLst>
                                  <p:childTnLst>
                                    <p:set>
                                      <p:cBhvr>
                                        <p:cTn id="28" dur="1" fill="hold">
                                          <p:stCondLst>
                                            <p:cond delay="0"/>
                                          </p:stCondLst>
                                        </p:cTn>
                                        <p:tgtEl>
                                          <p:spTgt spid="109"/>
                                        </p:tgtEl>
                                        <p:attrNameLst>
                                          <p:attrName>style.visibility</p:attrName>
                                        </p:attrNameLst>
                                      </p:cBhvr>
                                      <p:to>
                                        <p:strVal val="visible"/>
                                      </p:to>
                                    </p:set>
                                    <p:animEffect transition="in" filter="wipe(left)">
                                      <p:cBhvr>
                                        <p:cTn id="29" dur="500"/>
                                        <p:tgtEl>
                                          <p:spTgt spid="109"/>
                                        </p:tgtEl>
                                      </p:cBhvr>
                                    </p:animEffect>
                                  </p:childTnLst>
                                </p:cTn>
                              </p:par>
                            </p:childTnLst>
                          </p:cTn>
                        </p:par>
                        <p:par>
                          <p:cTn id="30" fill="hold">
                            <p:stCondLst>
                              <p:cond delay="8000"/>
                            </p:stCondLst>
                            <p:childTnLst>
                              <p:par>
                                <p:cTn id="31" presetID="22" presetClass="entr" presetSubtype="8" fill="hold" nodeType="afterEffect">
                                  <p:stCondLst>
                                    <p:cond delay="25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1650"/>
                                        <p:tgtEl>
                                          <p:spTgt spid="8"/>
                                        </p:tgtEl>
                                      </p:cBhvr>
                                    </p:animEffect>
                                  </p:childTnLst>
                                </p:cTn>
                              </p:par>
                              <p:par>
                                <p:cTn id="34" presetID="16" presetClass="entr" presetSubtype="42" fill="hold" nodeType="withEffect">
                                  <p:stCondLst>
                                    <p:cond delay="250"/>
                                  </p:stCondLst>
                                  <p:childTnLst>
                                    <p:set>
                                      <p:cBhvr>
                                        <p:cTn id="35" dur="1" fill="hold">
                                          <p:stCondLst>
                                            <p:cond delay="0"/>
                                          </p:stCondLst>
                                        </p:cTn>
                                        <p:tgtEl>
                                          <p:spTgt spid="17"/>
                                        </p:tgtEl>
                                        <p:attrNameLst>
                                          <p:attrName>style.visibility</p:attrName>
                                        </p:attrNameLst>
                                      </p:cBhvr>
                                      <p:to>
                                        <p:strVal val="visible"/>
                                      </p:to>
                                    </p:set>
                                    <p:animEffect transition="in" filter="barn(outHorizontal)">
                                      <p:cBhvr>
                                        <p:cTn id="36" dur="1000"/>
                                        <p:tgtEl>
                                          <p:spTgt spid="17"/>
                                        </p:tgtEl>
                                      </p:cBhvr>
                                    </p:animEffect>
                                  </p:childTnLst>
                                </p:cTn>
                              </p:par>
                              <p:par>
                                <p:cTn id="37" presetID="22" presetClass="entr" presetSubtype="4" fill="hold" nodeType="withEffect">
                                  <p:stCondLst>
                                    <p:cond delay="25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1500"/>
                                        <p:tgtEl>
                                          <p:spTgt spid="14"/>
                                        </p:tgtEl>
                                      </p:cBhvr>
                                    </p:animEffect>
                                  </p:childTnLst>
                                </p:cTn>
                              </p:par>
                              <p:par>
                                <p:cTn id="40" presetID="22" presetClass="entr" presetSubtype="4" fill="hold" nodeType="withEffect">
                                  <p:stCondLst>
                                    <p:cond delay="250"/>
                                  </p:stCondLst>
                                  <p:childTnLst>
                                    <p:set>
                                      <p:cBhvr>
                                        <p:cTn id="41" dur="1" fill="hold">
                                          <p:stCondLst>
                                            <p:cond delay="0"/>
                                          </p:stCondLst>
                                        </p:cTn>
                                        <p:tgtEl>
                                          <p:spTgt spid="10"/>
                                        </p:tgtEl>
                                        <p:attrNameLst>
                                          <p:attrName>style.visibility</p:attrName>
                                        </p:attrNameLst>
                                      </p:cBhvr>
                                      <p:to>
                                        <p:strVal val="visible"/>
                                      </p:to>
                                    </p:set>
                                    <p:animEffect transition="in" filter="wipe(down)">
                                      <p:cBhvr>
                                        <p:cTn id="42" dur="1500"/>
                                        <p:tgtEl>
                                          <p:spTgt spid="10"/>
                                        </p:tgtEl>
                                      </p:cBhvr>
                                    </p:animEffect>
                                  </p:childTnLst>
                                </p:cTn>
                              </p:par>
                              <p:par>
                                <p:cTn id="43" presetID="22" presetClass="entr" presetSubtype="4" fill="hold" nodeType="withEffect">
                                  <p:stCondLst>
                                    <p:cond delay="250"/>
                                  </p:stCondLst>
                                  <p:childTnLst>
                                    <p:set>
                                      <p:cBhvr>
                                        <p:cTn id="44" dur="1" fill="hold">
                                          <p:stCondLst>
                                            <p:cond delay="0"/>
                                          </p:stCondLst>
                                        </p:cTn>
                                        <p:tgtEl>
                                          <p:spTgt spid="13"/>
                                        </p:tgtEl>
                                        <p:attrNameLst>
                                          <p:attrName>style.visibility</p:attrName>
                                        </p:attrNameLst>
                                      </p:cBhvr>
                                      <p:to>
                                        <p:strVal val="visible"/>
                                      </p:to>
                                    </p:set>
                                    <p:animEffect transition="in" filter="wipe(down)">
                                      <p:cBhvr>
                                        <p:cTn id="45" dur="1500"/>
                                        <p:tgtEl>
                                          <p:spTgt spid="13"/>
                                        </p:tgtEl>
                                      </p:cBhvr>
                                    </p:animEffect>
                                  </p:childTnLst>
                                </p:cTn>
                              </p:par>
                              <p:par>
                                <p:cTn id="46" presetID="22" presetClass="entr" presetSubtype="4" fill="hold" nodeType="withEffect">
                                  <p:stCondLst>
                                    <p:cond delay="250"/>
                                  </p:stCondLst>
                                  <p:childTnLst>
                                    <p:set>
                                      <p:cBhvr>
                                        <p:cTn id="47" dur="1" fill="hold">
                                          <p:stCondLst>
                                            <p:cond delay="0"/>
                                          </p:stCondLst>
                                        </p:cTn>
                                        <p:tgtEl>
                                          <p:spTgt spid="11"/>
                                        </p:tgtEl>
                                        <p:attrNameLst>
                                          <p:attrName>style.visibility</p:attrName>
                                        </p:attrNameLst>
                                      </p:cBhvr>
                                      <p:to>
                                        <p:strVal val="visible"/>
                                      </p:to>
                                    </p:set>
                                    <p:animEffect transition="in" filter="wipe(down)">
                                      <p:cBhvr>
                                        <p:cTn id="48" dur="500"/>
                                        <p:tgtEl>
                                          <p:spTgt spid="11"/>
                                        </p:tgtEl>
                                      </p:cBhvr>
                                    </p:animEffect>
                                  </p:childTnLst>
                                </p:cTn>
                              </p:par>
                              <p:par>
                                <p:cTn id="49" presetID="22" presetClass="entr" presetSubtype="2" fill="hold" nodeType="withEffect">
                                  <p:stCondLst>
                                    <p:cond delay="250"/>
                                  </p:stCondLst>
                                  <p:childTnLst>
                                    <p:set>
                                      <p:cBhvr>
                                        <p:cTn id="50" dur="1" fill="hold">
                                          <p:stCondLst>
                                            <p:cond delay="0"/>
                                          </p:stCondLst>
                                        </p:cTn>
                                        <p:tgtEl>
                                          <p:spTgt spid="15"/>
                                        </p:tgtEl>
                                        <p:attrNameLst>
                                          <p:attrName>style.visibility</p:attrName>
                                        </p:attrNameLst>
                                      </p:cBhvr>
                                      <p:to>
                                        <p:strVal val="visible"/>
                                      </p:to>
                                    </p:set>
                                    <p:animEffect transition="in" filter="wipe(right)">
                                      <p:cBhvr>
                                        <p:cTn id="51" dur="10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p:bldP spid="1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AutoShape 31"/>
          <p:cNvSpPr>
            <a:spLocks noChangeArrowheads="1"/>
          </p:cNvSpPr>
          <p:nvPr/>
        </p:nvSpPr>
        <p:spPr bwMode="auto">
          <a:xfrm>
            <a:off x="1612294" y="835331"/>
            <a:ext cx="2286000" cy="512788"/>
          </a:xfrm>
          <a:prstGeom prst="rect">
            <a:avLst/>
          </a:prstGeom>
          <a:solidFill>
            <a:srgbClr val="EAEAEA"/>
          </a:solidFill>
          <a:ln w="28575">
            <a:solidFill>
              <a:srgbClr val="0070C0"/>
            </a:solidFill>
            <a:round/>
            <a:headEnd/>
            <a:tailEnd/>
          </a:ln>
          <a:effectLst/>
        </p:spPr>
        <p:txBody>
          <a:bodyPr lIns="137154" tIns="64005" rIns="91436" bIns="91436" anchor="ctr" anchorCtr="0"/>
          <a:lstStyle/>
          <a:p>
            <a:pPr fontAlgn="base">
              <a:spcBef>
                <a:spcPct val="25000"/>
              </a:spcBef>
              <a:spcAft>
                <a:spcPct val="0"/>
              </a:spcAft>
              <a:defRPr/>
            </a:pPr>
            <a:r>
              <a:rPr lang="en-US" sz="1400" b="1" dirty="0">
                <a:solidFill>
                  <a:srgbClr val="000000"/>
                </a:solidFill>
              </a:rPr>
              <a:t>E2600</a:t>
            </a:r>
          </a:p>
        </p:txBody>
      </p:sp>
      <p:sp>
        <p:nvSpPr>
          <p:cNvPr id="53" name="AutoShape 31"/>
          <p:cNvSpPr>
            <a:spLocks noChangeArrowheads="1"/>
          </p:cNvSpPr>
          <p:nvPr/>
        </p:nvSpPr>
        <p:spPr bwMode="auto">
          <a:xfrm>
            <a:off x="6565900" y="835331"/>
            <a:ext cx="2286000" cy="512788"/>
          </a:xfrm>
          <a:prstGeom prst="rect">
            <a:avLst/>
          </a:prstGeom>
          <a:solidFill>
            <a:srgbClr val="EAEAEA"/>
          </a:solidFill>
          <a:ln w="28575">
            <a:solidFill>
              <a:srgbClr val="0070C0"/>
            </a:solidFill>
            <a:round/>
            <a:headEnd/>
            <a:tailEnd/>
          </a:ln>
          <a:effectLst/>
        </p:spPr>
        <p:txBody>
          <a:bodyPr lIns="137154" tIns="64005" rIns="91436" bIns="91436" anchor="ctr" anchorCtr="0"/>
          <a:lstStyle/>
          <a:p>
            <a:pPr fontAlgn="base">
              <a:spcBef>
                <a:spcPct val="25000"/>
              </a:spcBef>
              <a:spcAft>
                <a:spcPct val="0"/>
              </a:spcAft>
              <a:defRPr/>
            </a:pPr>
            <a:r>
              <a:rPr lang="en-US" sz="1400" b="1" dirty="0">
                <a:solidFill>
                  <a:srgbClr val="000000"/>
                </a:solidFill>
              </a:rPr>
              <a:t>E5400</a:t>
            </a:r>
          </a:p>
        </p:txBody>
      </p:sp>
      <p:sp>
        <p:nvSpPr>
          <p:cNvPr id="21" name="AutoShape 31"/>
          <p:cNvSpPr>
            <a:spLocks noChangeArrowheads="1"/>
          </p:cNvSpPr>
          <p:nvPr/>
        </p:nvSpPr>
        <p:spPr bwMode="auto">
          <a:xfrm>
            <a:off x="1612294" y="1454582"/>
            <a:ext cx="2286000" cy="2279922"/>
          </a:xfrm>
          <a:prstGeom prst="rect">
            <a:avLst/>
          </a:prstGeom>
          <a:solidFill>
            <a:srgbClr val="EAEAEA"/>
          </a:solidFill>
          <a:ln w="28575">
            <a:solidFill>
              <a:srgbClr val="00B050"/>
            </a:solidFill>
            <a:round/>
            <a:headEnd/>
            <a:tailEnd/>
          </a:ln>
          <a:effectLst/>
        </p:spPr>
        <p:txBody>
          <a:bodyPr lIns="91436" tIns="91436" rIns="91436" bIns="91436"/>
          <a:lstStyle/>
          <a:p>
            <a:pPr algn="ctr" fontAlgn="base">
              <a:spcBef>
                <a:spcPct val="25000"/>
              </a:spcBef>
              <a:spcAft>
                <a:spcPct val="0"/>
              </a:spcAft>
            </a:pPr>
            <a:r>
              <a:rPr lang="en-US" sz="1400" b="1" dirty="0">
                <a:solidFill>
                  <a:srgbClr val="000000"/>
                </a:solidFill>
              </a:rPr>
              <a:t>DE6600 (</a:t>
            </a:r>
            <a:r>
              <a:rPr lang="en-US" sz="1400" b="1">
                <a:solidFill>
                  <a:srgbClr val="000000"/>
                </a:solidFill>
              </a:rPr>
              <a:t>4U/60)</a:t>
            </a:r>
            <a:br>
              <a:rPr lang="en-US" sz="1400" b="1">
                <a:solidFill>
                  <a:srgbClr val="000000"/>
                </a:solidFill>
              </a:rPr>
            </a:br>
            <a:endParaRPr lang="en-US" sz="1400" b="1" dirty="0">
              <a:solidFill>
                <a:srgbClr val="000000"/>
              </a:solidFill>
            </a:endParaRPr>
          </a:p>
          <a:p>
            <a:pPr>
              <a:spcBef>
                <a:spcPts val="600"/>
              </a:spcBef>
            </a:pPr>
            <a:endParaRPr lang="en-US" sz="1200" b="1" dirty="0">
              <a:solidFill>
                <a:srgbClr val="000000"/>
              </a:solidFill>
            </a:endParaRPr>
          </a:p>
          <a:p>
            <a:pPr>
              <a:spcBef>
                <a:spcPts val="600"/>
              </a:spcBef>
            </a:pPr>
            <a:endParaRPr lang="en-US" sz="1200" b="1" dirty="0">
              <a:solidFill>
                <a:srgbClr val="000000"/>
              </a:solidFill>
            </a:endParaRPr>
          </a:p>
          <a:p>
            <a:pPr marL="225415" indent="-133344">
              <a:spcBef>
                <a:spcPts val="600"/>
              </a:spcBef>
              <a:buFont typeface="Wingdings" pitchFamily="2" charset="2"/>
              <a:buChar char="§"/>
            </a:pPr>
            <a:r>
              <a:rPr lang="en-US" sz="1200" dirty="0">
                <a:solidFill>
                  <a:srgbClr val="000000"/>
                </a:solidFill>
              </a:rPr>
              <a:t>(60) 3.5” drives</a:t>
            </a:r>
          </a:p>
          <a:p>
            <a:pPr marL="225415" indent="-133344">
              <a:spcBef>
                <a:spcPts val="600"/>
              </a:spcBef>
              <a:buFont typeface="Wingdings" pitchFamily="2" charset="2"/>
              <a:buChar char="§"/>
            </a:pPr>
            <a:r>
              <a:rPr lang="en-US" sz="1200" dirty="0">
                <a:solidFill>
                  <a:srgbClr val="000000"/>
                </a:solidFill>
              </a:rPr>
              <a:t>Highest throughput</a:t>
            </a:r>
          </a:p>
          <a:p>
            <a:pPr marL="225415" indent="-133344">
              <a:spcBef>
                <a:spcPts val="600"/>
              </a:spcBef>
              <a:buFont typeface="Wingdings" pitchFamily="2" charset="2"/>
              <a:buChar char="§"/>
            </a:pPr>
            <a:r>
              <a:rPr lang="en-US" sz="1200" dirty="0">
                <a:solidFill>
                  <a:srgbClr val="000000"/>
                </a:solidFill>
              </a:rPr>
              <a:t>Largest capacity/density</a:t>
            </a:r>
          </a:p>
          <a:p>
            <a:pPr marL="225415" indent="-133344">
              <a:spcBef>
                <a:spcPts val="600"/>
              </a:spcBef>
              <a:buFont typeface="Wingdings" pitchFamily="2" charset="2"/>
              <a:buChar char="§"/>
            </a:pPr>
            <a:r>
              <a:rPr lang="en-US" sz="1200" dirty="0">
                <a:solidFill>
                  <a:srgbClr val="000000"/>
                </a:solidFill>
              </a:rPr>
              <a:t>NL-SAS &amp; SSD drives</a:t>
            </a:r>
          </a:p>
        </p:txBody>
      </p:sp>
      <p:sp>
        <p:nvSpPr>
          <p:cNvPr id="24" name="AutoShape 31"/>
          <p:cNvSpPr>
            <a:spLocks noChangeArrowheads="1"/>
          </p:cNvSpPr>
          <p:nvPr/>
        </p:nvSpPr>
        <p:spPr bwMode="auto">
          <a:xfrm>
            <a:off x="4089097" y="1454582"/>
            <a:ext cx="2286000" cy="2279922"/>
          </a:xfrm>
          <a:prstGeom prst="rect">
            <a:avLst/>
          </a:prstGeom>
          <a:solidFill>
            <a:srgbClr val="EAEAEA"/>
          </a:solidFill>
          <a:ln w="28575">
            <a:solidFill>
              <a:schemeClr val="accent4"/>
            </a:solidFill>
            <a:round/>
            <a:headEnd/>
            <a:tailEnd/>
          </a:ln>
          <a:effectLst/>
        </p:spPr>
        <p:txBody>
          <a:bodyPr lIns="91436" tIns="91436" rIns="91436" bIns="91436"/>
          <a:lstStyle/>
          <a:p>
            <a:pPr algn="ctr" fontAlgn="base">
              <a:spcBef>
                <a:spcPct val="25000"/>
              </a:spcBef>
              <a:spcAft>
                <a:spcPct val="0"/>
              </a:spcAft>
            </a:pPr>
            <a:r>
              <a:rPr lang="en-US" sz="1400" b="1" dirty="0">
                <a:solidFill>
                  <a:srgbClr val="000000"/>
                </a:solidFill>
              </a:rPr>
              <a:t>DE5600 (</a:t>
            </a:r>
            <a:r>
              <a:rPr lang="en-US" sz="1400" b="1">
                <a:solidFill>
                  <a:srgbClr val="000000"/>
                </a:solidFill>
              </a:rPr>
              <a:t>2U/24)</a:t>
            </a:r>
            <a:br>
              <a:rPr lang="en-US" sz="1400" b="1">
                <a:solidFill>
                  <a:srgbClr val="000000"/>
                </a:solidFill>
              </a:rPr>
            </a:br>
            <a:endParaRPr lang="en-US" sz="1400" b="1" dirty="0">
              <a:solidFill>
                <a:srgbClr val="000000"/>
              </a:solidFill>
            </a:endParaRPr>
          </a:p>
          <a:p>
            <a:pPr>
              <a:spcBef>
                <a:spcPts val="600"/>
              </a:spcBef>
            </a:pPr>
            <a:endParaRPr lang="en-US" sz="1200" b="1" dirty="0">
              <a:solidFill>
                <a:srgbClr val="000000"/>
              </a:solidFill>
            </a:endParaRPr>
          </a:p>
          <a:p>
            <a:pPr>
              <a:spcBef>
                <a:spcPts val="600"/>
              </a:spcBef>
            </a:pPr>
            <a:endParaRPr lang="en-US" sz="1200" b="1" dirty="0">
              <a:solidFill>
                <a:srgbClr val="000000"/>
              </a:solidFill>
            </a:endParaRPr>
          </a:p>
          <a:p>
            <a:pPr marL="225415" indent="-133344">
              <a:spcBef>
                <a:spcPts val="600"/>
              </a:spcBef>
              <a:buFont typeface="Wingdings" pitchFamily="2" charset="2"/>
              <a:buChar char="§"/>
            </a:pPr>
            <a:r>
              <a:rPr lang="en-US" sz="1200" dirty="0">
                <a:solidFill>
                  <a:srgbClr val="000000"/>
                </a:solidFill>
              </a:rPr>
              <a:t>(24) 2.5” drives</a:t>
            </a:r>
          </a:p>
          <a:p>
            <a:pPr marL="225415" indent="-133344">
              <a:spcBef>
                <a:spcPts val="600"/>
              </a:spcBef>
              <a:buFont typeface="Wingdings" pitchFamily="2" charset="2"/>
              <a:buChar char="§"/>
            </a:pPr>
            <a:r>
              <a:rPr lang="en-US" sz="1200" dirty="0">
                <a:solidFill>
                  <a:srgbClr val="000000"/>
                </a:solidFill>
              </a:rPr>
              <a:t>Highest throughput/RU</a:t>
            </a:r>
          </a:p>
          <a:p>
            <a:pPr marL="225415" indent="-133344">
              <a:spcBef>
                <a:spcPts val="600"/>
              </a:spcBef>
              <a:buFont typeface="Wingdings" pitchFamily="2" charset="2"/>
              <a:buChar char="§"/>
            </a:pPr>
            <a:r>
              <a:rPr lang="en-US" sz="1200" dirty="0">
                <a:solidFill>
                  <a:srgbClr val="000000"/>
                </a:solidFill>
              </a:rPr>
              <a:t>Great performance/watt</a:t>
            </a:r>
          </a:p>
          <a:p>
            <a:pPr marL="225415" indent="-133344">
              <a:spcBef>
                <a:spcPts val="600"/>
              </a:spcBef>
              <a:buFont typeface="Wingdings" pitchFamily="2" charset="2"/>
              <a:buChar char="§"/>
            </a:pPr>
            <a:r>
              <a:rPr lang="en-US" sz="1200" dirty="0">
                <a:solidFill>
                  <a:srgbClr val="000000"/>
                </a:solidFill>
              </a:rPr>
              <a:t>10K SAS &amp; SSD drives</a:t>
            </a:r>
          </a:p>
        </p:txBody>
      </p:sp>
      <p:sp>
        <p:nvSpPr>
          <p:cNvPr id="32" name="AutoShape 31"/>
          <p:cNvSpPr>
            <a:spLocks noChangeArrowheads="1"/>
          </p:cNvSpPr>
          <p:nvPr/>
        </p:nvSpPr>
        <p:spPr bwMode="auto">
          <a:xfrm>
            <a:off x="6565900" y="1454582"/>
            <a:ext cx="2286000" cy="2279922"/>
          </a:xfrm>
          <a:prstGeom prst="rect">
            <a:avLst/>
          </a:prstGeom>
          <a:solidFill>
            <a:srgbClr val="EAEAEA"/>
          </a:solidFill>
          <a:ln w="28575">
            <a:solidFill>
              <a:schemeClr val="accent5"/>
            </a:solidFill>
            <a:round/>
            <a:headEnd/>
            <a:tailEnd/>
          </a:ln>
          <a:effectLst/>
        </p:spPr>
        <p:txBody>
          <a:bodyPr lIns="91436" tIns="91436" rIns="91436" bIns="91436"/>
          <a:lstStyle/>
          <a:p>
            <a:pPr algn="ctr" fontAlgn="base">
              <a:spcBef>
                <a:spcPct val="25000"/>
              </a:spcBef>
              <a:spcAft>
                <a:spcPct val="0"/>
              </a:spcAft>
            </a:pPr>
            <a:r>
              <a:rPr lang="en-US" sz="1400" b="1" dirty="0">
                <a:solidFill>
                  <a:srgbClr val="000000"/>
                </a:solidFill>
              </a:rPr>
              <a:t>DE1600 (</a:t>
            </a:r>
            <a:r>
              <a:rPr lang="en-US" sz="1400" b="1">
                <a:solidFill>
                  <a:srgbClr val="000000"/>
                </a:solidFill>
              </a:rPr>
              <a:t>2U/12)</a:t>
            </a:r>
            <a:br>
              <a:rPr lang="en-US" sz="1400" b="1">
                <a:solidFill>
                  <a:srgbClr val="000000"/>
                </a:solidFill>
              </a:rPr>
            </a:br>
            <a:endParaRPr lang="en-US" sz="1400" b="1" dirty="0">
              <a:solidFill>
                <a:srgbClr val="000000"/>
              </a:solidFill>
            </a:endParaRPr>
          </a:p>
          <a:p>
            <a:pPr>
              <a:spcBef>
                <a:spcPts val="600"/>
              </a:spcBef>
            </a:pPr>
            <a:endParaRPr lang="en-US" sz="1200" b="1" dirty="0">
              <a:solidFill>
                <a:srgbClr val="000000"/>
              </a:solidFill>
            </a:endParaRPr>
          </a:p>
          <a:p>
            <a:pPr>
              <a:spcBef>
                <a:spcPts val="600"/>
              </a:spcBef>
            </a:pPr>
            <a:endParaRPr lang="en-US" sz="1200" b="1" dirty="0">
              <a:solidFill>
                <a:srgbClr val="000000"/>
              </a:solidFill>
            </a:endParaRPr>
          </a:p>
          <a:p>
            <a:pPr marL="225415" indent="-133344">
              <a:spcBef>
                <a:spcPts val="600"/>
              </a:spcBef>
              <a:buFont typeface="Wingdings" pitchFamily="2" charset="2"/>
              <a:buChar char="§"/>
            </a:pPr>
            <a:r>
              <a:rPr lang="en-US" sz="1200" dirty="0">
                <a:solidFill>
                  <a:srgbClr val="000000"/>
                </a:solidFill>
              </a:rPr>
              <a:t>(12) 3.5” drives</a:t>
            </a:r>
          </a:p>
          <a:p>
            <a:pPr marL="225415" indent="-133344">
              <a:spcBef>
                <a:spcPts val="600"/>
              </a:spcBef>
              <a:buFont typeface="Wingdings" pitchFamily="2" charset="2"/>
              <a:buChar char="§"/>
            </a:pPr>
            <a:r>
              <a:rPr lang="en-US" sz="1200" dirty="0">
                <a:solidFill>
                  <a:srgbClr val="000000"/>
                </a:solidFill>
              </a:rPr>
              <a:t>Lowest entry price</a:t>
            </a:r>
          </a:p>
          <a:p>
            <a:pPr marL="225415" indent="-133344">
              <a:spcBef>
                <a:spcPts val="600"/>
              </a:spcBef>
              <a:buFont typeface="Wingdings" pitchFamily="2" charset="2"/>
              <a:buChar char="§"/>
            </a:pPr>
            <a:r>
              <a:rPr lang="en-US" sz="1200" dirty="0">
                <a:solidFill>
                  <a:srgbClr val="000000"/>
                </a:solidFill>
              </a:rPr>
              <a:t>NL-SAS drives</a:t>
            </a:r>
          </a:p>
        </p:txBody>
      </p:sp>
      <p:sp>
        <p:nvSpPr>
          <p:cNvPr id="43" name="TextBox 42"/>
          <p:cNvSpPr txBox="1"/>
          <p:nvPr/>
        </p:nvSpPr>
        <p:spPr>
          <a:xfrm rot="16200000">
            <a:off x="545832" y="1397575"/>
            <a:ext cx="1463040" cy="338554"/>
          </a:xfrm>
          <a:prstGeom prst="rect">
            <a:avLst/>
          </a:prstGeom>
        </p:spPr>
        <p:style>
          <a:lnRef idx="0">
            <a:schemeClr val="accent3"/>
          </a:lnRef>
          <a:fillRef idx="3">
            <a:schemeClr val="accent3"/>
          </a:fillRef>
          <a:effectRef idx="3">
            <a:schemeClr val="accent3"/>
          </a:effectRef>
          <a:fontRef idx="minor">
            <a:schemeClr val="lt1"/>
          </a:fontRef>
        </p:style>
        <p:txBody>
          <a:bodyPr wrap="square" lIns="91436" tIns="45718" rIns="91436" bIns="45718" rtlCol="0">
            <a:spAutoFit/>
          </a:bodyPr>
          <a:lstStyle/>
          <a:p>
            <a:pPr algn="ctr" fontAlgn="base">
              <a:spcBef>
                <a:spcPct val="0"/>
              </a:spcBef>
              <a:spcAft>
                <a:spcPct val="0"/>
              </a:spcAft>
              <a:buClr>
                <a:srgbClr val="84BD00"/>
              </a:buClr>
              <a:buFont typeface="Wingdings" pitchFamily="2" charset="2"/>
              <a:buNone/>
            </a:pPr>
            <a:r>
              <a:rPr lang="en-US" sz="1600" dirty="0">
                <a:solidFill>
                  <a:srgbClr val="FFFFFF"/>
                </a:solidFill>
              </a:rPr>
              <a:t>Controllers</a:t>
            </a:r>
          </a:p>
        </p:txBody>
      </p:sp>
      <p:sp>
        <p:nvSpPr>
          <p:cNvPr id="44" name="TextBox 43"/>
          <p:cNvSpPr txBox="1"/>
          <p:nvPr/>
        </p:nvSpPr>
        <p:spPr>
          <a:xfrm>
            <a:off x="1612294" y="4347618"/>
            <a:ext cx="7239606" cy="307777"/>
          </a:xfrm>
          <a:prstGeom prst="rect">
            <a:avLst/>
          </a:prstGeom>
        </p:spPr>
        <p:style>
          <a:lnRef idx="0">
            <a:schemeClr val="accent3"/>
          </a:lnRef>
          <a:fillRef idx="3">
            <a:schemeClr val="accent3"/>
          </a:fillRef>
          <a:effectRef idx="3">
            <a:schemeClr val="accent3"/>
          </a:effectRef>
          <a:fontRef idx="minor">
            <a:schemeClr val="lt1"/>
          </a:fontRef>
        </p:style>
        <p:txBody>
          <a:bodyPr wrap="square" lIns="91436" tIns="45718" rIns="91436" bIns="45718" rtlCol="0" anchor="ctr" anchorCtr="0">
            <a:noAutofit/>
          </a:bodyPr>
          <a:lstStyle/>
          <a:p>
            <a:pPr algn="ctr" fontAlgn="base">
              <a:spcBef>
                <a:spcPct val="0"/>
              </a:spcBef>
              <a:spcAft>
                <a:spcPct val="0"/>
              </a:spcAft>
              <a:buClr>
                <a:srgbClr val="84BD00"/>
              </a:buClr>
              <a:buFont typeface="Wingdings" pitchFamily="2" charset="2"/>
              <a:buNone/>
            </a:pPr>
            <a:r>
              <a:rPr lang="en-US" sz="1400" spc="70">
                <a:solidFill>
                  <a:srgbClr val="FFFFFF"/>
                </a:solidFill>
                <a:latin typeface="Arial Black" pitchFamily="34" charset="0"/>
              </a:rPr>
              <a:t>SYSTEMS</a:t>
            </a:r>
            <a:endParaRPr lang="en-US" sz="1400" spc="70" dirty="0">
              <a:solidFill>
                <a:srgbClr val="FFFFFF"/>
              </a:solidFill>
              <a:latin typeface="Arial Black" pitchFamily="34" charset="0"/>
            </a:endParaRPr>
          </a:p>
        </p:txBody>
      </p:sp>
      <p:sp>
        <p:nvSpPr>
          <p:cNvPr id="45" name="AutoShape 31"/>
          <p:cNvSpPr>
            <a:spLocks noChangeArrowheads="1"/>
          </p:cNvSpPr>
          <p:nvPr/>
        </p:nvSpPr>
        <p:spPr bwMode="auto">
          <a:xfrm>
            <a:off x="1612294" y="3857605"/>
            <a:ext cx="2286000" cy="365760"/>
          </a:xfrm>
          <a:prstGeom prst="rect">
            <a:avLst/>
          </a:prstGeom>
          <a:solidFill>
            <a:srgbClr val="EAEAEA"/>
          </a:solidFill>
          <a:ln w="28575">
            <a:solidFill>
              <a:srgbClr val="00B050"/>
            </a:solidFill>
            <a:round/>
            <a:headEnd/>
            <a:tailEnd/>
          </a:ln>
          <a:effectLst/>
        </p:spPr>
        <p:txBody>
          <a:bodyPr lIns="91436" tIns="64005" rIns="91436" bIns="91436" anchor="ctr" anchorCtr="0"/>
          <a:lstStyle/>
          <a:p>
            <a:pPr algn="ctr" fontAlgn="base">
              <a:spcBef>
                <a:spcPct val="25000"/>
              </a:spcBef>
              <a:spcAft>
                <a:spcPct val="0"/>
              </a:spcAft>
              <a:defRPr/>
            </a:pPr>
            <a:r>
              <a:rPr lang="en-US" sz="1200" b="1" dirty="0">
                <a:solidFill>
                  <a:srgbClr val="000000"/>
                </a:solidFill>
              </a:rPr>
              <a:t>E5560 / E5460 / E2660</a:t>
            </a:r>
          </a:p>
        </p:txBody>
      </p:sp>
      <p:sp>
        <p:nvSpPr>
          <p:cNvPr id="51" name="AutoShape 31"/>
          <p:cNvSpPr>
            <a:spLocks noChangeArrowheads="1"/>
          </p:cNvSpPr>
          <p:nvPr/>
        </p:nvSpPr>
        <p:spPr bwMode="auto">
          <a:xfrm>
            <a:off x="4089097" y="3857605"/>
            <a:ext cx="2286000" cy="365760"/>
          </a:xfrm>
          <a:prstGeom prst="rect">
            <a:avLst/>
          </a:prstGeom>
          <a:solidFill>
            <a:srgbClr val="EAEAEA"/>
          </a:solidFill>
          <a:ln w="28575">
            <a:solidFill>
              <a:schemeClr val="accent4"/>
            </a:solidFill>
            <a:round/>
            <a:headEnd/>
            <a:tailEnd/>
          </a:ln>
          <a:effectLst/>
        </p:spPr>
        <p:txBody>
          <a:bodyPr lIns="91436" tIns="64005" rIns="91436" bIns="91436" anchor="ctr" anchorCtr="0"/>
          <a:lstStyle/>
          <a:p>
            <a:pPr algn="ctr" fontAlgn="base">
              <a:spcBef>
                <a:spcPct val="25000"/>
              </a:spcBef>
              <a:spcAft>
                <a:spcPct val="0"/>
              </a:spcAft>
              <a:defRPr/>
            </a:pPr>
            <a:r>
              <a:rPr lang="en-US" sz="1200" b="1" dirty="0">
                <a:solidFill>
                  <a:srgbClr val="000000"/>
                </a:solidFill>
              </a:rPr>
              <a:t>E5524 / E5424 / E2624</a:t>
            </a:r>
          </a:p>
        </p:txBody>
      </p:sp>
      <p:sp>
        <p:nvSpPr>
          <p:cNvPr id="52" name="AutoShape 31"/>
          <p:cNvSpPr>
            <a:spLocks noChangeArrowheads="1"/>
          </p:cNvSpPr>
          <p:nvPr/>
        </p:nvSpPr>
        <p:spPr bwMode="auto">
          <a:xfrm>
            <a:off x="6565900" y="3857605"/>
            <a:ext cx="2286000" cy="365760"/>
          </a:xfrm>
          <a:prstGeom prst="rect">
            <a:avLst/>
          </a:prstGeom>
          <a:solidFill>
            <a:srgbClr val="EAEAEA"/>
          </a:solidFill>
          <a:ln w="28575">
            <a:solidFill>
              <a:schemeClr val="accent5"/>
            </a:solidFill>
            <a:round/>
            <a:headEnd/>
            <a:tailEnd/>
          </a:ln>
          <a:effectLst/>
        </p:spPr>
        <p:txBody>
          <a:bodyPr lIns="91436" tIns="64005" rIns="91436" bIns="91436" anchor="ctr" anchorCtr="0"/>
          <a:lstStyle/>
          <a:p>
            <a:pPr algn="ctr" fontAlgn="base">
              <a:spcBef>
                <a:spcPct val="25000"/>
              </a:spcBef>
              <a:spcAft>
                <a:spcPct val="0"/>
              </a:spcAft>
              <a:defRPr/>
            </a:pPr>
            <a:r>
              <a:rPr lang="en-US" sz="1200" b="1" dirty="0">
                <a:solidFill>
                  <a:srgbClr val="000000"/>
                </a:solidFill>
              </a:rPr>
              <a:t>E5512 / E5412 / E2612</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74702" y="965977"/>
            <a:ext cx="1576816" cy="251501"/>
          </a:xfrm>
          <a:prstGeom prst="rect">
            <a:avLst/>
          </a:prstGeom>
        </p:spPr>
      </p:pic>
      <p:sp>
        <p:nvSpPr>
          <p:cNvPr id="42" name="TextBox 41"/>
          <p:cNvSpPr txBox="1"/>
          <p:nvPr/>
        </p:nvSpPr>
        <p:spPr>
          <a:xfrm rot="16200000">
            <a:off x="538139" y="3322568"/>
            <a:ext cx="1463040" cy="338554"/>
          </a:xfrm>
          <a:prstGeom prst="rect">
            <a:avLst/>
          </a:prstGeom>
        </p:spPr>
        <p:style>
          <a:lnRef idx="0">
            <a:schemeClr val="accent3"/>
          </a:lnRef>
          <a:fillRef idx="3">
            <a:schemeClr val="accent3"/>
          </a:fillRef>
          <a:effectRef idx="3">
            <a:schemeClr val="accent3"/>
          </a:effectRef>
          <a:fontRef idx="minor">
            <a:schemeClr val="lt1"/>
          </a:fontRef>
        </p:style>
        <p:txBody>
          <a:bodyPr wrap="square" lIns="91436" tIns="45718" rIns="91436" bIns="45718" rtlCol="0" anchor="ctr">
            <a:spAutoFit/>
          </a:bodyPr>
          <a:lstStyle/>
          <a:p>
            <a:pPr algn="ctr" fontAlgn="base">
              <a:spcBef>
                <a:spcPct val="0"/>
              </a:spcBef>
              <a:spcAft>
                <a:spcPct val="0"/>
              </a:spcAft>
              <a:buClr>
                <a:srgbClr val="84BD00"/>
              </a:buClr>
              <a:buFont typeface="Wingdings" pitchFamily="2" charset="2"/>
              <a:buNone/>
            </a:pPr>
            <a:r>
              <a:rPr lang="en-US" sz="1600" dirty="0">
                <a:solidFill>
                  <a:srgbClr val="FFFFFF"/>
                </a:solidFill>
              </a:rPr>
              <a:t>Disk Shelves</a:t>
            </a:r>
          </a:p>
        </p:txBody>
      </p:sp>
      <p:pic>
        <p:nvPicPr>
          <p:cNvPr id="55" name="Picture 2"/>
          <p:cNvPicPr>
            <a:picLocks noChangeAspect="1" noChangeArrowheads="1"/>
          </p:cNvPicPr>
          <p:nvPr/>
        </p:nvPicPr>
        <p:blipFill>
          <a:blip r:embed="rId5" cstate="print"/>
          <a:srcRect/>
          <a:stretch>
            <a:fillRect/>
          </a:stretch>
        </p:blipFill>
        <p:spPr bwMode="auto">
          <a:xfrm>
            <a:off x="6819546" y="1971852"/>
            <a:ext cx="1870151" cy="263809"/>
          </a:xfrm>
          <a:prstGeom prst="rect">
            <a:avLst/>
          </a:prstGeom>
          <a:noFill/>
          <a:ln w="9525">
            <a:noFill/>
            <a:miter lim="800000"/>
            <a:headEnd/>
            <a:tailEnd/>
          </a:ln>
        </p:spPr>
      </p:pic>
      <p:pic>
        <p:nvPicPr>
          <p:cNvPr id="56" name="Picture 3"/>
          <p:cNvPicPr>
            <a:picLocks noChangeAspect="1" noChangeArrowheads="1"/>
          </p:cNvPicPr>
          <p:nvPr/>
        </p:nvPicPr>
        <p:blipFill>
          <a:blip r:embed="rId6" cstate="print"/>
          <a:srcRect/>
          <a:stretch>
            <a:fillRect/>
          </a:stretch>
        </p:blipFill>
        <p:spPr bwMode="auto">
          <a:xfrm>
            <a:off x="4370502" y="1972187"/>
            <a:ext cx="1863041" cy="263235"/>
          </a:xfrm>
          <a:prstGeom prst="rect">
            <a:avLst/>
          </a:prstGeom>
          <a:noFill/>
          <a:ln w="9525">
            <a:noFill/>
            <a:miter lim="800000"/>
            <a:headEnd/>
            <a:tailEnd/>
          </a:ln>
        </p:spPr>
      </p:pic>
      <p:pic>
        <p:nvPicPr>
          <p:cNvPr id="57" name="Picture 3"/>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975847" y="1874793"/>
            <a:ext cx="1711191" cy="496552"/>
          </a:xfrm>
          <a:prstGeom prst="rect">
            <a:avLst/>
          </a:prstGeom>
          <a:noFill/>
          <a:ln w="9525">
            <a:noFill/>
            <a:miter lim="800000"/>
            <a:headEnd/>
            <a:tailEnd/>
          </a:ln>
        </p:spPr>
      </p:pic>
      <p:sp>
        <p:nvSpPr>
          <p:cNvPr id="8" name="TextBox 7"/>
          <p:cNvSpPr txBox="1"/>
          <p:nvPr/>
        </p:nvSpPr>
        <p:spPr>
          <a:xfrm rot="16200000">
            <a:off x="1115079" y="2329293"/>
            <a:ext cx="292894" cy="400110"/>
          </a:xfrm>
          <a:prstGeom prst="rect">
            <a:avLst/>
          </a:prstGeom>
          <a:noFill/>
        </p:spPr>
        <p:txBody>
          <a:bodyPr wrap="square" lIns="91436" tIns="45718" rIns="91436" bIns="45718" rtlCol="0">
            <a:spAutoFit/>
          </a:bodyPr>
          <a:lstStyle/>
          <a:p>
            <a:pPr fontAlgn="base">
              <a:spcBef>
                <a:spcPct val="0"/>
              </a:spcBef>
              <a:spcAft>
                <a:spcPct val="0"/>
              </a:spcAft>
              <a:buClr>
                <a:srgbClr val="84BD00"/>
              </a:buClr>
              <a:buFont typeface="Wingdings" pitchFamily="2" charset="2"/>
              <a:buNone/>
            </a:pPr>
            <a:r>
              <a:rPr lang="en-US" b="1" dirty="0">
                <a:solidFill>
                  <a:srgbClr val="000000"/>
                </a:solidFill>
              </a:rPr>
              <a:t>+</a:t>
            </a:r>
          </a:p>
        </p:txBody>
      </p:sp>
      <p:sp>
        <p:nvSpPr>
          <p:cNvPr id="23" name="AutoShape 31"/>
          <p:cNvSpPr>
            <a:spLocks noChangeArrowheads="1"/>
          </p:cNvSpPr>
          <p:nvPr/>
        </p:nvSpPr>
        <p:spPr bwMode="auto">
          <a:xfrm>
            <a:off x="4089097" y="835331"/>
            <a:ext cx="2286000" cy="512788"/>
          </a:xfrm>
          <a:prstGeom prst="rect">
            <a:avLst/>
          </a:prstGeom>
          <a:solidFill>
            <a:srgbClr val="EAEAEA"/>
          </a:solidFill>
          <a:ln w="28575">
            <a:solidFill>
              <a:srgbClr val="0070C0"/>
            </a:solidFill>
            <a:round/>
            <a:headEnd/>
            <a:tailEnd/>
          </a:ln>
          <a:effectLst/>
        </p:spPr>
        <p:txBody>
          <a:bodyPr lIns="137154" tIns="64005" rIns="91436" bIns="91436" anchor="ctr" anchorCtr="0"/>
          <a:lstStyle/>
          <a:p>
            <a:pPr fontAlgn="base">
              <a:spcBef>
                <a:spcPct val="25000"/>
              </a:spcBef>
              <a:spcAft>
                <a:spcPct val="0"/>
              </a:spcAft>
              <a:defRPr/>
            </a:pPr>
            <a:r>
              <a:rPr lang="en-US" sz="1400" b="1" dirty="0">
                <a:solidFill>
                  <a:srgbClr val="000000"/>
                </a:solidFill>
              </a:rPr>
              <a:t>E5400</a:t>
            </a:r>
          </a:p>
        </p:txBody>
      </p:sp>
      <p:sp>
        <p:nvSpPr>
          <p:cNvPr id="6" name="Title 5"/>
          <p:cNvSpPr>
            <a:spLocks noGrp="1"/>
          </p:cNvSpPr>
          <p:nvPr>
            <p:ph type="title"/>
          </p:nvPr>
        </p:nvSpPr>
        <p:spPr/>
        <p:txBody>
          <a:bodyPr/>
          <a:lstStyle/>
          <a:p>
            <a:r>
              <a:rPr lang="en-US" dirty="0"/>
              <a:t>Modular Architecture – </a:t>
            </a:r>
            <a:r>
              <a:rPr lang="en-US" dirty="0" smtClean="0"/>
              <a:t>Any-to-Any</a:t>
            </a:r>
            <a:br>
              <a:rPr lang="en-US" dirty="0" smtClean="0"/>
            </a:br>
            <a:endParaRPr lang="en-US" dirty="0"/>
          </a:p>
        </p:txBody>
      </p:sp>
      <p:pic>
        <p:nvPicPr>
          <p:cNvPr id="26" name="Picture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39187" y="978833"/>
            <a:ext cx="1496900" cy="225784"/>
          </a:xfrm>
          <a:prstGeom prst="rect">
            <a:avLst/>
          </a:prstGeom>
        </p:spPr>
      </p:pic>
      <p:pic>
        <p:nvPicPr>
          <p:cNvPr id="27" name="Picture 2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73018" y="992490"/>
            <a:ext cx="1496900" cy="225784"/>
          </a:xfrm>
          <a:prstGeom prst="rect">
            <a:avLst/>
          </a:prstGeom>
        </p:spPr>
      </p:pic>
      <p:sp>
        <p:nvSpPr>
          <p:cNvPr id="22" name="TextBox 21"/>
          <p:cNvSpPr txBox="1"/>
          <p:nvPr/>
        </p:nvSpPr>
        <p:spPr>
          <a:xfrm>
            <a:off x="3728139" y="4881890"/>
            <a:ext cx="2089134" cy="265453"/>
          </a:xfrm>
          <a:prstGeom prst="rect">
            <a:avLst/>
          </a:prstGeom>
          <a:solidFill>
            <a:srgbClr val="FF6600"/>
          </a:solidFill>
        </p:spPr>
        <p:txBody>
          <a:bodyPr wrap="none" lIns="91436" tIns="45718" rIns="91436" bIns="45718" rtlCol="0">
            <a:spAutoFit/>
          </a:bodyPr>
          <a:lstStyle/>
          <a:p>
            <a:pPr>
              <a:buClr>
                <a:schemeClr val="accent2"/>
              </a:buClr>
            </a:pPr>
            <a:r>
              <a:rPr lang="en-US" sz="1100" dirty="0"/>
              <a:t>Visit the booth to see DE6600</a:t>
            </a:r>
          </a:p>
        </p:txBody>
      </p:sp>
    </p:spTree>
    <p:custDataLst>
      <p:tags r:id="rId1"/>
    </p:custDataLst>
    <p:extLst>
      <p:ext uri="{BB962C8B-B14F-4D97-AF65-F5344CB8AC3E}">
        <p14:creationId xmlns:p14="http://schemas.microsoft.com/office/powerpoint/2010/main" val="2728432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nodeType="with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fade">
                                      <p:cBhvr>
                                        <p:cTn id="26" dur="500"/>
                                        <p:tgtEl>
                                          <p:spTgt spid="5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childTnLst>
                          </p:cTn>
                        </p:par>
                        <p:par>
                          <p:cTn id="40" fill="hold">
                            <p:stCondLst>
                              <p:cond delay="500"/>
                            </p:stCondLst>
                            <p:childTnLst>
                              <p:par>
                                <p:cTn id="41" presetID="10" presetClass="entr" presetSubtype="0" fill="hold" grpId="0" nodeType="afterEffect">
                                  <p:stCondLst>
                                    <p:cond delay="50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1500"/>
                            </p:stCondLst>
                            <p:childTnLst>
                              <p:par>
                                <p:cTn id="45" presetID="10" presetClass="entr" presetSubtype="0" fill="hold" grpId="0" nodeType="afterEffect">
                                  <p:stCondLst>
                                    <p:cond delay="50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par>
                                <p:cTn id="58" presetID="10" presetClass="entr" presetSubtype="0"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par>
                                <p:cTn id="61" presetID="10" presetClass="entr" presetSubtype="0" fill="hold"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3" grpId="0" animBg="1"/>
      <p:bldP spid="21" grpId="0" animBg="1"/>
      <p:bldP spid="24" grpId="0" animBg="1"/>
      <p:bldP spid="32" grpId="0" animBg="1"/>
      <p:bldP spid="45" grpId="0" animBg="1"/>
      <p:bldP spid="51" grpId="0" animBg="1"/>
      <p:bldP spid="52" grpId="0" animBg="1"/>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0526" y="2283648"/>
            <a:ext cx="4651374" cy="1025922"/>
          </a:xfrm>
        </p:spPr>
        <p:txBody>
          <a:bodyPr/>
          <a:lstStyle/>
          <a:p>
            <a:r>
              <a:rPr lang="en-US" dirty="0" smtClean="0"/>
              <a:t>NetApp OpenStack Overview</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33157502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NetApp Object Storage Options</a:t>
            </a:r>
            <a:endParaRPr lang="en-US" dirty="0"/>
          </a:p>
        </p:txBody>
      </p:sp>
      <p:graphicFrame>
        <p:nvGraphicFramePr>
          <p:cNvPr id="4" name="Diagram 3"/>
          <p:cNvGraphicFramePr/>
          <p:nvPr>
            <p:extLst>
              <p:ext uri="{D42A27DB-BD31-4B8C-83A1-F6EECF244321}">
                <p14:modId xmlns:p14="http://schemas.microsoft.com/office/powerpoint/2010/main" val="2676311979"/>
              </p:ext>
            </p:extLst>
          </p:nvPr>
        </p:nvGraphicFramePr>
        <p:xfrm>
          <a:off x="1524000" y="966192"/>
          <a:ext cx="6172200" cy="3205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oup 9"/>
          <p:cNvGrpSpPr/>
          <p:nvPr/>
        </p:nvGrpSpPr>
        <p:grpSpPr>
          <a:xfrm>
            <a:off x="1819276" y="966192"/>
            <a:ext cx="4886325" cy="3664744"/>
            <a:chOff x="933450" y="1288256"/>
            <a:chExt cx="4886325" cy="4886325"/>
          </a:xfrm>
        </p:grpSpPr>
        <p:sp>
          <p:nvSpPr>
            <p:cNvPr id="7" name="Left-Up Arrow 6"/>
            <p:cNvSpPr/>
            <p:nvPr/>
          </p:nvSpPr>
          <p:spPr>
            <a:xfrm flipH="1">
              <a:off x="933450" y="1288256"/>
              <a:ext cx="4886325" cy="4886325"/>
            </a:xfrm>
            <a:prstGeom prst="leftUpArrow">
              <a:avLst>
                <a:gd name="adj1" fmla="val 6614"/>
                <a:gd name="adj2" fmla="val 6509"/>
                <a:gd name="adj3" fmla="val 7051"/>
              </a:avLst>
            </a:prstGeom>
            <a:gradFill flip="none" rotWithShape="1">
              <a:gsLst>
                <a:gs pos="0">
                  <a:srgbClr val="156593"/>
                </a:gs>
                <a:gs pos="100000">
                  <a:srgbClr val="74F4FF"/>
                </a:gs>
              </a:gsLst>
              <a:path path="circle">
                <a:fillToRect l="100000" t="100000"/>
              </a:path>
              <a:tileRect r="-100000" b="-100000"/>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TextBox 7"/>
            <p:cNvSpPr txBox="1"/>
            <p:nvPr/>
          </p:nvSpPr>
          <p:spPr>
            <a:xfrm rot="16200000">
              <a:off x="63658" y="3030792"/>
              <a:ext cx="2207284" cy="338554"/>
            </a:xfrm>
            <a:prstGeom prst="rect">
              <a:avLst/>
            </a:prstGeom>
            <a:noFill/>
          </p:spPr>
          <p:txBody>
            <a:bodyPr wrap="square">
              <a:spAutoFit/>
            </a:bodyPr>
            <a:lstStyle/>
            <a:p>
              <a:pPr>
                <a:defRPr/>
              </a:pPr>
              <a:r>
                <a:rPr lang="en-US" sz="1600" dirty="0">
                  <a:latin typeface="+mn-lt"/>
                  <a:ea typeface="ＭＳ Ｐゴシック" charset="-128"/>
                  <a:cs typeface="ＭＳ Ｐゴシック" charset="-128"/>
                </a:rPr>
                <a:t>Solution Type</a:t>
              </a:r>
            </a:p>
          </p:txBody>
        </p:sp>
        <p:sp>
          <p:nvSpPr>
            <p:cNvPr id="9" name="TextBox 8"/>
            <p:cNvSpPr txBox="1"/>
            <p:nvPr/>
          </p:nvSpPr>
          <p:spPr>
            <a:xfrm>
              <a:off x="3044054" y="5611505"/>
              <a:ext cx="1990725" cy="451405"/>
            </a:xfrm>
            <a:prstGeom prst="rect">
              <a:avLst/>
            </a:prstGeom>
            <a:noFill/>
          </p:spPr>
          <p:txBody>
            <a:bodyPr wrap="square">
              <a:spAutoFit/>
            </a:bodyPr>
            <a:lstStyle/>
            <a:p>
              <a:pPr>
                <a:defRPr/>
              </a:pPr>
              <a:r>
                <a:rPr lang="en-US" sz="1600" dirty="0">
                  <a:solidFill>
                    <a:schemeClr val="bg1"/>
                  </a:solidFill>
                  <a:latin typeface="+mn-lt"/>
                  <a:ea typeface="ＭＳ Ｐゴシック" charset="-128"/>
                  <a:cs typeface="ＭＳ Ｐゴシック" charset="-128"/>
                </a:rPr>
                <a:t>Workload Type</a:t>
              </a:r>
            </a:p>
          </p:txBody>
        </p:sp>
      </p:grpSp>
    </p:spTree>
    <p:extLst>
      <p:ext uri="{BB962C8B-B14F-4D97-AF65-F5344CB8AC3E}">
        <p14:creationId xmlns:p14="http://schemas.microsoft.com/office/powerpoint/2010/main" val="322774716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8812" y="1002213"/>
            <a:ext cx="3981450" cy="230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E-Series for Efficient Swift Object Storage</a:t>
            </a:r>
            <a:endParaRPr lang="en-US" dirty="0"/>
          </a:p>
        </p:txBody>
      </p:sp>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 t="66805" r="-5028"/>
          <a:stretch/>
        </p:blipFill>
        <p:spPr bwMode="auto">
          <a:xfrm>
            <a:off x="533400" y="1002213"/>
            <a:ext cx="3581400"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7216" y="1757344"/>
            <a:ext cx="2662318" cy="1707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589156" y="3555791"/>
            <a:ext cx="4213895" cy="830997"/>
          </a:xfrm>
          <a:prstGeom prst="rect">
            <a:avLst/>
          </a:prstGeom>
          <a:noFill/>
        </p:spPr>
        <p:txBody>
          <a:bodyPr wrap="square" lIns="91424" tIns="45712" rIns="91424" bIns="45712" rtlCol="0">
            <a:spAutoFit/>
          </a:bodyPr>
          <a:lstStyle/>
          <a:p>
            <a:pPr>
              <a:buClr>
                <a:schemeClr val="accent2"/>
              </a:buClr>
            </a:pPr>
            <a:r>
              <a:rPr lang="en-US" sz="1200" b="1" i="1" u="sng" dirty="0"/>
              <a:t>Before</a:t>
            </a:r>
            <a:r>
              <a:rPr lang="en-US" sz="1200" dirty="0"/>
              <a:t>: 10 data nodes with DAS</a:t>
            </a:r>
          </a:p>
          <a:p>
            <a:pPr>
              <a:buClr>
                <a:schemeClr val="accent2"/>
              </a:buClr>
            </a:pPr>
            <a:r>
              <a:rPr lang="en-US" sz="1200" dirty="0"/>
              <a:t>12 drivers per node = 120 drives</a:t>
            </a:r>
          </a:p>
          <a:p>
            <a:pPr>
              <a:buClr>
                <a:schemeClr val="accent2"/>
              </a:buClr>
            </a:pPr>
            <a:r>
              <a:rPr lang="en-US" sz="1200" dirty="0"/>
              <a:t>3x replication </a:t>
            </a:r>
            <a:r>
              <a:rPr lang="en-US" sz="1200" dirty="0">
                <a:sym typeface="Wingdings" pitchFamily="2" charset="2"/>
              </a:rPr>
              <a:t> 40 drives usable</a:t>
            </a:r>
          </a:p>
          <a:p>
            <a:pPr>
              <a:buClr>
                <a:schemeClr val="accent2"/>
              </a:buClr>
            </a:pPr>
            <a:r>
              <a:rPr lang="en-US" sz="1200" dirty="0">
                <a:sym typeface="Wingdings" pitchFamily="2" charset="2"/>
              </a:rPr>
              <a:t>20U of servers</a:t>
            </a:r>
            <a:endParaRPr lang="en-US" sz="1200" dirty="0"/>
          </a:p>
        </p:txBody>
      </p:sp>
      <p:sp>
        <p:nvSpPr>
          <p:cNvPr id="16" name="TextBox 15"/>
          <p:cNvSpPr txBox="1"/>
          <p:nvPr/>
        </p:nvSpPr>
        <p:spPr>
          <a:xfrm>
            <a:off x="4703955" y="3555791"/>
            <a:ext cx="4267200" cy="830997"/>
          </a:xfrm>
          <a:prstGeom prst="rect">
            <a:avLst/>
          </a:prstGeom>
          <a:noFill/>
        </p:spPr>
        <p:txBody>
          <a:bodyPr wrap="square" lIns="91424" tIns="45712" rIns="91424" bIns="45712" rtlCol="0">
            <a:spAutoFit/>
          </a:bodyPr>
          <a:lstStyle/>
          <a:p>
            <a:pPr>
              <a:buClr>
                <a:schemeClr val="accent2"/>
              </a:buClr>
            </a:pPr>
            <a:r>
              <a:rPr lang="en-US" sz="1200" b="1" i="1" u="sng" dirty="0"/>
              <a:t>AFTER</a:t>
            </a:r>
            <a:r>
              <a:rPr lang="en-US" sz="1200" dirty="0"/>
              <a:t>:  10 nodes replaced with 1 E-Series</a:t>
            </a:r>
          </a:p>
          <a:p>
            <a:pPr>
              <a:buClr>
                <a:schemeClr val="accent2"/>
              </a:buClr>
            </a:pPr>
            <a:r>
              <a:rPr lang="en-US" sz="1200" dirty="0"/>
              <a:t>60 drives in the E5460 Dynamic Disk Pool</a:t>
            </a:r>
          </a:p>
          <a:p>
            <a:pPr>
              <a:buClr>
                <a:schemeClr val="accent2"/>
              </a:buClr>
            </a:pPr>
            <a:r>
              <a:rPr lang="en-US" sz="1200" dirty="0"/>
              <a:t>No replication using DDP </a:t>
            </a:r>
            <a:r>
              <a:rPr lang="en-US" sz="1200" dirty="0">
                <a:sym typeface="Wingdings" pitchFamily="2" charset="2"/>
              </a:rPr>
              <a:t> 40 drives usable</a:t>
            </a:r>
          </a:p>
          <a:p>
            <a:pPr>
              <a:buClr>
                <a:schemeClr val="accent2"/>
              </a:buClr>
            </a:pPr>
            <a:r>
              <a:rPr lang="en-US" sz="1200" dirty="0">
                <a:sym typeface="Wingdings" pitchFamily="2" charset="2"/>
              </a:rPr>
              <a:t>2U of servers + E-Series  6U</a:t>
            </a:r>
            <a:endParaRPr lang="en-US" sz="1200" dirty="0"/>
          </a:p>
        </p:txBody>
      </p:sp>
      <p:sp>
        <p:nvSpPr>
          <p:cNvPr id="6" name="Rounded Rectangle 5"/>
          <p:cNvSpPr/>
          <p:nvPr/>
        </p:nvSpPr>
        <p:spPr bwMode="auto">
          <a:xfrm>
            <a:off x="653633" y="1672674"/>
            <a:ext cx="3169484" cy="1860635"/>
          </a:xfrm>
          <a:prstGeom prst="roundRect">
            <a:avLst/>
          </a:prstGeom>
          <a:noFill/>
          <a:ln w="28575" cap="flat" cmpd="sng" algn="ctr">
            <a:solidFill>
              <a:srgbClr val="FF0000"/>
            </a:solid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defTabSz="914240">
              <a:buClr>
                <a:schemeClr val="accent2"/>
              </a:buClr>
            </a:pPr>
            <a:endParaRPr lang="en-US"/>
          </a:p>
        </p:txBody>
      </p:sp>
      <p:sp>
        <p:nvSpPr>
          <p:cNvPr id="20" name="Rectangle 19"/>
          <p:cNvSpPr/>
          <p:nvPr/>
        </p:nvSpPr>
        <p:spPr bwMode="auto">
          <a:xfrm>
            <a:off x="1169988" y="4340610"/>
            <a:ext cx="7288212" cy="457200"/>
          </a:xfrm>
          <a:prstGeom prst="rect">
            <a:avLst/>
          </a:prstGeom>
          <a:solidFill>
            <a:srgbClr val="0067C5"/>
          </a:solidFill>
          <a:ln w="9525" cap="flat" cmpd="sng" algn="ctr">
            <a:no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a:buClr>
                <a:schemeClr val="accent2"/>
              </a:buClr>
            </a:pPr>
            <a:r>
              <a:rPr lang="en-US" sz="2400" b="1" dirty="0">
                <a:solidFill>
                  <a:schemeClr val="bg1"/>
                </a:solidFill>
              </a:rPr>
              <a:t>&gt;50% Drive Reduction + 70% Less Rack Space</a:t>
            </a:r>
          </a:p>
        </p:txBody>
      </p:sp>
      <p:cxnSp>
        <p:nvCxnSpPr>
          <p:cNvPr id="17" name="Straight Arrow Connector 16"/>
          <p:cNvCxnSpPr/>
          <p:nvPr/>
        </p:nvCxnSpPr>
        <p:spPr bwMode="auto">
          <a:xfrm>
            <a:off x="3823120" y="2205935"/>
            <a:ext cx="2120483" cy="0"/>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150445850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E-Series Cinder </a:t>
            </a:r>
            <a:r>
              <a:rPr lang="en-US" dirty="0" smtClean="0"/>
              <a:t>Block Provider</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6212" y="914400"/>
            <a:ext cx="3009172"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bwMode="auto">
          <a:xfrm>
            <a:off x="4648201" y="3374763"/>
            <a:ext cx="1407257" cy="522685"/>
          </a:xfrm>
          <a:prstGeom prst="rect">
            <a:avLst/>
          </a:prstGeom>
          <a:solidFill>
            <a:schemeClr val="bg2">
              <a:lumMod val="20000"/>
              <a:lumOff val="80000"/>
            </a:schemeClr>
          </a:solidFill>
          <a:ln w="9525" cap="flat" cmpd="sng" algn="ctr">
            <a:solidFill>
              <a:schemeClr val="bg2"/>
            </a:solid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defTabSz="914240">
              <a:buClr>
                <a:schemeClr val="accent2"/>
              </a:buClr>
            </a:pPr>
            <a:r>
              <a:rPr lang="en-US" sz="1100" dirty="0"/>
              <a:t>Storage</a:t>
            </a:r>
          </a:p>
          <a:p>
            <a:pPr algn="ctr" defTabSz="914240">
              <a:buClr>
                <a:schemeClr val="accent2"/>
              </a:buClr>
            </a:pPr>
            <a:r>
              <a:rPr lang="en-US" sz="1100" dirty="0"/>
              <a:t>Management</a:t>
            </a:r>
          </a:p>
          <a:p>
            <a:pPr algn="ctr" defTabSz="914240">
              <a:buClr>
                <a:schemeClr val="accent2"/>
              </a:buClr>
            </a:pPr>
            <a:r>
              <a:rPr lang="en-US" sz="1100" dirty="0"/>
              <a:t>Service</a:t>
            </a:r>
          </a:p>
        </p:txBody>
      </p:sp>
      <p:pic>
        <p:nvPicPr>
          <p:cNvPr id="9" name="Picture 5" descr="C:\Documents and Settings\dhahn\My Documents\My Pictures\shea 12 drive.png"/>
          <p:cNvPicPr>
            <a:picLocks noChangeAspect="1" noChangeArrowheads="1"/>
          </p:cNvPicPr>
          <p:nvPr/>
        </p:nvPicPr>
        <p:blipFill>
          <a:blip r:embed="rId3" cstate="print"/>
          <a:srcRect/>
          <a:stretch>
            <a:fillRect/>
          </a:stretch>
        </p:blipFill>
        <p:spPr bwMode="auto">
          <a:xfrm>
            <a:off x="4419601" y="4126049"/>
            <a:ext cx="1633956" cy="560255"/>
          </a:xfrm>
          <a:prstGeom prst="rect">
            <a:avLst/>
          </a:prstGeom>
          <a:noFill/>
        </p:spPr>
      </p:pic>
      <p:cxnSp>
        <p:nvCxnSpPr>
          <p:cNvPr id="10" name="Straight Connector 9"/>
          <p:cNvCxnSpPr/>
          <p:nvPr/>
        </p:nvCxnSpPr>
        <p:spPr bwMode="auto">
          <a:xfrm>
            <a:off x="6131658" y="4286250"/>
            <a:ext cx="1412143" cy="0"/>
          </a:xfrm>
          <a:prstGeom prst="line">
            <a:avLst/>
          </a:prstGeom>
          <a:solidFill>
            <a:schemeClr val="accent1"/>
          </a:solidFill>
          <a:ln w="53975" cap="flat" cmpd="sng" algn="ctr">
            <a:solidFill>
              <a:schemeClr val="bg1">
                <a:lumMod val="50000"/>
              </a:schemeClr>
            </a:solidFill>
            <a:prstDash val="solid"/>
            <a:round/>
            <a:headEnd type="stealth" w="med" len="med"/>
            <a:tailEnd type="stealth" w="med" len="med"/>
          </a:ln>
          <a:effectLst/>
        </p:spPr>
      </p:cxnSp>
      <p:cxnSp>
        <p:nvCxnSpPr>
          <p:cNvPr id="12" name="Straight Connector 11"/>
          <p:cNvCxnSpPr>
            <a:stCxn id="30" idx="2"/>
          </p:cNvCxnSpPr>
          <p:nvPr/>
        </p:nvCxnSpPr>
        <p:spPr bwMode="auto">
          <a:xfrm flipH="1">
            <a:off x="5373605" y="2833096"/>
            <a:ext cx="387429" cy="541669"/>
          </a:xfrm>
          <a:prstGeom prst="line">
            <a:avLst/>
          </a:prstGeom>
          <a:solidFill>
            <a:schemeClr val="accent1"/>
          </a:solidFill>
          <a:ln w="19050" cap="flat" cmpd="sng" algn="ctr">
            <a:solidFill>
              <a:schemeClr val="bg2"/>
            </a:solidFill>
            <a:prstDash val="solid"/>
            <a:round/>
            <a:headEnd type="none" w="med" len="med"/>
            <a:tailEnd type="none" w="med" len="med"/>
          </a:ln>
          <a:effectLst/>
        </p:spPr>
      </p:cxnSp>
      <p:sp>
        <p:nvSpPr>
          <p:cNvPr id="14" name="TextBox 13"/>
          <p:cNvSpPr txBox="1"/>
          <p:nvPr/>
        </p:nvSpPr>
        <p:spPr>
          <a:xfrm>
            <a:off x="4599647" y="3044867"/>
            <a:ext cx="915506" cy="265453"/>
          </a:xfrm>
          <a:prstGeom prst="rect">
            <a:avLst/>
          </a:prstGeom>
          <a:noFill/>
        </p:spPr>
        <p:txBody>
          <a:bodyPr wrap="square" lIns="91424" tIns="45712" rIns="91424" bIns="45712" rtlCol="0">
            <a:spAutoFit/>
          </a:bodyPr>
          <a:lstStyle/>
          <a:p>
            <a:pPr algn="r">
              <a:buClr>
                <a:schemeClr val="accent2"/>
              </a:buClr>
            </a:pPr>
            <a:r>
              <a:rPr lang="en-US" sz="1100" b="1" dirty="0"/>
              <a:t>Service</a:t>
            </a:r>
          </a:p>
        </p:txBody>
      </p:sp>
      <p:cxnSp>
        <p:nvCxnSpPr>
          <p:cNvPr id="17" name="Straight Connector 16"/>
          <p:cNvCxnSpPr/>
          <p:nvPr/>
        </p:nvCxnSpPr>
        <p:spPr bwMode="auto">
          <a:xfrm>
            <a:off x="5336212" y="3897448"/>
            <a:ext cx="0" cy="253835"/>
          </a:xfrm>
          <a:prstGeom prst="line">
            <a:avLst/>
          </a:prstGeom>
          <a:solidFill>
            <a:schemeClr val="accent1"/>
          </a:solidFill>
          <a:ln w="19050" cap="flat" cmpd="sng" algn="ctr">
            <a:solidFill>
              <a:schemeClr val="bg2"/>
            </a:solidFill>
            <a:prstDash val="solid"/>
            <a:round/>
            <a:headEnd type="none" w="med" len="med"/>
            <a:tailEnd type="none" w="med" len="med"/>
          </a:ln>
          <a:effectLst/>
        </p:spPr>
      </p:cxnSp>
      <p:sp>
        <p:nvSpPr>
          <p:cNvPr id="19" name="TextBox 18"/>
          <p:cNvSpPr txBox="1"/>
          <p:nvPr/>
        </p:nvSpPr>
        <p:spPr>
          <a:xfrm>
            <a:off x="4343403" y="3897448"/>
            <a:ext cx="953999" cy="265449"/>
          </a:xfrm>
          <a:prstGeom prst="rect">
            <a:avLst/>
          </a:prstGeom>
          <a:noFill/>
        </p:spPr>
        <p:txBody>
          <a:bodyPr wrap="square" lIns="91424" tIns="45712" rIns="91424" bIns="45712" rtlCol="0">
            <a:spAutoFit/>
          </a:bodyPr>
          <a:lstStyle/>
          <a:p>
            <a:pPr algn="r">
              <a:buClr>
                <a:schemeClr val="accent2"/>
              </a:buClr>
            </a:pPr>
            <a:r>
              <a:rPr lang="en-US" sz="1100" b="1" dirty="0" err="1">
                <a:solidFill>
                  <a:schemeClr val="bg1">
                    <a:lumMod val="50000"/>
                  </a:schemeClr>
                </a:solidFill>
              </a:rPr>
              <a:t>SYMbol</a:t>
            </a:r>
            <a:endParaRPr lang="en-US" sz="1100" b="1" dirty="0">
              <a:solidFill>
                <a:schemeClr val="bg1">
                  <a:lumMod val="50000"/>
                </a:schemeClr>
              </a:solidFill>
            </a:endParaRPr>
          </a:p>
        </p:txBody>
      </p:sp>
      <p:sp>
        <p:nvSpPr>
          <p:cNvPr id="21" name="TextBox 20"/>
          <p:cNvSpPr txBox="1"/>
          <p:nvPr/>
        </p:nvSpPr>
        <p:spPr>
          <a:xfrm>
            <a:off x="6464662" y="4286250"/>
            <a:ext cx="781799" cy="265453"/>
          </a:xfrm>
          <a:prstGeom prst="rect">
            <a:avLst/>
          </a:prstGeom>
          <a:noFill/>
        </p:spPr>
        <p:txBody>
          <a:bodyPr wrap="square" lIns="91424" tIns="45712" rIns="91424" bIns="45712" rtlCol="0">
            <a:spAutoFit/>
          </a:bodyPr>
          <a:lstStyle/>
          <a:p>
            <a:pPr algn="ctr">
              <a:buClr>
                <a:schemeClr val="accent2"/>
              </a:buClr>
            </a:pPr>
            <a:r>
              <a:rPr lang="en-US" sz="1100" b="1" dirty="0" err="1"/>
              <a:t>iSCSI</a:t>
            </a:r>
            <a:endParaRPr lang="en-US" sz="1100" b="1" dirty="0"/>
          </a:p>
        </p:txBody>
      </p:sp>
      <p:sp>
        <p:nvSpPr>
          <p:cNvPr id="23" name="Rectangle 22"/>
          <p:cNvSpPr/>
          <p:nvPr/>
        </p:nvSpPr>
        <p:spPr bwMode="auto">
          <a:xfrm>
            <a:off x="7619074" y="3897447"/>
            <a:ext cx="1407257" cy="522685"/>
          </a:xfrm>
          <a:prstGeom prst="rect">
            <a:avLst/>
          </a:prstGeom>
          <a:noFill/>
          <a:ln w="9525" cap="flat" cmpd="sng" algn="ctr">
            <a:solidFill>
              <a:schemeClr val="bg2"/>
            </a:solid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defTabSz="914240">
              <a:buClr>
                <a:schemeClr val="accent2"/>
              </a:buClr>
            </a:pPr>
            <a:r>
              <a:rPr lang="en-US" sz="1100" dirty="0"/>
              <a:t>KVM </a:t>
            </a:r>
          </a:p>
          <a:p>
            <a:pPr algn="ctr" defTabSz="914240">
              <a:buClr>
                <a:schemeClr val="accent2"/>
              </a:buClr>
            </a:pPr>
            <a:r>
              <a:rPr lang="en-US" sz="1100" dirty="0"/>
              <a:t>Host</a:t>
            </a:r>
          </a:p>
        </p:txBody>
      </p:sp>
      <p:cxnSp>
        <p:nvCxnSpPr>
          <p:cNvPr id="25" name="Straight Connector 24"/>
          <p:cNvCxnSpPr/>
          <p:nvPr/>
        </p:nvCxnSpPr>
        <p:spPr bwMode="auto">
          <a:xfrm flipH="1" flipV="1">
            <a:off x="8001000" y="2571750"/>
            <a:ext cx="533400" cy="1200150"/>
          </a:xfrm>
          <a:prstGeom prst="line">
            <a:avLst/>
          </a:prstGeom>
          <a:solidFill>
            <a:schemeClr val="accent1"/>
          </a:solidFill>
          <a:ln w="12700" cap="flat" cmpd="sng" algn="ctr">
            <a:solidFill>
              <a:schemeClr val="bg2"/>
            </a:solidFill>
            <a:prstDash val="solid"/>
            <a:round/>
            <a:headEnd type="none" w="med" len="med"/>
            <a:tailEnd type="none" w="med" len="med"/>
          </a:ln>
          <a:effectLst/>
        </p:spPr>
      </p:cxnSp>
      <p:sp>
        <p:nvSpPr>
          <p:cNvPr id="27" name="Content Placeholder 2"/>
          <p:cNvSpPr>
            <a:spLocks noGrp="1"/>
          </p:cNvSpPr>
          <p:nvPr>
            <p:ph idx="4294967295"/>
          </p:nvPr>
        </p:nvSpPr>
        <p:spPr>
          <a:xfrm>
            <a:off x="381000" y="1166218"/>
            <a:ext cx="4268306" cy="3382566"/>
          </a:xfrm>
          <a:prstGeom prst="rect">
            <a:avLst/>
          </a:prstGeom>
        </p:spPr>
        <p:txBody>
          <a:bodyPr/>
          <a:lstStyle/>
          <a:p>
            <a:r>
              <a:rPr lang="en-US" sz="1400" dirty="0"/>
              <a:t>E-Series</a:t>
            </a:r>
            <a:r>
              <a:rPr lang="en-US" sz="1600" dirty="0"/>
              <a:t> </a:t>
            </a:r>
            <a:r>
              <a:rPr lang="en-US" sz="1400" dirty="0"/>
              <a:t>Cinder</a:t>
            </a:r>
            <a:r>
              <a:rPr lang="en-US" sz="1600" dirty="0"/>
              <a:t> </a:t>
            </a:r>
            <a:r>
              <a:rPr lang="en-US" sz="1400" dirty="0"/>
              <a:t>Solution</a:t>
            </a:r>
          </a:p>
          <a:p>
            <a:pPr lvl="1"/>
            <a:r>
              <a:rPr lang="en-US" sz="1200" dirty="0"/>
              <a:t>Cinder Provider / Driver</a:t>
            </a:r>
          </a:p>
          <a:p>
            <a:pPr lvl="1"/>
            <a:r>
              <a:rPr lang="en-US" sz="1200" dirty="0"/>
              <a:t>Standalone service SW module</a:t>
            </a:r>
          </a:p>
          <a:p>
            <a:pPr lvl="1"/>
            <a:r>
              <a:rPr lang="en-US" sz="1200" dirty="0"/>
              <a:t>Web Service: </a:t>
            </a:r>
            <a:r>
              <a:rPr lang="en-US" sz="1200" dirty="0" err="1"/>
              <a:t>SYMbol</a:t>
            </a:r>
            <a:r>
              <a:rPr lang="en-US" sz="1200" dirty="0"/>
              <a:t> / JSON based </a:t>
            </a:r>
          </a:p>
          <a:p>
            <a:r>
              <a:rPr lang="en-US" sz="1400" dirty="0"/>
              <a:t>Solution Availability </a:t>
            </a:r>
          </a:p>
          <a:p>
            <a:pPr lvl="1"/>
            <a:r>
              <a:rPr lang="en-US" sz="1200" dirty="0" err="1"/>
              <a:t>OpenStack</a:t>
            </a:r>
            <a:r>
              <a:rPr lang="en-US" sz="1200" dirty="0"/>
              <a:t> / Grizzly API Coverage</a:t>
            </a:r>
          </a:p>
          <a:p>
            <a:pPr lvl="1"/>
            <a:r>
              <a:rPr lang="en-US" sz="1200" dirty="0"/>
              <a:t>Targeted completion mid-summer</a:t>
            </a:r>
          </a:p>
          <a:p>
            <a:r>
              <a:rPr lang="en-US" sz="1400" dirty="0"/>
              <a:t>Current WIP</a:t>
            </a:r>
          </a:p>
          <a:p>
            <a:pPr lvl="1"/>
            <a:r>
              <a:rPr lang="en-US" sz="1200" dirty="0"/>
              <a:t>Deciding general availability</a:t>
            </a:r>
          </a:p>
          <a:p>
            <a:pPr lvl="1"/>
            <a:r>
              <a:rPr lang="en-US" sz="1200" dirty="0"/>
              <a:t>Planning for support </a:t>
            </a:r>
          </a:p>
        </p:txBody>
      </p:sp>
      <p:cxnSp>
        <p:nvCxnSpPr>
          <p:cNvPr id="28" name="Straight Connector 27"/>
          <p:cNvCxnSpPr/>
          <p:nvPr/>
        </p:nvCxnSpPr>
        <p:spPr bwMode="auto">
          <a:xfrm>
            <a:off x="7010400" y="720798"/>
            <a:ext cx="0" cy="294085"/>
          </a:xfrm>
          <a:prstGeom prst="line">
            <a:avLst/>
          </a:prstGeom>
          <a:solidFill>
            <a:schemeClr val="accent1"/>
          </a:solidFill>
          <a:ln w="41275" cap="flat" cmpd="sng" algn="ctr">
            <a:solidFill>
              <a:schemeClr val="tx1"/>
            </a:solidFill>
            <a:prstDash val="solid"/>
            <a:round/>
            <a:headEnd type="stealth" w="med" len="med"/>
            <a:tailEnd type="stealth" w="med" len="med"/>
          </a:ln>
          <a:effectLst/>
        </p:spPr>
      </p:cxnSp>
      <p:sp>
        <p:nvSpPr>
          <p:cNvPr id="30" name="Rectangle 29"/>
          <p:cNvSpPr/>
          <p:nvPr/>
        </p:nvSpPr>
        <p:spPr bwMode="auto">
          <a:xfrm>
            <a:off x="5057401" y="2310410"/>
            <a:ext cx="1407257" cy="522685"/>
          </a:xfrm>
          <a:prstGeom prst="rect">
            <a:avLst/>
          </a:prstGeom>
          <a:solidFill>
            <a:schemeClr val="bg2">
              <a:lumMod val="20000"/>
              <a:lumOff val="80000"/>
            </a:schemeClr>
          </a:solidFill>
          <a:ln w="9525" cap="flat" cmpd="sng" algn="ctr">
            <a:solidFill>
              <a:schemeClr val="bg2"/>
            </a:solid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defTabSz="914240">
              <a:buClr>
                <a:schemeClr val="accent2"/>
              </a:buClr>
            </a:pPr>
            <a:r>
              <a:rPr lang="en-US" sz="1100" dirty="0"/>
              <a:t>E-Series </a:t>
            </a:r>
          </a:p>
          <a:p>
            <a:pPr algn="ctr" defTabSz="914240">
              <a:buClr>
                <a:schemeClr val="accent2"/>
              </a:buClr>
            </a:pPr>
            <a:r>
              <a:rPr lang="en-US" sz="1100" dirty="0"/>
              <a:t>Cinder</a:t>
            </a:r>
          </a:p>
          <a:p>
            <a:pPr algn="ctr" defTabSz="914240">
              <a:buClr>
                <a:schemeClr val="accent2"/>
              </a:buClr>
            </a:pPr>
            <a:r>
              <a:rPr lang="en-US" sz="1100" dirty="0"/>
              <a:t>Provider</a:t>
            </a:r>
          </a:p>
        </p:txBody>
      </p:sp>
      <p:sp>
        <p:nvSpPr>
          <p:cNvPr id="32" name="TextBox 31"/>
          <p:cNvSpPr txBox="1"/>
          <p:nvPr/>
        </p:nvSpPr>
        <p:spPr>
          <a:xfrm>
            <a:off x="4963215" y="2879320"/>
            <a:ext cx="676851" cy="265453"/>
          </a:xfrm>
          <a:prstGeom prst="rect">
            <a:avLst/>
          </a:prstGeom>
          <a:noFill/>
        </p:spPr>
        <p:txBody>
          <a:bodyPr wrap="square" lIns="91424" tIns="45712" rIns="91424" bIns="45712" rtlCol="0">
            <a:spAutoFit/>
          </a:bodyPr>
          <a:lstStyle/>
          <a:p>
            <a:pPr algn="r">
              <a:buClr>
                <a:schemeClr val="accent2"/>
              </a:buClr>
            </a:pPr>
            <a:r>
              <a:rPr lang="en-US" sz="1100" b="1" dirty="0"/>
              <a:t>Web </a:t>
            </a:r>
          </a:p>
        </p:txBody>
      </p:sp>
    </p:spTree>
    <p:extLst>
      <p:ext uri="{BB962C8B-B14F-4D97-AF65-F5344CB8AC3E}">
        <p14:creationId xmlns:p14="http://schemas.microsoft.com/office/powerpoint/2010/main" val="277246379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4218" y="1336967"/>
            <a:ext cx="2408193" cy="1182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70641" y="2849373"/>
            <a:ext cx="2542741" cy="1591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169988" y="264320"/>
            <a:ext cx="7608252" cy="697378"/>
          </a:xfrm>
        </p:spPr>
        <p:txBody>
          <a:bodyPr/>
          <a:lstStyle/>
          <a:p>
            <a:r>
              <a:rPr lang="en-US" dirty="0"/>
              <a:t>Future Investigations – Vaulting in the Cloud</a:t>
            </a:r>
            <a:endParaRPr lang="en-US" sz="1800" b="0" dirty="0"/>
          </a:p>
        </p:txBody>
      </p:sp>
      <p:sp>
        <p:nvSpPr>
          <p:cNvPr id="7" name="TextBox 6"/>
          <p:cNvSpPr txBox="1"/>
          <p:nvPr/>
        </p:nvSpPr>
        <p:spPr>
          <a:xfrm>
            <a:off x="6954982" y="1313975"/>
            <a:ext cx="1865746" cy="461665"/>
          </a:xfrm>
          <a:prstGeom prst="rect">
            <a:avLst/>
          </a:prstGeom>
          <a:noFill/>
        </p:spPr>
        <p:txBody>
          <a:bodyPr wrap="square" lIns="91424" tIns="45712" rIns="91424" bIns="45712" rtlCol="0">
            <a:spAutoFit/>
          </a:bodyPr>
          <a:lstStyle/>
          <a:p>
            <a:pPr algn="ctr">
              <a:buClr>
                <a:schemeClr val="accent2"/>
              </a:buClr>
            </a:pPr>
            <a:r>
              <a:rPr lang="en-US" sz="1200" b="1" dirty="0"/>
              <a:t>Hub-n-spoke ROBO Backup</a:t>
            </a:r>
          </a:p>
        </p:txBody>
      </p:sp>
      <p:sp>
        <p:nvSpPr>
          <p:cNvPr id="59" name="TextBox 58"/>
          <p:cNvSpPr txBox="1"/>
          <p:nvPr/>
        </p:nvSpPr>
        <p:spPr>
          <a:xfrm>
            <a:off x="102076" y="3105862"/>
            <a:ext cx="1463963" cy="461665"/>
          </a:xfrm>
          <a:prstGeom prst="rect">
            <a:avLst/>
          </a:prstGeom>
          <a:noFill/>
        </p:spPr>
        <p:txBody>
          <a:bodyPr wrap="square" lIns="91424" tIns="45712" rIns="91424" bIns="45712" rtlCol="0">
            <a:spAutoFit/>
          </a:bodyPr>
          <a:lstStyle/>
          <a:p>
            <a:pPr algn="ctr">
              <a:buClr>
                <a:schemeClr val="accent2"/>
              </a:buClr>
            </a:pPr>
            <a:r>
              <a:rPr lang="en-US" sz="1200" b="1" dirty="0"/>
              <a:t>Recovery</a:t>
            </a:r>
          </a:p>
          <a:p>
            <a:pPr algn="ctr">
              <a:buClr>
                <a:schemeClr val="accent2"/>
              </a:buClr>
            </a:pPr>
            <a:r>
              <a:rPr lang="en-US" sz="1200" b="1" dirty="0"/>
              <a:t>in-the-cloud</a:t>
            </a:r>
          </a:p>
        </p:txBody>
      </p:sp>
      <p:sp>
        <p:nvSpPr>
          <p:cNvPr id="5" name="TextBox 4"/>
          <p:cNvSpPr txBox="1"/>
          <p:nvPr/>
        </p:nvSpPr>
        <p:spPr>
          <a:xfrm>
            <a:off x="294370" y="1372403"/>
            <a:ext cx="1671781" cy="461665"/>
          </a:xfrm>
          <a:prstGeom prst="rect">
            <a:avLst/>
          </a:prstGeom>
          <a:noFill/>
        </p:spPr>
        <p:txBody>
          <a:bodyPr wrap="square" lIns="91424" tIns="45712" rIns="91424" bIns="45712" rtlCol="0">
            <a:spAutoFit/>
          </a:bodyPr>
          <a:lstStyle/>
          <a:p>
            <a:pPr algn="ctr">
              <a:buClr>
                <a:schemeClr val="accent2"/>
              </a:buClr>
            </a:pPr>
            <a:r>
              <a:rPr lang="en-US" sz="1200" b="1" dirty="0"/>
              <a:t>Bare-metal,  On-premise DR</a:t>
            </a:r>
            <a:endParaRPr lang="en-US" sz="1600" b="1" dirty="0"/>
          </a:p>
        </p:txBody>
      </p:sp>
      <p:grpSp>
        <p:nvGrpSpPr>
          <p:cNvPr id="8" name="Group 7"/>
          <p:cNvGrpSpPr/>
          <p:nvPr/>
        </p:nvGrpSpPr>
        <p:grpSpPr>
          <a:xfrm>
            <a:off x="2055534" y="1371584"/>
            <a:ext cx="2165494" cy="1143697"/>
            <a:chOff x="559238" y="4147127"/>
            <a:chExt cx="2165494" cy="1524930"/>
          </a:xfrm>
        </p:grpSpPr>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238" y="4147127"/>
              <a:ext cx="1919291" cy="1510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524004" y="5138577"/>
              <a:ext cx="1200728" cy="533480"/>
            </a:xfrm>
            <a:prstGeom prst="rect">
              <a:avLst/>
            </a:prstGeom>
            <a:noFill/>
          </p:spPr>
          <p:txBody>
            <a:bodyPr wrap="square" rtlCol="0">
              <a:spAutoFit/>
            </a:bodyPr>
            <a:lstStyle/>
            <a:p>
              <a:pPr>
                <a:buClr>
                  <a:schemeClr val="accent2"/>
                </a:buClr>
              </a:pPr>
              <a:r>
                <a:rPr lang="en-US" sz="1000" dirty="0"/>
                <a:t>Public </a:t>
              </a:r>
            </a:p>
            <a:p>
              <a:pPr>
                <a:buClr>
                  <a:schemeClr val="accent2"/>
                </a:buClr>
              </a:pPr>
              <a:r>
                <a:rPr lang="en-US" sz="1000" dirty="0"/>
                <a:t>Cloud</a:t>
              </a:r>
            </a:p>
          </p:txBody>
        </p:sp>
      </p:grpSp>
      <p:sp>
        <p:nvSpPr>
          <p:cNvPr id="19" name="TextBox 18"/>
          <p:cNvSpPr txBox="1"/>
          <p:nvPr/>
        </p:nvSpPr>
        <p:spPr>
          <a:xfrm>
            <a:off x="7124700" y="3086476"/>
            <a:ext cx="1626749" cy="461665"/>
          </a:xfrm>
          <a:prstGeom prst="rect">
            <a:avLst/>
          </a:prstGeom>
          <a:noFill/>
        </p:spPr>
        <p:txBody>
          <a:bodyPr wrap="square" lIns="91424" tIns="45712" rIns="91424" bIns="45712" rtlCol="0">
            <a:spAutoFit/>
          </a:bodyPr>
          <a:lstStyle/>
          <a:p>
            <a:pPr algn="ctr">
              <a:buClr>
                <a:schemeClr val="accent2"/>
              </a:buClr>
            </a:pPr>
            <a:r>
              <a:rPr lang="en-US" sz="1200" b="1" dirty="0"/>
              <a:t>Data Protection   within-the-cloud </a:t>
            </a:r>
          </a:p>
        </p:txBody>
      </p:sp>
      <p:sp>
        <p:nvSpPr>
          <p:cNvPr id="23" name="TextBox 22"/>
          <p:cNvSpPr txBox="1"/>
          <p:nvPr/>
        </p:nvSpPr>
        <p:spPr>
          <a:xfrm>
            <a:off x="7158181" y="1733073"/>
            <a:ext cx="1778007" cy="611698"/>
          </a:xfrm>
          <a:prstGeom prst="rect">
            <a:avLst/>
          </a:prstGeom>
          <a:noFill/>
        </p:spPr>
        <p:txBody>
          <a:bodyPr wrap="square" lIns="91424" tIns="45712" rIns="91424" bIns="45712" rtlCol="0">
            <a:spAutoFit/>
          </a:bodyPr>
          <a:lstStyle/>
          <a:p>
            <a:pPr marL="79995" indent="-91424">
              <a:buClr>
                <a:schemeClr val="accent2"/>
              </a:buClr>
              <a:buFont typeface="Arial" pitchFamily="34" charset="0"/>
              <a:buChar char="•"/>
            </a:pPr>
            <a:r>
              <a:rPr lang="en-US" sz="1100" dirty="0"/>
              <a:t>Centralized Backup</a:t>
            </a:r>
          </a:p>
          <a:p>
            <a:pPr marL="79995" indent="-91424">
              <a:buClr>
                <a:schemeClr val="accent2"/>
              </a:buClr>
              <a:buFont typeface="Arial" pitchFamily="34" charset="0"/>
              <a:buChar char="•"/>
            </a:pPr>
            <a:r>
              <a:rPr lang="en-US" sz="1100" dirty="0"/>
              <a:t>CDMI (StorageGRID)</a:t>
            </a:r>
          </a:p>
          <a:p>
            <a:pPr marL="79995" indent="-91424">
              <a:buClr>
                <a:schemeClr val="accent2"/>
              </a:buClr>
              <a:buFont typeface="Arial" pitchFamily="34" charset="0"/>
              <a:buChar char="•"/>
            </a:pPr>
            <a:r>
              <a:rPr lang="en-US" sz="1100" dirty="0"/>
              <a:t>High bandwidth</a:t>
            </a:r>
          </a:p>
        </p:txBody>
      </p:sp>
      <p:sp>
        <p:nvSpPr>
          <p:cNvPr id="24" name="TextBox 23"/>
          <p:cNvSpPr txBox="1"/>
          <p:nvPr/>
        </p:nvSpPr>
        <p:spPr>
          <a:xfrm>
            <a:off x="272473" y="1863422"/>
            <a:ext cx="1778007" cy="611698"/>
          </a:xfrm>
          <a:prstGeom prst="rect">
            <a:avLst/>
          </a:prstGeom>
          <a:noFill/>
        </p:spPr>
        <p:txBody>
          <a:bodyPr wrap="square" lIns="91424" tIns="45712" rIns="91424" bIns="45712" rtlCol="0">
            <a:spAutoFit/>
          </a:bodyPr>
          <a:lstStyle/>
          <a:p>
            <a:pPr marL="79995" indent="-91424">
              <a:buClr>
                <a:schemeClr val="accent2"/>
              </a:buClr>
              <a:buFont typeface="Arial" pitchFamily="34" charset="0"/>
              <a:buChar char="•"/>
            </a:pPr>
            <a:r>
              <a:rPr lang="en-US" sz="1100" dirty="0"/>
              <a:t>Public repository</a:t>
            </a:r>
          </a:p>
          <a:p>
            <a:pPr marL="79995" indent="-91424">
              <a:buClr>
                <a:schemeClr val="accent2"/>
              </a:buClr>
              <a:buFont typeface="Arial" pitchFamily="34" charset="0"/>
              <a:buChar char="•"/>
            </a:pPr>
            <a:r>
              <a:rPr lang="en-US" sz="1100" dirty="0"/>
              <a:t>REST s3, SWIFT, </a:t>
            </a:r>
            <a:r>
              <a:rPr lang="en-US" sz="1100" dirty="0" err="1"/>
              <a:t>etc</a:t>
            </a:r>
            <a:endParaRPr lang="en-US" sz="1100" dirty="0"/>
          </a:p>
          <a:p>
            <a:pPr marL="79995" indent="-91424">
              <a:buClr>
                <a:schemeClr val="accent2"/>
              </a:buClr>
              <a:buFont typeface="Arial" pitchFamily="34" charset="0"/>
              <a:buChar char="•"/>
            </a:pPr>
            <a:r>
              <a:rPr lang="en-US" sz="1100" dirty="0"/>
              <a:t>Limited bandwidth</a:t>
            </a:r>
          </a:p>
        </p:txBody>
      </p:sp>
      <p:sp>
        <p:nvSpPr>
          <p:cNvPr id="25" name="TextBox 24"/>
          <p:cNvSpPr txBox="1"/>
          <p:nvPr/>
        </p:nvSpPr>
        <p:spPr>
          <a:xfrm>
            <a:off x="97432" y="3563054"/>
            <a:ext cx="1958114" cy="611698"/>
          </a:xfrm>
          <a:prstGeom prst="rect">
            <a:avLst/>
          </a:prstGeom>
          <a:noFill/>
        </p:spPr>
        <p:txBody>
          <a:bodyPr wrap="square" lIns="91424" tIns="45712" rIns="91424" bIns="45712" rtlCol="0">
            <a:spAutoFit/>
          </a:bodyPr>
          <a:lstStyle/>
          <a:p>
            <a:pPr marL="79995" indent="-91424">
              <a:buClr>
                <a:schemeClr val="accent2"/>
              </a:buClr>
              <a:buFont typeface="Arial" pitchFamily="34" charset="0"/>
              <a:buChar char="•"/>
            </a:pPr>
            <a:r>
              <a:rPr lang="en-US" sz="1100" dirty="0"/>
              <a:t>Restore app / cloud CPU</a:t>
            </a:r>
          </a:p>
          <a:p>
            <a:pPr marL="79995" indent="-91424">
              <a:buClr>
                <a:schemeClr val="accent2"/>
              </a:buClr>
              <a:buFont typeface="Arial" pitchFamily="34" charset="0"/>
              <a:buChar char="•"/>
            </a:pPr>
            <a:r>
              <a:rPr lang="en-US" sz="1100" dirty="0"/>
              <a:t>Requires machine image</a:t>
            </a:r>
          </a:p>
          <a:p>
            <a:pPr marL="79995" indent="-91424">
              <a:buClr>
                <a:schemeClr val="accent2"/>
              </a:buClr>
              <a:buFont typeface="Arial" pitchFamily="34" charset="0"/>
              <a:buChar char="•"/>
            </a:pPr>
            <a:r>
              <a:rPr lang="en-US" sz="1100" dirty="0"/>
              <a:t>Goal to make simple</a:t>
            </a:r>
          </a:p>
        </p:txBody>
      </p:sp>
      <p:sp>
        <p:nvSpPr>
          <p:cNvPr id="26" name="TextBox 25"/>
          <p:cNvSpPr txBox="1"/>
          <p:nvPr/>
        </p:nvSpPr>
        <p:spPr>
          <a:xfrm>
            <a:off x="6931885" y="3514133"/>
            <a:ext cx="2119748" cy="784823"/>
          </a:xfrm>
          <a:prstGeom prst="rect">
            <a:avLst/>
          </a:prstGeom>
          <a:noFill/>
        </p:spPr>
        <p:txBody>
          <a:bodyPr wrap="square" lIns="91424" tIns="45712" rIns="91424" bIns="45712" rtlCol="0">
            <a:spAutoFit/>
          </a:bodyPr>
          <a:lstStyle/>
          <a:p>
            <a:pPr marL="79995" indent="-91424">
              <a:buClr>
                <a:schemeClr val="accent2"/>
              </a:buClr>
              <a:buFont typeface="Arial" pitchFamily="34" charset="0"/>
              <a:buChar char="•"/>
            </a:pPr>
            <a:r>
              <a:rPr lang="en-US" sz="1100" dirty="0"/>
              <a:t>Open cloud capability</a:t>
            </a:r>
          </a:p>
          <a:p>
            <a:pPr marL="79995" indent="-91424">
              <a:buClr>
                <a:schemeClr val="accent2"/>
              </a:buClr>
              <a:buFont typeface="Arial" pitchFamily="34" charset="0"/>
              <a:buChar char="•"/>
            </a:pPr>
            <a:r>
              <a:rPr lang="en-US" sz="1100" dirty="0"/>
              <a:t>Target OpenStack</a:t>
            </a:r>
          </a:p>
          <a:p>
            <a:pPr marL="79995" indent="-91424">
              <a:buClr>
                <a:schemeClr val="accent2"/>
              </a:buClr>
              <a:buFont typeface="Arial" pitchFamily="34" charset="0"/>
              <a:buChar char="•"/>
            </a:pPr>
            <a:r>
              <a:rPr lang="en-US" sz="1100" dirty="0"/>
              <a:t>Cinder storage, snapshotting to SWIFT</a:t>
            </a:r>
          </a:p>
        </p:txBody>
      </p:sp>
      <p:pic>
        <p:nvPicPr>
          <p:cNvPr id="2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81727" y="2653146"/>
            <a:ext cx="2371656" cy="1954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52582" y="2393799"/>
            <a:ext cx="1265382" cy="461665"/>
          </a:xfrm>
          <a:prstGeom prst="rect">
            <a:avLst/>
          </a:prstGeom>
          <a:noFill/>
        </p:spPr>
        <p:txBody>
          <a:bodyPr wrap="square" lIns="91424" tIns="45712" rIns="91424" bIns="45712" rtlCol="0">
            <a:spAutoFit/>
          </a:bodyPr>
          <a:lstStyle/>
          <a:p>
            <a:pPr>
              <a:buClr>
                <a:schemeClr val="accent2"/>
              </a:buClr>
            </a:pPr>
            <a:r>
              <a:rPr lang="en-US" sz="1200" i="1" dirty="0">
                <a:solidFill>
                  <a:srgbClr val="FF0000"/>
                </a:solidFill>
              </a:rPr>
              <a:t>Prototyping  using AWS</a:t>
            </a:r>
          </a:p>
        </p:txBody>
      </p:sp>
      <p:sp>
        <p:nvSpPr>
          <p:cNvPr id="27" name="TextBox 26"/>
          <p:cNvSpPr txBox="1"/>
          <p:nvPr/>
        </p:nvSpPr>
        <p:spPr>
          <a:xfrm>
            <a:off x="7153563" y="2245709"/>
            <a:ext cx="1565564" cy="461665"/>
          </a:xfrm>
          <a:prstGeom prst="rect">
            <a:avLst/>
          </a:prstGeom>
          <a:noFill/>
        </p:spPr>
        <p:txBody>
          <a:bodyPr wrap="square" lIns="91424" tIns="45712" rIns="91424" bIns="45712" rtlCol="0">
            <a:spAutoFit/>
          </a:bodyPr>
          <a:lstStyle/>
          <a:p>
            <a:pPr algn="ctr">
              <a:buClr>
                <a:schemeClr val="accent2"/>
              </a:buClr>
            </a:pPr>
            <a:r>
              <a:rPr lang="en-US" sz="1200" i="1" dirty="0">
                <a:solidFill>
                  <a:srgbClr val="FF0000"/>
                </a:solidFill>
              </a:rPr>
              <a:t>Prototyping with StorageGRID</a:t>
            </a:r>
          </a:p>
        </p:txBody>
      </p:sp>
      <p:sp>
        <p:nvSpPr>
          <p:cNvPr id="48" name="TextBox 47"/>
          <p:cNvSpPr txBox="1"/>
          <p:nvPr/>
        </p:nvSpPr>
        <p:spPr>
          <a:xfrm>
            <a:off x="96119" y="4088115"/>
            <a:ext cx="2068285" cy="461665"/>
          </a:xfrm>
          <a:prstGeom prst="rect">
            <a:avLst/>
          </a:prstGeom>
          <a:noFill/>
        </p:spPr>
        <p:txBody>
          <a:bodyPr wrap="square" lIns="91424" tIns="45712" rIns="91424" bIns="45712" rtlCol="0">
            <a:spAutoFit/>
          </a:bodyPr>
          <a:lstStyle/>
          <a:p>
            <a:pPr algn="ctr">
              <a:buClr>
                <a:schemeClr val="accent2"/>
              </a:buClr>
            </a:pPr>
            <a:r>
              <a:rPr lang="en-US" sz="1200" i="1" dirty="0">
                <a:solidFill>
                  <a:srgbClr val="FF0000"/>
                </a:solidFill>
              </a:rPr>
              <a:t>Strong user interest</a:t>
            </a:r>
          </a:p>
          <a:p>
            <a:pPr algn="ctr">
              <a:buClr>
                <a:schemeClr val="accent2"/>
              </a:buClr>
            </a:pPr>
            <a:r>
              <a:rPr lang="en-US" sz="1100" i="1" dirty="0">
                <a:solidFill>
                  <a:srgbClr val="FF0000"/>
                </a:solidFill>
              </a:rPr>
              <a:t>(Local-to-cloud integration)</a:t>
            </a:r>
          </a:p>
        </p:txBody>
      </p:sp>
      <p:sp>
        <p:nvSpPr>
          <p:cNvPr id="49" name="TextBox 48"/>
          <p:cNvSpPr txBox="1"/>
          <p:nvPr/>
        </p:nvSpPr>
        <p:spPr>
          <a:xfrm>
            <a:off x="7024910" y="4170305"/>
            <a:ext cx="1705432" cy="461665"/>
          </a:xfrm>
          <a:prstGeom prst="rect">
            <a:avLst/>
          </a:prstGeom>
          <a:noFill/>
        </p:spPr>
        <p:txBody>
          <a:bodyPr wrap="square" lIns="91424" tIns="45712" rIns="91424" bIns="45712" rtlCol="0">
            <a:spAutoFit/>
          </a:bodyPr>
          <a:lstStyle/>
          <a:p>
            <a:pPr algn="ctr">
              <a:buClr>
                <a:schemeClr val="accent2"/>
              </a:buClr>
            </a:pPr>
            <a:r>
              <a:rPr lang="en-US" sz="1200" i="1" dirty="0">
                <a:solidFill>
                  <a:srgbClr val="FF0000"/>
                </a:solidFill>
              </a:rPr>
              <a:t>Innovation Idea</a:t>
            </a:r>
          </a:p>
          <a:p>
            <a:pPr algn="ctr">
              <a:buClr>
                <a:schemeClr val="accent2"/>
              </a:buClr>
            </a:pPr>
            <a:r>
              <a:rPr lang="en-US" sz="1100" i="1" dirty="0">
                <a:solidFill>
                  <a:srgbClr val="FF0000"/>
                </a:solidFill>
              </a:rPr>
              <a:t>(Service Providers)</a:t>
            </a:r>
          </a:p>
        </p:txBody>
      </p:sp>
      <p:sp>
        <p:nvSpPr>
          <p:cNvPr id="10" name="TextBox 9"/>
          <p:cNvSpPr txBox="1"/>
          <p:nvPr/>
        </p:nvSpPr>
        <p:spPr>
          <a:xfrm>
            <a:off x="76201" y="1314450"/>
            <a:ext cx="533400" cy="338554"/>
          </a:xfrm>
          <a:prstGeom prst="rect">
            <a:avLst/>
          </a:prstGeom>
          <a:noFill/>
        </p:spPr>
        <p:txBody>
          <a:bodyPr wrap="square" lIns="91424" tIns="45712" rIns="91424" bIns="45712" rtlCol="0">
            <a:spAutoFit/>
          </a:bodyPr>
          <a:lstStyle/>
          <a:p>
            <a:pPr algn="ctr">
              <a:buClr>
                <a:schemeClr val="accent2"/>
              </a:buClr>
            </a:pPr>
            <a:r>
              <a:rPr lang="en-US" sz="1600" dirty="0">
                <a:solidFill>
                  <a:srgbClr val="FF0000"/>
                </a:solidFill>
              </a:rPr>
              <a:t>#1</a:t>
            </a:r>
          </a:p>
        </p:txBody>
      </p:sp>
      <p:sp>
        <p:nvSpPr>
          <p:cNvPr id="28" name="TextBox 27"/>
          <p:cNvSpPr txBox="1"/>
          <p:nvPr/>
        </p:nvSpPr>
        <p:spPr>
          <a:xfrm>
            <a:off x="6722332" y="1257300"/>
            <a:ext cx="533400" cy="338554"/>
          </a:xfrm>
          <a:prstGeom prst="rect">
            <a:avLst/>
          </a:prstGeom>
          <a:noFill/>
        </p:spPr>
        <p:txBody>
          <a:bodyPr wrap="square" lIns="91424" tIns="45712" rIns="91424" bIns="45712" rtlCol="0">
            <a:spAutoFit/>
          </a:bodyPr>
          <a:lstStyle/>
          <a:p>
            <a:pPr algn="ctr">
              <a:buClr>
                <a:schemeClr val="accent2"/>
              </a:buClr>
            </a:pPr>
            <a:r>
              <a:rPr lang="en-US" sz="1600" dirty="0">
                <a:solidFill>
                  <a:srgbClr val="FF0000"/>
                </a:solidFill>
              </a:rPr>
              <a:t>#2</a:t>
            </a:r>
          </a:p>
        </p:txBody>
      </p:sp>
      <p:sp>
        <p:nvSpPr>
          <p:cNvPr id="29" name="TextBox 28"/>
          <p:cNvSpPr txBox="1"/>
          <p:nvPr/>
        </p:nvSpPr>
        <p:spPr>
          <a:xfrm>
            <a:off x="76201" y="3071767"/>
            <a:ext cx="533400" cy="338554"/>
          </a:xfrm>
          <a:prstGeom prst="rect">
            <a:avLst/>
          </a:prstGeom>
          <a:noFill/>
        </p:spPr>
        <p:txBody>
          <a:bodyPr wrap="square" lIns="91424" tIns="45712" rIns="91424" bIns="45712" rtlCol="0">
            <a:spAutoFit/>
          </a:bodyPr>
          <a:lstStyle/>
          <a:p>
            <a:pPr algn="ctr">
              <a:buClr>
                <a:schemeClr val="accent2"/>
              </a:buClr>
            </a:pPr>
            <a:r>
              <a:rPr lang="en-US" sz="1600" dirty="0">
                <a:solidFill>
                  <a:srgbClr val="FF0000"/>
                </a:solidFill>
              </a:rPr>
              <a:t>#3</a:t>
            </a:r>
          </a:p>
        </p:txBody>
      </p:sp>
      <p:sp>
        <p:nvSpPr>
          <p:cNvPr id="30" name="TextBox 29"/>
          <p:cNvSpPr txBox="1"/>
          <p:nvPr/>
        </p:nvSpPr>
        <p:spPr>
          <a:xfrm>
            <a:off x="6858000" y="3028950"/>
            <a:ext cx="533400" cy="338554"/>
          </a:xfrm>
          <a:prstGeom prst="rect">
            <a:avLst/>
          </a:prstGeom>
          <a:noFill/>
        </p:spPr>
        <p:txBody>
          <a:bodyPr wrap="square" lIns="91424" tIns="45712" rIns="91424" bIns="45712" rtlCol="0">
            <a:spAutoFit/>
          </a:bodyPr>
          <a:lstStyle/>
          <a:p>
            <a:pPr algn="ctr">
              <a:buClr>
                <a:schemeClr val="accent2"/>
              </a:buClr>
            </a:pPr>
            <a:r>
              <a:rPr lang="en-US" sz="1600" dirty="0">
                <a:solidFill>
                  <a:srgbClr val="FF0000"/>
                </a:solidFill>
              </a:rPr>
              <a:t>#4</a:t>
            </a:r>
          </a:p>
        </p:txBody>
      </p:sp>
    </p:spTree>
    <p:extLst>
      <p:ext uri="{BB962C8B-B14F-4D97-AF65-F5344CB8AC3E}">
        <p14:creationId xmlns:p14="http://schemas.microsoft.com/office/powerpoint/2010/main" val="265638229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3 Clusters </a:t>
            </a:r>
            <a:r>
              <a:rPr lang="en-US" dirty="0" smtClean="0">
                <a:sym typeface="Wingdings" pitchFamily="2" charset="2"/>
              </a:rPr>
              <a:t> Private Cloud</a:t>
            </a:r>
            <a:endParaRPr lang="en-US" dirty="0"/>
          </a:p>
        </p:txBody>
      </p:sp>
      <p:sp>
        <p:nvSpPr>
          <p:cNvPr id="15" name="Rectangle 14"/>
          <p:cNvSpPr/>
          <p:nvPr/>
        </p:nvSpPr>
        <p:spPr bwMode="auto">
          <a:xfrm>
            <a:off x="591508" y="4306345"/>
            <a:ext cx="8186737" cy="457200"/>
          </a:xfrm>
          <a:prstGeom prst="rect">
            <a:avLst/>
          </a:prstGeom>
          <a:solidFill>
            <a:srgbClr val="0067C5"/>
          </a:solidFill>
          <a:ln w="9525" cap="flat" cmpd="sng" algn="ctr">
            <a:no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defTabSz="914240">
              <a:buClr>
                <a:schemeClr val="accent2"/>
              </a:buClr>
            </a:pPr>
            <a:r>
              <a:rPr lang="en-US" sz="2400" b="1" dirty="0">
                <a:solidFill>
                  <a:schemeClr val="bg1"/>
                </a:solidFill>
              </a:rPr>
              <a:t>Dedicated Vertical Silos Transform to Dynamic Clusters</a:t>
            </a:r>
          </a:p>
        </p:txBody>
      </p:sp>
      <p:sp>
        <p:nvSpPr>
          <p:cNvPr id="11" name="Right Arrow 10"/>
          <p:cNvSpPr/>
          <p:nvPr/>
        </p:nvSpPr>
        <p:spPr bwMode="auto">
          <a:xfrm>
            <a:off x="3147845" y="3974359"/>
            <a:ext cx="3070076" cy="272604"/>
          </a:xfrm>
          <a:prstGeom prst="rightArrow">
            <a:avLst/>
          </a:prstGeom>
          <a:solidFill>
            <a:schemeClr val="accent3"/>
          </a:solidFill>
          <a:ln w="9525" cap="flat" cmpd="sng" algn="ctr">
            <a:solidFill>
              <a:schemeClr val="bg2"/>
            </a:solid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defTabSz="914240">
              <a:buClr>
                <a:schemeClr val="accent2"/>
              </a:buClr>
            </a:pPr>
            <a:endParaRPr lang="en-US"/>
          </a:p>
        </p:txBody>
      </p:sp>
      <p:grpSp>
        <p:nvGrpSpPr>
          <p:cNvPr id="5" name="Group 4"/>
          <p:cNvGrpSpPr/>
          <p:nvPr/>
        </p:nvGrpSpPr>
        <p:grpSpPr>
          <a:xfrm>
            <a:off x="389553" y="1074536"/>
            <a:ext cx="3325966" cy="3206721"/>
            <a:chOff x="423843" y="1074532"/>
            <a:chExt cx="3325966" cy="3206721"/>
          </a:xfrm>
        </p:grpSpPr>
        <p:graphicFrame>
          <p:nvGraphicFramePr>
            <p:cNvPr id="4" name="Diagram 3"/>
            <p:cNvGraphicFramePr/>
            <p:nvPr>
              <p:extLst>
                <p:ext uri="{D42A27DB-BD31-4B8C-83A1-F6EECF244321}">
                  <p14:modId xmlns:p14="http://schemas.microsoft.com/office/powerpoint/2010/main" val="1809425831"/>
                </p:ext>
              </p:extLst>
            </p:nvPr>
          </p:nvGraphicFramePr>
          <p:xfrm>
            <a:off x="423843" y="1074532"/>
            <a:ext cx="3325966" cy="29077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xtBox 12"/>
            <p:cNvSpPr txBox="1"/>
            <p:nvPr/>
          </p:nvSpPr>
          <p:spPr>
            <a:xfrm>
              <a:off x="1679373" y="3942699"/>
              <a:ext cx="1371600" cy="338554"/>
            </a:xfrm>
            <a:prstGeom prst="rect">
              <a:avLst/>
            </a:prstGeom>
            <a:noFill/>
          </p:spPr>
          <p:txBody>
            <a:bodyPr wrap="square" rtlCol="0">
              <a:spAutoFit/>
            </a:bodyPr>
            <a:lstStyle/>
            <a:p>
              <a:pPr>
                <a:buClr>
                  <a:schemeClr val="accent2"/>
                </a:buClr>
              </a:pPr>
              <a:r>
                <a:rPr lang="en-US" sz="1600" dirty="0"/>
                <a:t>Today</a:t>
              </a:r>
            </a:p>
          </p:txBody>
        </p:sp>
      </p:grpSp>
      <p:grpSp>
        <p:nvGrpSpPr>
          <p:cNvPr id="3" name="Group 2"/>
          <p:cNvGrpSpPr/>
          <p:nvPr/>
        </p:nvGrpSpPr>
        <p:grpSpPr>
          <a:xfrm>
            <a:off x="4229395" y="1074536"/>
            <a:ext cx="5831797" cy="3210531"/>
            <a:chOff x="3886491" y="1074532"/>
            <a:chExt cx="5831797" cy="3210531"/>
          </a:xfrm>
        </p:grpSpPr>
        <p:graphicFrame>
          <p:nvGraphicFramePr>
            <p:cNvPr id="14" name="Diagram 13"/>
            <p:cNvGraphicFramePr/>
            <p:nvPr>
              <p:extLst>
                <p:ext uri="{D42A27DB-BD31-4B8C-83A1-F6EECF244321}">
                  <p14:modId xmlns:p14="http://schemas.microsoft.com/office/powerpoint/2010/main" val="721727119"/>
                </p:ext>
              </p:extLst>
            </p:nvPr>
          </p:nvGraphicFramePr>
          <p:xfrm>
            <a:off x="3886491" y="1074532"/>
            <a:ext cx="5831797" cy="290777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6" name="TextBox 15"/>
            <p:cNvSpPr txBox="1"/>
            <p:nvPr/>
          </p:nvSpPr>
          <p:spPr>
            <a:xfrm>
              <a:off x="6255183" y="3946509"/>
              <a:ext cx="1371600" cy="338554"/>
            </a:xfrm>
            <a:prstGeom prst="rect">
              <a:avLst/>
            </a:prstGeom>
            <a:noFill/>
          </p:spPr>
          <p:txBody>
            <a:bodyPr wrap="square" rtlCol="0">
              <a:spAutoFit/>
            </a:bodyPr>
            <a:lstStyle/>
            <a:p>
              <a:pPr>
                <a:buClr>
                  <a:schemeClr val="accent2"/>
                </a:buClr>
              </a:pPr>
              <a:r>
                <a:rPr lang="en-US" sz="1600" dirty="0"/>
                <a:t>Tomorrow</a:t>
              </a:r>
            </a:p>
          </p:txBody>
        </p:sp>
      </p:grpSp>
    </p:spTree>
    <p:extLst>
      <p:ext uri="{BB962C8B-B14F-4D97-AF65-F5344CB8AC3E}">
        <p14:creationId xmlns:p14="http://schemas.microsoft.com/office/powerpoint/2010/main" val="3281500017"/>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lide Number Placeholder 3"/>
          <p:cNvSpPr>
            <a:spLocks noGrp="1"/>
          </p:cNvSpPr>
          <p:nvPr>
            <p:ph type="sldNum" sz="quarter" idx="4294967295"/>
          </p:nvPr>
        </p:nvSpPr>
        <p:spPr>
          <a:xfrm>
            <a:off x="8715376" y="4912222"/>
            <a:ext cx="177701" cy="164306"/>
          </a:xfrm>
          <a:prstGeom prst="rect">
            <a:avLst/>
          </a:prstGeom>
        </p:spPr>
        <p:txBody>
          <a:bodyPr lIns="51433" tIns="25717" rIns="51433" bIns="25717"/>
          <a:lstStyle/>
          <a:p>
            <a:fld id="{63F8E2EF-6905-C14D-AC1A-C9D04C078B6C}" type="slidenum">
              <a:rPr lang="en-US"/>
              <a:pPr/>
              <a:t>5</a:t>
            </a:fld>
            <a:endParaRPr lang="en-US"/>
          </a:p>
        </p:txBody>
      </p:sp>
      <p:pic>
        <p:nvPicPr>
          <p:cNvPr id="286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249" y="241996"/>
            <a:ext cx="656332" cy="76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grpSp>
        <p:nvGrpSpPr>
          <p:cNvPr id="28676" name="Group 4"/>
          <p:cNvGrpSpPr>
            <a:grpSpLocks/>
          </p:cNvGrpSpPr>
          <p:nvPr/>
        </p:nvGrpSpPr>
        <p:grpSpPr bwMode="auto">
          <a:xfrm>
            <a:off x="285750" y="4833640"/>
            <a:ext cx="8565356" cy="81260"/>
            <a:chOff x="0" y="0"/>
            <a:chExt cx="9592" cy="90"/>
          </a:xfrm>
        </p:grpSpPr>
        <p:sp>
          <p:nvSpPr>
            <p:cNvPr id="28674" name="Freeform 2"/>
            <p:cNvSpPr>
              <a:spLocks/>
            </p:cNvSpPr>
            <p:nvPr/>
          </p:nvSpPr>
          <p:spPr bwMode="auto">
            <a:xfrm>
              <a:off x="0" y="0"/>
              <a:ext cx="9592" cy="90"/>
            </a:xfrm>
            <a:custGeom>
              <a:avLst/>
              <a:gdLst>
                <a:gd name="T0" fmla="*/ 638 w 21600"/>
                <a:gd name="T1" fmla="*/ 1728 h 21600"/>
                <a:gd name="T2" fmla="*/ 1418 w 21600"/>
                <a:gd name="T3" fmla="*/ 864 h 21600"/>
                <a:gd name="T4" fmla="*/ 2067 w 21600"/>
                <a:gd name="T5" fmla="*/ 864 h 21600"/>
                <a:gd name="T6" fmla="*/ 2715 w 21600"/>
                <a:gd name="T7" fmla="*/ 2592 h 21600"/>
                <a:gd name="T8" fmla="*/ 3452 w 21600"/>
                <a:gd name="T9" fmla="*/ 3456 h 21600"/>
                <a:gd name="T10" fmla="*/ 4254 w 21600"/>
                <a:gd name="T11" fmla="*/ 2592 h 21600"/>
                <a:gd name="T12" fmla="*/ 4914 w 21600"/>
                <a:gd name="T13" fmla="*/ 1728 h 21600"/>
                <a:gd name="T14" fmla="*/ 5705 w 21600"/>
                <a:gd name="T15" fmla="*/ 1728 h 21600"/>
                <a:gd name="T16" fmla="*/ 6573 w 21600"/>
                <a:gd name="T17" fmla="*/ 864 h 21600"/>
                <a:gd name="T18" fmla="*/ 7288 w 21600"/>
                <a:gd name="T19" fmla="*/ 1728 h 21600"/>
                <a:gd name="T20" fmla="*/ 7849 w 21600"/>
                <a:gd name="T21" fmla="*/ 1728 h 21600"/>
                <a:gd name="T22" fmla="*/ 8618 w 21600"/>
                <a:gd name="T23" fmla="*/ 2592 h 21600"/>
                <a:gd name="T24" fmla="*/ 9398 w 21600"/>
                <a:gd name="T25" fmla="*/ 2592 h 21600"/>
                <a:gd name="T26" fmla="*/ 10036 w 21600"/>
                <a:gd name="T27" fmla="*/ 3456 h 21600"/>
                <a:gd name="T28" fmla="*/ 10718 w 21600"/>
                <a:gd name="T29" fmla="*/ 1728 h 21600"/>
                <a:gd name="T30" fmla="*/ 11575 w 21600"/>
                <a:gd name="T31" fmla="*/ 1728 h 21600"/>
                <a:gd name="T32" fmla="*/ 12278 w 21600"/>
                <a:gd name="T33" fmla="*/ 864 h 21600"/>
                <a:gd name="T34" fmla="*/ 12938 w 21600"/>
                <a:gd name="T35" fmla="*/ 864 h 21600"/>
                <a:gd name="T36" fmla="*/ 13729 w 21600"/>
                <a:gd name="T37" fmla="*/ 2592 h 21600"/>
                <a:gd name="T38" fmla="*/ 14180 w 21600"/>
                <a:gd name="T39" fmla="*/ 1728 h 21600"/>
                <a:gd name="T40" fmla="*/ 14752 w 21600"/>
                <a:gd name="T41" fmla="*/ 1728 h 21600"/>
                <a:gd name="T42" fmla="*/ 15554 w 21600"/>
                <a:gd name="T43" fmla="*/ 1728 h 21600"/>
                <a:gd name="T44" fmla="*/ 16115 w 21600"/>
                <a:gd name="T45" fmla="*/ 2592 h 21600"/>
                <a:gd name="T46" fmla="*/ 16807 w 21600"/>
                <a:gd name="T47" fmla="*/ 2592 h 21600"/>
                <a:gd name="T48" fmla="*/ 17456 w 21600"/>
                <a:gd name="T49" fmla="*/ 4320 h 21600"/>
                <a:gd name="T50" fmla="*/ 17929 w 21600"/>
                <a:gd name="T51" fmla="*/ 6048 h 21600"/>
                <a:gd name="T52" fmla="*/ 18357 w 21600"/>
                <a:gd name="T53" fmla="*/ 5184 h 21600"/>
                <a:gd name="T54" fmla="*/ 18995 w 21600"/>
                <a:gd name="T55" fmla="*/ 7776 h 21600"/>
                <a:gd name="T56" fmla="*/ 19742 w 21600"/>
                <a:gd name="T57" fmla="*/ 6912 h 21600"/>
                <a:gd name="T58" fmla="*/ 20050 w 21600"/>
                <a:gd name="T59" fmla="*/ 6912 h 21600"/>
                <a:gd name="T60" fmla="*/ 20798 w 21600"/>
                <a:gd name="T61" fmla="*/ 8640 h 21600"/>
                <a:gd name="T62" fmla="*/ 21138 w 21600"/>
                <a:gd name="T63" fmla="*/ 10368 h 21600"/>
                <a:gd name="T64" fmla="*/ 21292 w 21600"/>
                <a:gd name="T65" fmla="*/ 15552 h 21600"/>
                <a:gd name="T66" fmla="*/ 20787 w 21600"/>
                <a:gd name="T67" fmla="*/ 18144 h 21600"/>
                <a:gd name="T68" fmla="*/ 20204 w 21600"/>
                <a:gd name="T69" fmla="*/ 19872 h 21600"/>
                <a:gd name="T70" fmla="*/ 19621 w 21600"/>
                <a:gd name="T71" fmla="*/ 20736 h 21600"/>
                <a:gd name="T72" fmla="*/ 19336 w 21600"/>
                <a:gd name="T73" fmla="*/ 20736 h 21600"/>
                <a:gd name="T74" fmla="*/ 18665 w 21600"/>
                <a:gd name="T75" fmla="*/ 20736 h 21600"/>
                <a:gd name="T76" fmla="*/ 18159 w 21600"/>
                <a:gd name="T77" fmla="*/ 20736 h 21600"/>
                <a:gd name="T78" fmla="*/ 17324 w 21600"/>
                <a:gd name="T79" fmla="*/ 17280 h 21600"/>
                <a:gd name="T80" fmla="*/ 16719 w 21600"/>
                <a:gd name="T81" fmla="*/ 18144 h 21600"/>
                <a:gd name="T82" fmla="*/ 15928 w 21600"/>
                <a:gd name="T83" fmla="*/ 15552 h 21600"/>
                <a:gd name="T84" fmla="*/ 15466 w 21600"/>
                <a:gd name="T85" fmla="*/ 16416 h 21600"/>
                <a:gd name="T86" fmla="*/ 14796 w 21600"/>
                <a:gd name="T87" fmla="*/ 15552 h 21600"/>
                <a:gd name="T88" fmla="*/ 14224 w 21600"/>
                <a:gd name="T89" fmla="*/ 14688 h 21600"/>
                <a:gd name="T90" fmla="*/ 13554 w 21600"/>
                <a:gd name="T91" fmla="*/ 16416 h 21600"/>
                <a:gd name="T92" fmla="*/ 12949 w 21600"/>
                <a:gd name="T93" fmla="*/ 15552 h 21600"/>
                <a:gd name="T94" fmla="*/ 12158 w 21600"/>
                <a:gd name="T95" fmla="*/ 17280 h 21600"/>
                <a:gd name="T96" fmla="*/ 11212 w 21600"/>
                <a:gd name="T97" fmla="*/ 17280 h 21600"/>
                <a:gd name="T98" fmla="*/ 10564 w 21600"/>
                <a:gd name="T99" fmla="*/ 17280 h 21600"/>
                <a:gd name="T100" fmla="*/ 9915 w 21600"/>
                <a:gd name="T101" fmla="*/ 18144 h 21600"/>
                <a:gd name="T102" fmla="*/ 9025 w 21600"/>
                <a:gd name="T103" fmla="*/ 19008 h 21600"/>
                <a:gd name="T104" fmla="*/ 8200 w 21600"/>
                <a:gd name="T105" fmla="*/ 19872 h 21600"/>
                <a:gd name="T106" fmla="*/ 7442 w 21600"/>
                <a:gd name="T107" fmla="*/ 19008 h 21600"/>
                <a:gd name="T108" fmla="*/ 6485 w 21600"/>
                <a:gd name="T109" fmla="*/ 19008 h 21600"/>
                <a:gd name="T110" fmla="*/ 5782 w 21600"/>
                <a:gd name="T111" fmla="*/ 19872 h 21600"/>
                <a:gd name="T112" fmla="*/ 5144 w 21600"/>
                <a:gd name="T113" fmla="*/ 19008 h 21600"/>
                <a:gd name="T114" fmla="*/ 4342 w 21600"/>
                <a:gd name="T115" fmla="*/ 17280 h 21600"/>
                <a:gd name="T116" fmla="*/ 3496 w 21600"/>
                <a:gd name="T117" fmla="*/ 18144 h 21600"/>
                <a:gd name="T118" fmla="*/ 2715 w 21600"/>
                <a:gd name="T119" fmla="*/ 19872 h 21600"/>
                <a:gd name="T120" fmla="*/ 1990 w 21600"/>
                <a:gd name="T121" fmla="*/ 18144 h 21600"/>
                <a:gd name="T122" fmla="*/ 1220 w 21600"/>
                <a:gd name="T123" fmla="*/ 17280 h 21600"/>
                <a:gd name="T124" fmla="*/ 385 w 21600"/>
                <a:gd name="T125" fmla="*/ 16416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600" h="21600">
                  <a:moveTo>
                    <a:pt x="11" y="6048"/>
                  </a:moveTo>
                  <a:lnTo>
                    <a:pt x="11" y="6048"/>
                  </a:lnTo>
                  <a:lnTo>
                    <a:pt x="0" y="6048"/>
                  </a:lnTo>
                  <a:lnTo>
                    <a:pt x="11" y="4320"/>
                  </a:lnTo>
                  <a:lnTo>
                    <a:pt x="11" y="3456"/>
                  </a:lnTo>
                  <a:lnTo>
                    <a:pt x="22" y="3456"/>
                  </a:lnTo>
                  <a:lnTo>
                    <a:pt x="22" y="2592"/>
                  </a:lnTo>
                  <a:lnTo>
                    <a:pt x="44" y="1728"/>
                  </a:lnTo>
                  <a:lnTo>
                    <a:pt x="55" y="864"/>
                  </a:lnTo>
                  <a:lnTo>
                    <a:pt x="77" y="864"/>
                  </a:lnTo>
                  <a:lnTo>
                    <a:pt x="88" y="864"/>
                  </a:lnTo>
                  <a:lnTo>
                    <a:pt x="99" y="864"/>
                  </a:lnTo>
                  <a:lnTo>
                    <a:pt x="110" y="0"/>
                  </a:lnTo>
                  <a:lnTo>
                    <a:pt x="143" y="864"/>
                  </a:lnTo>
                  <a:lnTo>
                    <a:pt x="154" y="864"/>
                  </a:lnTo>
                  <a:lnTo>
                    <a:pt x="165" y="864"/>
                  </a:lnTo>
                  <a:lnTo>
                    <a:pt x="176" y="864"/>
                  </a:lnTo>
                  <a:lnTo>
                    <a:pt x="187" y="864"/>
                  </a:lnTo>
                  <a:lnTo>
                    <a:pt x="198" y="864"/>
                  </a:lnTo>
                  <a:lnTo>
                    <a:pt x="209" y="864"/>
                  </a:lnTo>
                  <a:lnTo>
                    <a:pt x="220" y="864"/>
                  </a:lnTo>
                  <a:lnTo>
                    <a:pt x="253" y="864"/>
                  </a:lnTo>
                  <a:lnTo>
                    <a:pt x="264" y="864"/>
                  </a:lnTo>
                  <a:lnTo>
                    <a:pt x="275" y="864"/>
                  </a:lnTo>
                  <a:lnTo>
                    <a:pt x="330" y="0"/>
                  </a:lnTo>
                  <a:lnTo>
                    <a:pt x="341" y="0"/>
                  </a:lnTo>
                  <a:lnTo>
                    <a:pt x="363" y="0"/>
                  </a:lnTo>
                  <a:lnTo>
                    <a:pt x="385" y="864"/>
                  </a:lnTo>
                  <a:lnTo>
                    <a:pt x="396" y="864"/>
                  </a:lnTo>
                  <a:lnTo>
                    <a:pt x="418" y="864"/>
                  </a:lnTo>
                  <a:lnTo>
                    <a:pt x="440" y="1728"/>
                  </a:lnTo>
                  <a:lnTo>
                    <a:pt x="451" y="864"/>
                  </a:lnTo>
                  <a:lnTo>
                    <a:pt x="462" y="864"/>
                  </a:lnTo>
                  <a:lnTo>
                    <a:pt x="473" y="864"/>
                  </a:lnTo>
                  <a:lnTo>
                    <a:pt x="495" y="1728"/>
                  </a:lnTo>
                  <a:lnTo>
                    <a:pt x="506" y="1728"/>
                  </a:lnTo>
                  <a:lnTo>
                    <a:pt x="517" y="1728"/>
                  </a:lnTo>
                  <a:lnTo>
                    <a:pt x="539" y="864"/>
                  </a:lnTo>
                  <a:lnTo>
                    <a:pt x="561" y="1728"/>
                  </a:lnTo>
                  <a:lnTo>
                    <a:pt x="583" y="1728"/>
                  </a:lnTo>
                  <a:lnTo>
                    <a:pt x="594" y="1728"/>
                  </a:lnTo>
                  <a:lnTo>
                    <a:pt x="605" y="1728"/>
                  </a:lnTo>
                  <a:lnTo>
                    <a:pt x="616" y="2592"/>
                  </a:lnTo>
                  <a:lnTo>
                    <a:pt x="638" y="1728"/>
                  </a:lnTo>
                  <a:lnTo>
                    <a:pt x="660" y="1728"/>
                  </a:lnTo>
                  <a:lnTo>
                    <a:pt x="682" y="1728"/>
                  </a:lnTo>
                  <a:lnTo>
                    <a:pt x="704" y="1728"/>
                  </a:lnTo>
                  <a:lnTo>
                    <a:pt x="736" y="1728"/>
                  </a:lnTo>
                  <a:lnTo>
                    <a:pt x="747" y="1728"/>
                  </a:lnTo>
                  <a:lnTo>
                    <a:pt x="758" y="864"/>
                  </a:lnTo>
                  <a:lnTo>
                    <a:pt x="780" y="1728"/>
                  </a:lnTo>
                  <a:lnTo>
                    <a:pt x="802" y="864"/>
                  </a:lnTo>
                  <a:lnTo>
                    <a:pt x="813" y="864"/>
                  </a:lnTo>
                  <a:lnTo>
                    <a:pt x="824" y="864"/>
                  </a:lnTo>
                  <a:lnTo>
                    <a:pt x="857" y="1728"/>
                  </a:lnTo>
                  <a:lnTo>
                    <a:pt x="868" y="864"/>
                  </a:lnTo>
                  <a:lnTo>
                    <a:pt x="901" y="864"/>
                  </a:lnTo>
                  <a:lnTo>
                    <a:pt x="923" y="864"/>
                  </a:lnTo>
                  <a:lnTo>
                    <a:pt x="956" y="1728"/>
                  </a:lnTo>
                  <a:lnTo>
                    <a:pt x="978" y="864"/>
                  </a:lnTo>
                  <a:lnTo>
                    <a:pt x="989" y="1728"/>
                  </a:lnTo>
                  <a:lnTo>
                    <a:pt x="1000" y="864"/>
                  </a:lnTo>
                  <a:lnTo>
                    <a:pt x="1022" y="864"/>
                  </a:lnTo>
                  <a:lnTo>
                    <a:pt x="1033" y="1728"/>
                  </a:lnTo>
                  <a:lnTo>
                    <a:pt x="1044" y="864"/>
                  </a:lnTo>
                  <a:lnTo>
                    <a:pt x="1055" y="864"/>
                  </a:lnTo>
                  <a:lnTo>
                    <a:pt x="1066" y="864"/>
                  </a:lnTo>
                  <a:lnTo>
                    <a:pt x="1077" y="864"/>
                  </a:lnTo>
                  <a:lnTo>
                    <a:pt x="1099" y="864"/>
                  </a:lnTo>
                  <a:lnTo>
                    <a:pt x="1121" y="1728"/>
                  </a:lnTo>
                  <a:lnTo>
                    <a:pt x="1154" y="864"/>
                  </a:lnTo>
                  <a:lnTo>
                    <a:pt x="1165" y="864"/>
                  </a:lnTo>
                  <a:lnTo>
                    <a:pt x="1176" y="864"/>
                  </a:lnTo>
                  <a:lnTo>
                    <a:pt x="1176" y="1728"/>
                  </a:lnTo>
                  <a:lnTo>
                    <a:pt x="1187" y="1728"/>
                  </a:lnTo>
                  <a:lnTo>
                    <a:pt x="1198" y="1728"/>
                  </a:lnTo>
                  <a:lnTo>
                    <a:pt x="1231" y="1728"/>
                  </a:lnTo>
                  <a:lnTo>
                    <a:pt x="1242" y="0"/>
                  </a:lnTo>
                  <a:lnTo>
                    <a:pt x="1275" y="0"/>
                  </a:lnTo>
                  <a:lnTo>
                    <a:pt x="1286" y="0"/>
                  </a:lnTo>
                  <a:lnTo>
                    <a:pt x="1308" y="864"/>
                  </a:lnTo>
                  <a:lnTo>
                    <a:pt x="1341" y="864"/>
                  </a:lnTo>
                  <a:lnTo>
                    <a:pt x="1363" y="864"/>
                  </a:lnTo>
                  <a:lnTo>
                    <a:pt x="1385" y="864"/>
                  </a:lnTo>
                  <a:lnTo>
                    <a:pt x="1407" y="864"/>
                  </a:lnTo>
                  <a:lnTo>
                    <a:pt x="1418" y="864"/>
                  </a:lnTo>
                  <a:lnTo>
                    <a:pt x="1429" y="864"/>
                  </a:lnTo>
                  <a:lnTo>
                    <a:pt x="1440" y="864"/>
                  </a:lnTo>
                  <a:lnTo>
                    <a:pt x="1473" y="864"/>
                  </a:lnTo>
                  <a:lnTo>
                    <a:pt x="1484" y="864"/>
                  </a:lnTo>
                  <a:lnTo>
                    <a:pt x="1517" y="864"/>
                  </a:lnTo>
                  <a:lnTo>
                    <a:pt x="1528" y="864"/>
                  </a:lnTo>
                  <a:lnTo>
                    <a:pt x="1539" y="864"/>
                  </a:lnTo>
                  <a:lnTo>
                    <a:pt x="1539" y="1728"/>
                  </a:lnTo>
                  <a:lnTo>
                    <a:pt x="1550" y="864"/>
                  </a:lnTo>
                  <a:lnTo>
                    <a:pt x="1583" y="864"/>
                  </a:lnTo>
                  <a:lnTo>
                    <a:pt x="1594" y="864"/>
                  </a:lnTo>
                  <a:lnTo>
                    <a:pt x="1627" y="864"/>
                  </a:lnTo>
                  <a:lnTo>
                    <a:pt x="1638" y="864"/>
                  </a:lnTo>
                  <a:lnTo>
                    <a:pt x="1660" y="864"/>
                  </a:lnTo>
                  <a:lnTo>
                    <a:pt x="1682" y="864"/>
                  </a:lnTo>
                  <a:lnTo>
                    <a:pt x="1704" y="864"/>
                  </a:lnTo>
                  <a:lnTo>
                    <a:pt x="1715" y="864"/>
                  </a:lnTo>
                  <a:lnTo>
                    <a:pt x="1748" y="864"/>
                  </a:lnTo>
                  <a:lnTo>
                    <a:pt x="1770" y="864"/>
                  </a:lnTo>
                  <a:lnTo>
                    <a:pt x="1781" y="1728"/>
                  </a:lnTo>
                  <a:lnTo>
                    <a:pt x="1781" y="864"/>
                  </a:lnTo>
                  <a:lnTo>
                    <a:pt x="1792" y="864"/>
                  </a:lnTo>
                  <a:lnTo>
                    <a:pt x="1825" y="864"/>
                  </a:lnTo>
                  <a:lnTo>
                    <a:pt x="1847" y="864"/>
                  </a:lnTo>
                  <a:lnTo>
                    <a:pt x="1880" y="864"/>
                  </a:lnTo>
                  <a:lnTo>
                    <a:pt x="1891" y="864"/>
                  </a:lnTo>
                  <a:lnTo>
                    <a:pt x="1913" y="864"/>
                  </a:lnTo>
                  <a:lnTo>
                    <a:pt x="1935" y="864"/>
                  </a:lnTo>
                  <a:lnTo>
                    <a:pt x="1946" y="864"/>
                  </a:lnTo>
                  <a:lnTo>
                    <a:pt x="1968" y="864"/>
                  </a:lnTo>
                  <a:lnTo>
                    <a:pt x="1979" y="864"/>
                  </a:lnTo>
                  <a:lnTo>
                    <a:pt x="1979" y="1728"/>
                  </a:lnTo>
                  <a:lnTo>
                    <a:pt x="1979" y="2592"/>
                  </a:lnTo>
                  <a:lnTo>
                    <a:pt x="1990" y="1728"/>
                  </a:lnTo>
                  <a:lnTo>
                    <a:pt x="2001" y="864"/>
                  </a:lnTo>
                  <a:lnTo>
                    <a:pt x="2034" y="864"/>
                  </a:lnTo>
                  <a:lnTo>
                    <a:pt x="2056" y="1728"/>
                  </a:lnTo>
                  <a:lnTo>
                    <a:pt x="2067" y="864"/>
                  </a:lnTo>
                  <a:lnTo>
                    <a:pt x="2078" y="1728"/>
                  </a:lnTo>
                  <a:lnTo>
                    <a:pt x="2111" y="1728"/>
                  </a:lnTo>
                  <a:lnTo>
                    <a:pt x="2122" y="1728"/>
                  </a:lnTo>
                  <a:lnTo>
                    <a:pt x="2144" y="1728"/>
                  </a:lnTo>
                  <a:lnTo>
                    <a:pt x="2155" y="1728"/>
                  </a:lnTo>
                  <a:lnTo>
                    <a:pt x="2165" y="1728"/>
                  </a:lnTo>
                  <a:lnTo>
                    <a:pt x="2176" y="2592"/>
                  </a:lnTo>
                  <a:lnTo>
                    <a:pt x="2187" y="2592"/>
                  </a:lnTo>
                  <a:lnTo>
                    <a:pt x="2209" y="1728"/>
                  </a:lnTo>
                  <a:lnTo>
                    <a:pt x="2231" y="2592"/>
                  </a:lnTo>
                  <a:lnTo>
                    <a:pt x="2242" y="1728"/>
                  </a:lnTo>
                  <a:lnTo>
                    <a:pt x="2253" y="2592"/>
                  </a:lnTo>
                  <a:lnTo>
                    <a:pt x="2264" y="2592"/>
                  </a:lnTo>
                  <a:lnTo>
                    <a:pt x="2264" y="1728"/>
                  </a:lnTo>
                  <a:lnTo>
                    <a:pt x="2308" y="1728"/>
                  </a:lnTo>
                  <a:lnTo>
                    <a:pt x="2330" y="1728"/>
                  </a:lnTo>
                  <a:lnTo>
                    <a:pt x="2352" y="2592"/>
                  </a:lnTo>
                  <a:lnTo>
                    <a:pt x="2363" y="1728"/>
                  </a:lnTo>
                  <a:lnTo>
                    <a:pt x="2374" y="2592"/>
                  </a:lnTo>
                  <a:lnTo>
                    <a:pt x="2396" y="1728"/>
                  </a:lnTo>
                  <a:lnTo>
                    <a:pt x="2429" y="1728"/>
                  </a:lnTo>
                  <a:lnTo>
                    <a:pt x="2451" y="1728"/>
                  </a:lnTo>
                  <a:lnTo>
                    <a:pt x="2462" y="1728"/>
                  </a:lnTo>
                  <a:lnTo>
                    <a:pt x="2473" y="2592"/>
                  </a:lnTo>
                  <a:lnTo>
                    <a:pt x="2484" y="2592"/>
                  </a:lnTo>
                  <a:lnTo>
                    <a:pt x="2517" y="2592"/>
                  </a:lnTo>
                  <a:lnTo>
                    <a:pt x="2517" y="3456"/>
                  </a:lnTo>
                  <a:lnTo>
                    <a:pt x="2528" y="2592"/>
                  </a:lnTo>
                  <a:lnTo>
                    <a:pt x="2550" y="3456"/>
                  </a:lnTo>
                  <a:lnTo>
                    <a:pt x="2572" y="2592"/>
                  </a:lnTo>
                  <a:lnTo>
                    <a:pt x="2594" y="2592"/>
                  </a:lnTo>
                  <a:lnTo>
                    <a:pt x="2616" y="2592"/>
                  </a:lnTo>
                  <a:lnTo>
                    <a:pt x="2627" y="2592"/>
                  </a:lnTo>
                  <a:lnTo>
                    <a:pt x="2649" y="2592"/>
                  </a:lnTo>
                  <a:lnTo>
                    <a:pt x="2660" y="2592"/>
                  </a:lnTo>
                  <a:lnTo>
                    <a:pt x="2693" y="1728"/>
                  </a:lnTo>
                  <a:lnTo>
                    <a:pt x="2693" y="2592"/>
                  </a:lnTo>
                  <a:lnTo>
                    <a:pt x="2715" y="2592"/>
                  </a:lnTo>
                  <a:lnTo>
                    <a:pt x="2737" y="2592"/>
                  </a:lnTo>
                  <a:lnTo>
                    <a:pt x="2781" y="2592"/>
                  </a:lnTo>
                  <a:lnTo>
                    <a:pt x="2836" y="2592"/>
                  </a:lnTo>
                  <a:lnTo>
                    <a:pt x="2847" y="2592"/>
                  </a:lnTo>
                  <a:lnTo>
                    <a:pt x="2869" y="2592"/>
                  </a:lnTo>
                  <a:lnTo>
                    <a:pt x="2880" y="2592"/>
                  </a:lnTo>
                  <a:lnTo>
                    <a:pt x="2891" y="2592"/>
                  </a:lnTo>
                  <a:lnTo>
                    <a:pt x="2902" y="2592"/>
                  </a:lnTo>
                  <a:lnTo>
                    <a:pt x="2913" y="2592"/>
                  </a:lnTo>
                  <a:lnTo>
                    <a:pt x="2924" y="2592"/>
                  </a:lnTo>
                  <a:lnTo>
                    <a:pt x="2935" y="2592"/>
                  </a:lnTo>
                  <a:lnTo>
                    <a:pt x="2946" y="2592"/>
                  </a:lnTo>
                  <a:lnTo>
                    <a:pt x="2968" y="1728"/>
                  </a:lnTo>
                  <a:lnTo>
                    <a:pt x="2979" y="1728"/>
                  </a:lnTo>
                  <a:lnTo>
                    <a:pt x="2990" y="1728"/>
                  </a:lnTo>
                  <a:lnTo>
                    <a:pt x="3012" y="1728"/>
                  </a:lnTo>
                  <a:lnTo>
                    <a:pt x="3023" y="1728"/>
                  </a:lnTo>
                  <a:lnTo>
                    <a:pt x="3056" y="1728"/>
                  </a:lnTo>
                  <a:lnTo>
                    <a:pt x="3078" y="1728"/>
                  </a:lnTo>
                  <a:lnTo>
                    <a:pt x="3089" y="2592"/>
                  </a:lnTo>
                  <a:lnTo>
                    <a:pt x="3122" y="2592"/>
                  </a:lnTo>
                  <a:lnTo>
                    <a:pt x="3133" y="1728"/>
                  </a:lnTo>
                  <a:lnTo>
                    <a:pt x="3144" y="1728"/>
                  </a:lnTo>
                  <a:lnTo>
                    <a:pt x="3155" y="1728"/>
                  </a:lnTo>
                  <a:lnTo>
                    <a:pt x="3177" y="2592"/>
                  </a:lnTo>
                  <a:lnTo>
                    <a:pt x="3199" y="2592"/>
                  </a:lnTo>
                  <a:lnTo>
                    <a:pt x="3221" y="2592"/>
                  </a:lnTo>
                  <a:lnTo>
                    <a:pt x="3243" y="2592"/>
                  </a:lnTo>
                  <a:lnTo>
                    <a:pt x="3254" y="1728"/>
                  </a:lnTo>
                  <a:lnTo>
                    <a:pt x="3265" y="1728"/>
                  </a:lnTo>
                  <a:lnTo>
                    <a:pt x="3276" y="2592"/>
                  </a:lnTo>
                  <a:lnTo>
                    <a:pt x="3298" y="3456"/>
                  </a:lnTo>
                  <a:lnTo>
                    <a:pt x="3309" y="3456"/>
                  </a:lnTo>
                  <a:lnTo>
                    <a:pt x="3320" y="3456"/>
                  </a:lnTo>
                  <a:lnTo>
                    <a:pt x="3331" y="3456"/>
                  </a:lnTo>
                  <a:lnTo>
                    <a:pt x="3364" y="3456"/>
                  </a:lnTo>
                  <a:lnTo>
                    <a:pt x="3386" y="2592"/>
                  </a:lnTo>
                  <a:lnTo>
                    <a:pt x="3397" y="3456"/>
                  </a:lnTo>
                  <a:lnTo>
                    <a:pt x="3408" y="4320"/>
                  </a:lnTo>
                  <a:lnTo>
                    <a:pt x="3452" y="3456"/>
                  </a:lnTo>
                  <a:lnTo>
                    <a:pt x="3463" y="2592"/>
                  </a:lnTo>
                  <a:lnTo>
                    <a:pt x="3485" y="3456"/>
                  </a:lnTo>
                  <a:lnTo>
                    <a:pt x="3496" y="2592"/>
                  </a:lnTo>
                  <a:lnTo>
                    <a:pt x="3540" y="2592"/>
                  </a:lnTo>
                  <a:lnTo>
                    <a:pt x="3551" y="2592"/>
                  </a:lnTo>
                  <a:lnTo>
                    <a:pt x="3573" y="1728"/>
                  </a:lnTo>
                  <a:lnTo>
                    <a:pt x="3584" y="2592"/>
                  </a:lnTo>
                  <a:lnTo>
                    <a:pt x="3616" y="2592"/>
                  </a:lnTo>
                  <a:lnTo>
                    <a:pt x="3627" y="2592"/>
                  </a:lnTo>
                  <a:lnTo>
                    <a:pt x="3649" y="1728"/>
                  </a:lnTo>
                  <a:lnTo>
                    <a:pt x="3649" y="2592"/>
                  </a:lnTo>
                  <a:lnTo>
                    <a:pt x="3671" y="2592"/>
                  </a:lnTo>
                  <a:lnTo>
                    <a:pt x="3682" y="2592"/>
                  </a:lnTo>
                  <a:lnTo>
                    <a:pt x="3704" y="2592"/>
                  </a:lnTo>
                  <a:lnTo>
                    <a:pt x="3715" y="2592"/>
                  </a:lnTo>
                  <a:lnTo>
                    <a:pt x="3726" y="2592"/>
                  </a:lnTo>
                  <a:lnTo>
                    <a:pt x="3748" y="1728"/>
                  </a:lnTo>
                  <a:lnTo>
                    <a:pt x="3759" y="1728"/>
                  </a:lnTo>
                  <a:lnTo>
                    <a:pt x="3770" y="1728"/>
                  </a:lnTo>
                  <a:lnTo>
                    <a:pt x="3781" y="1728"/>
                  </a:lnTo>
                  <a:lnTo>
                    <a:pt x="3792" y="2592"/>
                  </a:lnTo>
                  <a:lnTo>
                    <a:pt x="3803" y="2592"/>
                  </a:lnTo>
                  <a:lnTo>
                    <a:pt x="3825" y="2592"/>
                  </a:lnTo>
                  <a:lnTo>
                    <a:pt x="3847" y="2592"/>
                  </a:lnTo>
                  <a:lnTo>
                    <a:pt x="3880" y="2592"/>
                  </a:lnTo>
                  <a:lnTo>
                    <a:pt x="3880" y="3456"/>
                  </a:lnTo>
                  <a:lnTo>
                    <a:pt x="3891" y="4320"/>
                  </a:lnTo>
                  <a:lnTo>
                    <a:pt x="3913" y="4320"/>
                  </a:lnTo>
                  <a:lnTo>
                    <a:pt x="3935" y="3456"/>
                  </a:lnTo>
                  <a:lnTo>
                    <a:pt x="3968" y="3456"/>
                  </a:lnTo>
                  <a:lnTo>
                    <a:pt x="4001" y="2592"/>
                  </a:lnTo>
                  <a:lnTo>
                    <a:pt x="4034" y="1728"/>
                  </a:lnTo>
                  <a:lnTo>
                    <a:pt x="4100" y="1728"/>
                  </a:lnTo>
                  <a:lnTo>
                    <a:pt x="4100" y="2592"/>
                  </a:lnTo>
                  <a:lnTo>
                    <a:pt x="4122" y="2592"/>
                  </a:lnTo>
                  <a:lnTo>
                    <a:pt x="4144" y="2592"/>
                  </a:lnTo>
                  <a:lnTo>
                    <a:pt x="4199" y="2592"/>
                  </a:lnTo>
                  <a:lnTo>
                    <a:pt x="4210" y="2592"/>
                  </a:lnTo>
                  <a:lnTo>
                    <a:pt x="4232" y="2592"/>
                  </a:lnTo>
                  <a:lnTo>
                    <a:pt x="4254" y="2592"/>
                  </a:lnTo>
                  <a:lnTo>
                    <a:pt x="4265" y="2592"/>
                  </a:lnTo>
                  <a:lnTo>
                    <a:pt x="4276" y="3456"/>
                  </a:lnTo>
                  <a:lnTo>
                    <a:pt x="4287" y="3456"/>
                  </a:lnTo>
                  <a:lnTo>
                    <a:pt x="4287" y="2592"/>
                  </a:lnTo>
                  <a:lnTo>
                    <a:pt x="4309" y="2592"/>
                  </a:lnTo>
                  <a:lnTo>
                    <a:pt x="4320" y="2592"/>
                  </a:lnTo>
                  <a:lnTo>
                    <a:pt x="4331" y="3456"/>
                  </a:lnTo>
                  <a:lnTo>
                    <a:pt x="4342" y="3456"/>
                  </a:lnTo>
                  <a:lnTo>
                    <a:pt x="4342" y="2592"/>
                  </a:lnTo>
                  <a:lnTo>
                    <a:pt x="4386" y="2592"/>
                  </a:lnTo>
                  <a:lnTo>
                    <a:pt x="4397" y="2592"/>
                  </a:lnTo>
                  <a:lnTo>
                    <a:pt x="4430" y="2592"/>
                  </a:lnTo>
                  <a:lnTo>
                    <a:pt x="4441" y="2592"/>
                  </a:lnTo>
                  <a:lnTo>
                    <a:pt x="4452" y="2592"/>
                  </a:lnTo>
                  <a:lnTo>
                    <a:pt x="4463" y="1728"/>
                  </a:lnTo>
                  <a:lnTo>
                    <a:pt x="4485" y="1728"/>
                  </a:lnTo>
                  <a:lnTo>
                    <a:pt x="4496" y="1728"/>
                  </a:lnTo>
                  <a:lnTo>
                    <a:pt x="4507" y="1728"/>
                  </a:lnTo>
                  <a:lnTo>
                    <a:pt x="4518" y="1728"/>
                  </a:lnTo>
                  <a:lnTo>
                    <a:pt x="4540" y="1728"/>
                  </a:lnTo>
                  <a:lnTo>
                    <a:pt x="4573" y="1728"/>
                  </a:lnTo>
                  <a:lnTo>
                    <a:pt x="4584" y="1728"/>
                  </a:lnTo>
                  <a:lnTo>
                    <a:pt x="4606" y="1728"/>
                  </a:lnTo>
                  <a:lnTo>
                    <a:pt x="4617" y="1728"/>
                  </a:lnTo>
                  <a:lnTo>
                    <a:pt x="4661" y="1728"/>
                  </a:lnTo>
                  <a:lnTo>
                    <a:pt x="4672" y="2592"/>
                  </a:lnTo>
                  <a:lnTo>
                    <a:pt x="4683" y="2592"/>
                  </a:lnTo>
                  <a:lnTo>
                    <a:pt x="4694" y="2592"/>
                  </a:lnTo>
                  <a:lnTo>
                    <a:pt x="4705" y="2592"/>
                  </a:lnTo>
                  <a:lnTo>
                    <a:pt x="4727" y="2592"/>
                  </a:lnTo>
                  <a:lnTo>
                    <a:pt x="4749" y="1728"/>
                  </a:lnTo>
                  <a:lnTo>
                    <a:pt x="4771" y="1728"/>
                  </a:lnTo>
                  <a:lnTo>
                    <a:pt x="4804" y="1728"/>
                  </a:lnTo>
                  <a:lnTo>
                    <a:pt x="4837" y="1728"/>
                  </a:lnTo>
                  <a:lnTo>
                    <a:pt x="4881" y="1728"/>
                  </a:lnTo>
                  <a:lnTo>
                    <a:pt x="4914" y="1728"/>
                  </a:lnTo>
                  <a:lnTo>
                    <a:pt x="4925" y="1728"/>
                  </a:lnTo>
                  <a:lnTo>
                    <a:pt x="5013" y="1728"/>
                  </a:lnTo>
                  <a:lnTo>
                    <a:pt x="5024" y="2592"/>
                  </a:lnTo>
                  <a:lnTo>
                    <a:pt x="5100" y="2592"/>
                  </a:lnTo>
                  <a:lnTo>
                    <a:pt x="5111" y="2592"/>
                  </a:lnTo>
                  <a:lnTo>
                    <a:pt x="5122" y="1728"/>
                  </a:lnTo>
                  <a:lnTo>
                    <a:pt x="5144" y="2592"/>
                  </a:lnTo>
                  <a:lnTo>
                    <a:pt x="5177" y="1728"/>
                  </a:lnTo>
                  <a:lnTo>
                    <a:pt x="5210" y="1728"/>
                  </a:lnTo>
                  <a:lnTo>
                    <a:pt x="5221" y="1728"/>
                  </a:lnTo>
                  <a:lnTo>
                    <a:pt x="5232" y="1728"/>
                  </a:lnTo>
                  <a:lnTo>
                    <a:pt x="5243" y="1728"/>
                  </a:lnTo>
                  <a:lnTo>
                    <a:pt x="5254" y="1728"/>
                  </a:lnTo>
                  <a:lnTo>
                    <a:pt x="5276" y="1728"/>
                  </a:lnTo>
                  <a:lnTo>
                    <a:pt x="5287" y="1728"/>
                  </a:lnTo>
                  <a:lnTo>
                    <a:pt x="5320" y="1728"/>
                  </a:lnTo>
                  <a:lnTo>
                    <a:pt x="5320" y="864"/>
                  </a:lnTo>
                  <a:lnTo>
                    <a:pt x="5386" y="2592"/>
                  </a:lnTo>
                  <a:lnTo>
                    <a:pt x="5408" y="2592"/>
                  </a:lnTo>
                  <a:lnTo>
                    <a:pt x="5430" y="2592"/>
                  </a:lnTo>
                  <a:lnTo>
                    <a:pt x="5441" y="1728"/>
                  </a:lnTo>
                  <a:lnTo>
                    <a:pt x="5463" y="1728"/>
                  </a:lnTo>
                  <a:lnTo>
                    <a:pt x="5474" y="1728"/>
                  </a:lnTo>
                  <a:lnTo>
                    <a:pt x="5485" y="2592"/>
                  </a:lnTo>
                  <a:lnTo>
                    <a:pt x="5496" y="2592"/>
                  </a:lnTo>
                  <a:lnTo>
                    <a:pt x="5507" y="1728"/>
                  </a:lnTo>
                  <a:lnTo>
                    <a:pt x="5518" y="1728"/>
                  </a:lnTo>
                  <a:lnTo>
                    <a:pt x="5540" y="1728"/>
                  </a:lnTo>
                  <a:lnTo>
                    <a:pt x="5551" y="1728"/>
                  </a:lnTo>
                  <a:lnTo>
                    <a:pt x="5573" y="864"/>
                  </a:lnTo>
                  <a:lnTo>
                    <a:pt x="5595" y="864"/>
                  </a:lnTo>
                  <a:lnTo>
                    <a:pt x="5606" y="864"/>
                  </a:lnTo>
                  <a:lnTo>
                    <a:pt x="5628" y="1728"/>
                  </a:lnTo>
                  <a:lnTo>
                    <a:pt x="5639" y="864"/>
                  </a:lnTo>
                  <a:lnTo>
                    <a:pt x="5661" y="1728"/>
                  </a:lnTo>
                  <a:lnTo>
                    <a:pt x="5672" y="1728"/>
                  </a:lnTo>
                  <a:lnTo>
                    <a:pt x="5683" y="2592"/>
                  </a:lnTo>
                  <a:lnTo>
                    <a:pt x="5694" y="2592"/>
                  </a:lnTo>
                  <a:lnTo>
                    <a:pt x="5705" y="2592"/>
                  </a:lnTo>
                  <a:lnTo>
                    <a:pt x="5705" y="1728"/>
                  </a:lnTo>
                  <a:lnTo>
                    <a:pt x="5727" y="1728"/>
                  </a:lnTo>
                  <a:lnTo>
                    <a:pt x="5749" y="864"/>
                  </a:lnTo>
                  <a:lnTo>
                    <a:pt x="5815" y="2592"/>
                  </a:lnTo>
                  <a:lnTo>
                    <a:pt x="5826" y="1728"/>
                  </a:lnTo>
                  <a:lnTo>
                    <a:pt x="5859" y="1728"/>
                  </a:lnTo>
                  <a:lnTo>
                    <a:pt x="5870" y="2592"/>
                  </a:lnTo>
                  <a:lnTo>
                    <a:pt x="5881" y="1728"/>
                  </a:lnTo>
                  <a:lnTo>
                    <a:pt x="5914" y="1728"/>
                  </a:lnTo>
                  <a:lnTo>
                    <a:pt x="5936" y="2592"/>
                  </a:lnTo>
                  <a:lnTo>
                    <a:pt x="5947" y="1728"/>
                  </a:lnTo>
                  <a:lnTo>
                    <a:pt x="5980" y="1728"/>
                  </a:lnTo>
                  <a:lnTo>
                    <a:pt x="6002" y="864"/>
                  </a:lnTo>
                  <a:lnTo>
                    <a:pt x="6035" y="864"/>
                  </a:lnTo>
                  <a:lnTo>
                    <a:pt x="6057" y="864"/>
                  </a:lnTo>
                  <a:lnTo>
                    <a:pt x="6068" y="864"/>
                  </a:lnTo>
                  <a:lnTo>
                    <a:pt x="6090" y="864"/>
                  </a:lnTo>
                  <a:lnTo>
                    <a:pt x="6112" y="864"/>
                  </a:lnTo>
                  <a:lnTo>
                    <a:pt x="6145" y="0"/>
                  </a:lnTo>
                  <a:lnTo>
                    <a:pt x="6167" y="864"/>
                  </a:lnTo>
                  <a:lnTo>
                    <a:pt x="6189" y="864"/>
                  </a:lnTo>
                  <a:lnTo>
                    <a:pt x="6211" y="0"/>
                  </a:lnTo>
                  <a:lnTo>
                    <a:pt x="6244" y="0"/>
                  </a:lnTo>
                  <a:lnTo>
                    <a:pt x="6266" y="0"/>
                  </a:lnTo>
                  <a:lnTo>
                    <a:pt x="6299" y="0"/>
                  </a:lnTo>
                  <a:lnTo>
                    <a:pt x="6332" y="0"/>
                  </a:lnTo>
                  <a:lnTo>
                    <a:pt x="6354" y="0"/>
                  </a:lnTo>
                  <a:lnTo>
                    <a:pt x="6365" y="0"/>
                  </a:lnTo>
                  <a:lnTo>
                    <a:pt x="6387" y="0"/>
                  </a:lnTo>
                  <a:lnTo>
                    <a:pt x="6409" y="0"/>
                  </a:lnTo>
                  <a:lnTo>
                    <a:pt x="6442" y="0"/>
                  </a:lnTo>
                  <a:lnTo>
                    <a:pt x="6453" y="0"/>
                  </a:lnTo>
                  <a:lnTo>
                    <a:pt x="6475" y="864"/>
                  </a:lnTo>
                  <a:lnTo>
                    <a:pt x="6518" y="864"/>
                  </a:lnTo>
                  <a:lnTo>
                    <a:pt x="6540" y="864"/>
                  </a:lnTo>
                  <a:lnTo>
                    <a:pt x="6562" y="864"/>
                  </a:lnTo>
                  <a:lnTo>
                    <a:pt x="6573" y="864"/>
                  </a:lnTo>
                  <a:lnTo>
                    <a:pt x="6584" y="864"/>
                  </a:lnTo>
                  <a:lnTo>
                    <a:pt x="6595" y="0"/>
                  </a:lnTo>
                  <a:lnTo>
                    <a:pt x="6628" y="864"/>
                  </a:lnTo>
                  <a:lnTo>
                    <a:pt x="6639" y="864"/>
                  </a:lnTo>
                  <a:lnTo>
                    <a:pt x="6650" y="864"/>
                  </a:lnTo>
                  <a:lnTo>
                    <a:pt x="6661" y="864"/>
                  </a:lnTo>
                  <a:lnTo>
                    <a:pt x="6694" y="864"/>
                  </a:lnTo>
                  <a:lnTo>
                    <a:pt x="6705" y="0"/>
                  </a:lnTo>
                  <a:lnTo>
                    <a:pt x="6716" y="0"/>
                  </a:lnTo>
                  <a:lnTo>
                    <a:pt x="6727" y="864"/>
                  </a:lnTo>
                  <a:lnTo>
                    <a:pt x="6771" y="864"/>
                  </a:lnTo>
                  <a:lnTo>
                    <a:pt x="6782" y="864"/>
                  </a:lnTo>
                  <a:lnTo>
                    <a:pt x="6793" y="864"/>
                  </a:lnTo>
                  <a:lnTo>
                    <a:pt x="6815" y="864"/>
                  </a:lnTo>
                  <a:lnTo>
                    <a:pt x="6848" y="864"/>
                  </a:lnTo>
                  <a:lnTo>
                    <a:pt x="6859" y="864"/>
                  </a:lnTo>
                  <a:lnTo>
                    <a:pt x="6881" y="1728"/>
                  </a:lnTo>
                  <a:lnTo>
                    <a:pt x="6892" y="864"/>
                  </a:lnTo>
                  <a:lnTo>
                    <a:pt x="6903" y="1728"/>
                  </a:lnTo>
                  <a:lnTo>
                    <a:pt x="6925" y="1728"/>
                  </a:lnTo>
                  <a:lnTo>
                    <a:pt x="6925" y="864"/>
                  </a:lnTo>
                  <a:lnTo>
                    <a:pt x="6936" y="1728"/>
                  </a:lnTo>
                  <a:lnTo>
                    <a:pt x="6958" y="864"/>
                  </a:lnTo>
                  <a:lnTo>
                    <a:pt x="6969" y="2592"/>
                  </a:lnTo>
                  <a:lnTo>
                    <a:pt x="7013" y="2592"/>
                  </a:lnTo>
                  <a:lnTo>
                    <a:pt x="7035" y="2592"/>
                  </a:lnTo>
                  <a:lnTo>
                    <a:pt x="7046" y="1728"/>
                  </a:lnTo>
                  <a:lnTo>
                    <a:pt x="7068" y="1728"/>
                  </a:lnTo>
                  <a:lnTo>
                    <a:pt x="7079" y="1728"/>
                  </a:lnTo>
                  <a:lnTo>
                    <a:pt x="7112" y="1728"/>
                  </a:lnTo>
                  <a:lnTo>
                    <a:pt x="7145" y="864"/>
                  </a:lnTo>
                  <a:lnTo>
                    <a:pt x="7156" y="1728"/>
                  </a:lnTo>
                  <a:lnTo>
                    <a:pt x="7167" y="1728"/>
                  </a:lnTo>
                  <a:lnTo>
                    <a:pt x="7222" y="864"/>
                  </a:lnTo>
                  <a:lnTo>
                    <a:pt x="7244" y="1728"/>
                  </a:lnTo>
                  <a:lnTo>
                    <a:pt x="7266" y="864"/>
                  </a:lnTo>
                  <a:lnTo>
                    <a:pt x="7277" y="1728"/>
                  </a:lnTo>
                  <a:lnTo>
                    <a:pt x="7288" y="1728"/>
                  </a:lnTo>
                  <a:lnTo>
                    <a:pt x="7299" y="1728"/>
                  </a:lnTo>
                  <a:lnTo>
                    <a:pt x="7310" y="1728"/>
                  </a:lnTo>
                  <a:lnTo>
                    <a:pt x="7321" y="1728"/>
                  </a:lnTo>
                  <a:lnTo>
                    <a:pt x="7343" y="1728"/>
                  </a:lnTo>
                  <a:lnTo>
                    <a:pt x="7365" y="1728"/>
                  </a:lnTo>
                  <a:lnTo>
                    <a:pt x="7387" y="1728"/>
                  </a:lnTo>
                  <a:lnTo>
                    <a:pt x="7398" y="1728"/>
                  </a:lnTo>
                  <a:lnTo>
                    <a:pt x="7409" y="1728"/>
                  </a:lnTo>
                  <a:lnTo>
                    <a:pt x="7431" y="1728"/>
                  </a:lnTo>
                  <a:lnTo>
                    <a:pt x="7453" y="1728"/>
                  </a:lnTo>
                  <a:lnTo>
                    <a:pt x="7475" y="1728"/>
                  </a:lnTo>
                  <a:lnTo>
                    <a:pt x="7486" y="1728"/>
                  </a:lnTo>
                  <a:lnTo>
                    <a:pt x="7508" y="2592"/>
                  </a:lnTo>
                  <a:lnTo>
                    <a:pt x="7508" y="3456"/>
                  </a:lnTo>
                  <a:lnTo>
                    <a:pt x="7519" y="3456"/>
                  </a:lnTo>
                  <a:lnTo>
                    <a:pt x="7530" y="3456"/>
                  </a:lnTo>
                  <a:lnTo>
                    <a:pt x="7552" y="2592"/>
                  </a:lnTo>
                  <a:lnTo>
                    <a:pt x="7563" y="2592"/>
                  </a:lnTo>
                  <a:lnTo>
                    <a:pt x="7563" y="1728"/>
                  </a:lnTo>
                  <a:lnTo>
                    <a:pt x="7563" y="2592"/>
                  </a:lnTo>
                  <a:lnTo>
                    <a:pt x="7574" y="1728"/>
                  </a:lnTo>
                  <a:lnTo>
                    <a:pt x="7574" y="2592"/>
                  </a:lnTo>
                  <a:lnTo>
                    <a:pt x="7607" y="1728"/>
                  </a:lnTo>
                  <a:lnTo>
                    <a:pt x="7618" y="2592"/>
                  </a:lnTo>
                  <a:lnTo>
                    <a:pt x="7618" y="1728"/>
                  </a:lnTo>
                  <a:lnTo>
                    <a:pt x="7640" y="2592"/>
                  </a:lnTo>
                  <a:lnTo>
                    <a:pt x="7662" y="2592"/>
                  </a:lnTo>
                  <a:lnTo>
                    <a:pt x="7673" y="2592"/>
                  </a:lnTo>
                  <a:lnTo>
                    <a:pt x="7684" y="2592"/>
                  </a:lnTo>
                  <a:lnTo>
                    <a:pt x="7695" y="1728"/>
                  </a:lnTo>
                  <a:lnTo>
                    <a:pt x="7706" y="2592"/>
                  </a:lnTo>
                  <a:lnTo>
                    <a:pt x="7706" y="1728"/>
                  </a:lnTo>
                  <a:lnTo>
                    <a:pt x="7717" y="1728"/>
                  </a:lnTo>
                  <a:lnTo>
                    <a:pt x="7717" y="2592"/>
                  </a:lnTo>
                  <a:lnTo>
                    <a:pt x="7728" y="1728"/>
                  </a:lnTo>
                  <a:lnTo>
                    <a:pt x="7761" y="2592"/>
                  </a:lnTo>
                  <a:lnTo>
                    <a:pt x="7772" y="2592"/>
                  </a:lnTo>
                  <a:lnTo>
                    <a:pt x="7783" y="2592"/>
                  </a:lnTo>
                  <a:lnTo>
                    <a:pt x="7805" y="1728"/>
                  </a:lnTo>
                  <a:lnTo>
                    <a:pt x="7849" y="1728"/>
                  </a:lnTo>
                  <a:lnTo>
                    <a:pt x="7871" y="1728"/>
                  </a:lnTo>
                  <a:lnTo>
                    <a:pt x="7882" y="2592"/>
                  </a:lnTo>
                  <a:lnTo>
                    <a:pt x="7893" y="2592"/>
                  </a:lnTo>
                  <a:lnTo>
                    <a:pt x="7904" y="2592"/>
                  </a:lnTo>
                  <a:lnTo>
                    <a:pt x="7915" y="2592"/>
                  </a:lnTo>
                  <a:lnTo>
                    <a:pt x="7936" y="2592"/>
                  </a:lnTo>
                  <a:lnTo>
                    <a:pt x="7947" y="2592"/>
                  </a:lnTo>
                  <a:lnTo>
                    <a:pt x="7969" y="2592"/>
                  </a:lnTo>
                  <a:lnTo>
                    <a:pt x="7980" y="2592"/>
                  </a:lnTo>
                  <a:lnTo>
                    <a:pt x="7991" y="1728"/>
                  </a:lnTo>
                  <a:lnTo>
                    <a:pt x="8002" y="1728"/>
                  </a:lnTo>
                  <a:lnTo>
                    <a:pt x="8035" y="1728"/>
                  </a:lnTo>
                  <a:lnTo>
                    <a:pt x="8046" y="1728"/>
                  </a:lnTo>
                  <a:lnTo>
                    <a:pt x="8068" y="1728"/>
                  </a:lnTo>
                  <a:lnTo>
                    <a:pt x="8090" y="1728"/>
                  </a:lnTo>
                  <a:lnTo>
                    <a:pt x="8112" y="1728"/>
                  </a:lnTo>
                  <a:lnTo>
                    <a:pt x="8134" y="1728"/>
                  </a:lnTo>
                  <a:lnTo>
                    <a:pt x="8156" y="2592"/>
                  </a:lnTo>
                  <a:lnTo>
                    <a:pt x="8167" y="2592"/>
                  </a:lnTo>
                  <a:lnTo>
                    <a:pt x="8178" y="2592"/>
                  </a:lnTo>
                  <a:lnTo>
                    <a:pt x="8200" y="1728"/>
                  </a:lnTo>
                  <a:lnTo>
                    <a:pt x="8233" y="1728"/>
                  </a:lnTo>
                  <a:lnTo>
                    <a:pt x="8244" y="1728"/>
                  </a:lnTo>
                  <a:lnTo>
                    <a:pt x="8266" y="1728"/>
                  </a:lnTo>
                  <a:lnTo>
                    <a:pt x="8277" y="1728"/>
                  </a:lnTo>
                  <a:lnTo>
                    <a:pt x="8310" y="1728"/>
                  </a:lnTo>
                  <a:lnTo>
                    <a:pt x="8321" y="2592"/>
                  </a:lnTo>
                  <a:lnTo>
                    <a:pt x="8354" y="1728"/>
                  </a:lnTo>
                  <a:lnTo>
                    <a:pt x="8387" y="1728"/>
                  </a:lnTo>
                  <a:lnTo>
                    <a:pt x="8398" y="1728"/>
                  </a:lnTo>
                  <a:lnTo>
                    <a:pt x="8420" y="1728"/>
                  </a:lnTo>
                  <a:lnTo>
                    <a:pt x="8464" y="1728"/>
                  </a:lnTo>
                  <a:lnTo>
                    <a:pt x="8475" y="1728"/>
                  </a:lnTo>
                  <a:lnTo>
                    <a:pt x="8497" y="1728"/>
                  </a:lnTo>
                  <a:lnTo>
                    <a:pt x="8519" y="2592"/>
                  </a:lnTo>
                  <a:lnTo>
                    <a:pt x="8552" y="1728"/>
                  </a:lnTo>
                  <a:lnTo>
                    <a:pt x="8574" y="2592"/>
                  </a:lnTo>
                  <a:lnTo>
                    <a:pt x="8596" y="1728"/>
                  </a:lnTo>
                  <a:lnTo>
                    <a:pt x="8618" y="2592"/>
                  </a:lnTo>
                  <a:lnTo>
                    <a:pt x="8651" y="1728"/>
                  </a:lnTo>
                  <a:lnTo>
                    <a:pt x="8662" y="2592"/>
                  </a:lnTo>
                  <a:lnTo>
                    <a:pt x="8673" y="1728"/>
                  </a:lnTo>
                  <a:lnTo>
                    <a:pt x="8717" y="2592"/>
                  </a:lnTo>
                  <a:lnTo>
                    <a:pt x="8728" y="2592"/>
                  </a:lnTo>
                  <a:lnTo>
                    <a:pt x="8750" y="2592"/>
                  </a:lnTo>
                  <a:lnTo>
                    <a:pt x="8761" y="2592"/>
                  </a:lnTo>
                  <a:lnTo>
                    <a:pt x="8772" y="1728"/>
                  </a:lnTo>
                  <a:lnTo>
                    <a:pt x="8805" y="1728"/>
                  </a:lnTo>
                  <a:lnTo>
                    <a:pt x="8838" y="1728"/>
                  </a:lnTo>
                  <a:lnTo>
                    <a:pt x="8849" y="1728"/>
                  </a:lnTo>
                  <a:lnTo>
                    <a:pt x="8860" y="1728"/>
                  </a:lnTo>
                  <a:lnTo>
                    <a:pt x="8882" y="1728"/>
                  </a:lnTo>
                  <a:lnTo>
                    <a:pt x="8893" y="1728"/>
                  </a:lnTo>
                  <a:lnTo>
                    <a:pt x="8926" y="1728"/>
                  </a:lnTo>
                  <a:lnTo>
                    <a:pt x="8937" y="1728"/>
                  </a:lnTo>
                  <a:lnTo>
                    <a:pt x="8948" y="1728"/>
                  </a:lnTo>
                  <a:lnTo>
                    <a:pt x="8970" y="1728"/>
                  </a:lnTo>
                  <a:lnTo>
                    <a:pt x="8981" y="1728"/>
                  </a:lnTo>
                  <a:lnTo>
                    <a:pt x="9014" y="1728"/>
                  </a:lnTo>
                  <a:lnTo>
                    <a:pt x="9025" y="1728"/>
                  </a:lnTo>
                  <a:lnTo>
                    <a:pt x="9036" y="1728"/>
                  </a:lnTo>
                  <a:lnTo>
                    <a:pt x="9058" y="1728"/>
                  </a:lnTo>
                  <a:lnTo>
                    <a:pt x="9069" y="1728"/>
                  </a:lnTo>
                  <a:lnTo>
                    <a:pt x="9102" y="1728"/>
                  </a:lnTo>
                  <a:lnTo>
                    <a:pt x="9113" y="1728"/>
                  </a:lnTo>
                  <a:lnTo>
                    <a:pt x="9135" y="1728"/>
                  </a:lnTo>
                  <a:lnTo>
                    <a:pt x="9146" y="1728"/>
                  </a:lnTo>
                  <a:lnTo>
                    <a:pt x="9168" y="1728"/>
                  </a:lnTo>
                  <a:lnTo>
                    <a:pt x="9179" y="1728"/>
                  </a:lnTo>
                  <a:lnTo>
                    <a:pt x="9234" y="1728"/>
                  </a:lnTo>
                  <a:lnTo>
                    <a:pt x="9278" y="2592"/>
                  </a:lnTo>
                  <a:lnTo>
                    <a:pt x="9289" y="2592"/>
                  </a:lnTo>
                  <a:lnTo>
                    <a:pt x="9300" y="2592"/>
                  </a:lnTo>
                  <a:lnTo>
                    <a:pt x="9322" y="1728"/>
                  </a:lnTo>
                  <a:lnTo>
                    <a:pt x="9355" y="2592"/>
                  </a:lnTo>
                  <a:lnTo>
                    <a:pt x="9365" y="3456"/>
                  </a:lnTo>
                  <a:lnTo>
                    <a:pt x="9376" y="2592"/>
                  </a:lnTo>
                  <a:lnTo>
                    <a:pt x="9398" y="2592"/>
                  </a:lnTo>
                  <a:lnTo>
                    <a:pt x="9409" y="3456"/>
                  </a:lnTo>
                  <a:lnTo>
                    <a:pt x="9420" y="2592"/>
                  </a:lnTo>
                  <a:lnTo>
                    <a:pt x="9442" y="2592"/>
                  </a:lnTo>
                  <a:lnTo>
                    <a:pt x="9464" y="2592"/>
                  </a:lnTo>
                  <a:lnTo>
                    <a:pt x="9475" y="2592"/>
                  </a:lnTo>
                  <a:lnTo>
                    <a:pt x="9486" y="3456"/>
                  </a:lnTo>
                  <a:lnTo>
                    <a:pt x="9497" y="3456"/>
                  </a:lnTo>
                  <a:lnTo>
                    <a:pt x="9508" y="2592"/>
                  </a:lnTo>
                  <a:lnTo>
                    <a:pt x="9530" y="2592"/>
                  </a:lnTo>
                  <a:lnTo>
                    <a:pt x="9541" y="2592"/>
                  </a:lnTo>
                  <a:lnTo>
                    <a:pt x="9552" y="2592"/>
                  </a:lnTo>
                  <a:lnTo>
                    <a:pt x="9618" y="1728"/>
                  </a:lnTo>
                  <a:lnTo>
                    <a:pt x="9640" y="2592"/>
                  </a:lnTo>
                  <a:lnTo>
                    <a:pt x="9662" y="2592"/>
                  </a:lnTo>
                  <a:lnTo>
                    <a:pt x="9684" y="2592"/>
                  </a:lnTo>
                  <a:lnTo>
                    <a:pt x="9695" y="1728"/>
                  </a:lnTo>
                  <a:lnTo>
                    <a:pt x="9706" y="2592"/>
                  </a:lnTo>
                  <a:lnTo>
                    <a:pt x="9728" y="1728"/>
                  </a:lnTo>
                  <a:lnTo>
                    <a:pt x="9739" y="2592"/>
                  </a:lnTo>
                  <a:lnTo>
                    <a:pt x="9761" y="1728"/>
                  </a:lnTo>
                  <a:lnTo>
                    <a:pt x="9794" y="1728"/>
                  </a:lnTo>
                  <a:lnTo>
                    <a:pt x="9805" y="2592"/>
                  </a:lnTo>
                  <a:lnTo>
                    <a:pt x="9849" y="2592"/>
                  </a:lnTo>
                  <a:lnTo>
                    <a:pt x="9860" y="1728"/>
                  </a:lnTo>
                  <a:lnTo>
                    <a:pt x="9882" y="2592"/>
                  </a:lnTo>
                  <a:lnTo>
                    <a:pt x="9893" y="2592"/>
                  </a:lnTo>
                  <a:lnTo>
                    <a:pt x="9904" y="1728"/>
                  </a:lnTo>
                  <a:lnTo>
                    <a:pt x="9904" y="2592"/>
                  </a:lnTo>
                  <a:lnTo>
                    <a:pt x="9915" y="1728"/>
                  </a:lnTo>
                  <a:lnTo>
                    <a:pt x="9915" y="2592"/>
                  </a:lnTo>
                  <a:lnTo>
                    <a:pt x="9959" y="2592"/>
                  </a:lnTo>
                  <a:lnTo>
                    <a:pt x="9970" y="2592"/>
                  </a:lnTo>
                  <a:lnTo>
                    <a:pt x="9981" y="2592"/>
                  </a:lnTo>
                  <a:lnTo>
                    <a:pt x="10003" y="2592"/>
                  </a:lnTo>
                  <a:lnTo>
                    <a:pt x="10025" y="2592"/>
                  </a:lnTo>
                  <a:lnTo>
                    <a:pt x="10036" y="2592"/>
                  </a:lnTo>
                  <a:lnTo>
                    <a:pt x="10036" y="3456"/>
                  </a:lnTo>
                  <a:lnTo>
                    <a:pt x="10047" y="3456"/>
                  </a:lnTo>
                  <a:lnTo>
                    <a:pt x="10069" y="3456"/>
                  </a:lnTo>
                  <a:lnTo>
                    <a:pt x="10091" y="2592"/>
                  </a:lnTo>
                  <a:lnTo>
                    <a:pt x="10102" y="2592"/>
                  </a:lnTo>
                  <a:lnTo>
                    <a:pt x="10113" y="2592"/>
                  </a:lnTo>
                  <a:lnTo>
                    <a:pt x="10124" y="2592"/>
                  </a:lnTo>
                  <a:lnTo>
                    <a:pt x="10135" y="2592"/>
                  </a:lnTo>
                  <a:lnTo>
                    <a:pt x="10146" y="2592"/>
                  </a:lnTo>
                  <a:lnTo>
                    <a:pt x="10157" y="2592"/>
                  </a:lnTo>
                  <a:lnTo>
                    <a:pt x="10168" y="2592"/>
                  </a:lnTo>
                  <a:lnTo>
                    <a:pt x="10179" y="2592"/>
                  </a:lnTo>
                  <a:lnTo>
                    <a:pt x="10190" y="2592"/>
                  </a:lnTo>
                  <a:lnTo>
                    <a:pt x="10212" y="2592"/>
                  </a:lnTo>
                  <a:lnTo>
                    <a:pt x="10223" y="2592"/>
                  </a:lnTo>
                  <a:lnTo>
                    <a:pt x="10245" y="2592"/>
                  </a:lnTo>
                  <a:lnTo>
                    <a:pt x="10256" y="2592"/>
                  </a:lnTo>
                  <a:lnTo>
                    <a:pt x="10289" y="2592"/>
                  </a:lnTo>
                  <a:lnTo>
                    <a:pt x="10333" y="2592"/>
                  </a:lnTo>
                  <a:lnTo>
                    <a:pt x="10344" y="2592"/>
                  </a:lnTo>
                  <a:lnTo>
                    <a:pt x="10377" y="2592"/>
                  </a:lnTo>
                  <a:lnTo>
                    <a:pt x="10399" y="2592"/>
                  </a:lnTo>
                  <a:lnTo>
                    <a:pt x="10421" y="2592"/>
                  </a:lnTo>
                  <a:lnTo>
                    <a:pt x="10432" y="2592"/>
                  </a:lnTo>
                  <a:lnTo>
                    <a:pt x="10454" y="1728"/>
                  </a:lnTo>
                  <a:lnTo>
                    <a:pt x="10476" y="2592"/>
                  </a:lnTo>
                  <a:lnTo>
                    <a:pt x="10520" y="1728"/>
                  </a:lnTo>
                  <a:lnTo>
                    <a:pt x="10531" y="2592"/>
                  </a:lnTo>
                  <a:lnTo>
                    <a:pt x="10542" y="3456"/>
                  </a:lnTo>
                  <a:lnTo>
                    <a:pt x="10564" y="3456"/>
                  </a:lnTo>
                  <a:lnTo>
                    <a:pt x="10586" y="3456"/>
                  </a:lnTo>
                  <a:lnTo>
                    <a:pt x="10597" y="4320"/>
                  </a:lnTo>
                  <a:lnTo>
                    <a:pt x="10630" y="3456"/>
                  </a:lnTo>
                  <a:lnTo>
                    <a:pt x="10685" y="2592"/>
                  </a:lnTo>
                  <a:lnTo>
                    <a:pt x="10696" y="2592"/>
                  </a:lnTo>
                  <a:lnTo>
                    <a:pt x="10707" y="1728"/>
                  </a:lnTo>
                  <a:lnTo>
                    <a:pt x="10718" y="1728"/>
                  </a:lnTo>
                  <a:lnTo>
                    <a:pt x="10718" y="2592"/>
                  </a:lnTo>
                  <a:lnTo>
                    <a:pt x="10740" y="2592"/>
                  </a:lnTo>
                  <a:lnTo>
                    <a:pt x="10773" y="2592"/>
                  </a:lnTo>
                  <a:lnTo>
                    <a:pt x="10773" y="1728"/>
                  </a:lnTo>
                  <a:lnTo>
                    <a:pt x="10784" y="1728"/>
                  </a:lnTo>
                  <a:lnTo>
                    <a:pt x="10816" y="2592"/>
                  </a:lnTo>
                  <a:lnTo>
                    <a:pt x="10827" y="2592"/>
                  </a:lnTo>
                  <a:lnTo>
                    <a:pt x="10838" y="2592"/>
                  </a:lnTo>
                  <a:lnTo>
                    <a:pt x="10849" y="2592"/>
                  </a:lnTo>
                  <a:lnTo>
                    <a:pt x="10860" y="2592"/>
                  </a:lnTo>
                  <a:lnTo>
                    <a:pt x="10871" y="3456"/>
                  </a:lnTo>
                  <a:lnTo>
                    <a:pt x="10871" y="2592"/>
                  </a:lnTo>
                  <a:lnTo>
                    <a:pt x="10893" y="2592"/>
                  </a:lnTo>
                  <a:lnTo>
                    <a:pt x="10915" y="3456"/>
                  </a:lnTo>
                  <a:lnTo>
                    <a:pt x="10959" y="3456"/>
                  </a:lnTo>
                  <a:lnTo>
                    <a:pt x="10970" y="2592"/>
                  </a:lnTo>
                  <a:lnTo>
                    <a:pt x="10992" y="2592"/>
                  </a:lnTo>
                  <a:lnTo>
                    <a:pt x="11003" y="1728"/>
                  </a:lnTo>
                  <a:lnTo>
                    <a:pt x="11047" y="1728"/>
                  </a:lnTo>
                  <a:lnTo>
                    <a:pt x="11058" y="1728"/>
                  </a:lnTo>
                  <a:lnTo>
                    <a:pt x="11069" y="1728"/>
                  </a:lnTo>
                  <a:lnTo>
                    <a:pt x="11080" y="1728"/>
                  </a:lnTo>
                  <a:lnTo>
                    <a:pt x="11091" y="1728"/>
                  </a:lnTo>
                  <a:lnTo>
                    <a:pt x="11168" y="1728"/>
                  </a:lnTo>
                  <a:lnTo>
                    <a:pt x="11212" y="1728"/>
                  </a:lnTo>
                  <a:lnTo>
                    <a:pt x="11267" y="1728"/>
                  </a:lnTo>
                  <a:lnTo>
                    <a:pt x="11278" y="1728"/>
                  </a:lnTo>
                  <a:lnTo>
                    <a:pt x="11289" y="1728"/>
                  </a:lnTo>
                  <a:lnTo>
                    <a:pt x="11311" y="1728"/>
                  </a:lnTo>
                  <a:lnTo>
                    <a:pt x="11322" y="1728"/>
                  </a:lnTo>
                  <a:lnTo>
                    <a:pt x="11355" y="1728"/>
                  </a:lnTo>
                  <a:lnTo>
                    <a:pt x="11377" y="1728"/>
                  </a:lnTo>
                  <a:lnTo>
                    <a:pt x="11388" y="1728"/>
                  </a:lnTo>
                  <a:lnTo>
                    <a:pt x="11399" y="2592"/>
                  </a:lnTo>
                  <a:lnTo>
                    <a:pt x="11432" y="1728"/>
                  </a:lnTo>
                  <a:lnTo>
                    <a:pt x="11465" y="1728"/>
                  </a:lnTo>
                  <a:lnTo>
                    <a:pt x="11476" y="1728"/>
                  </a:lnTo>
                  <a:lnTo>
                    <a:pt x="11498" y="1728"/>
                  </a:lnTo>
                  <a:lnTo>
                    <a:pt x="11520" y="1728"/>
                  </a:lnTo>
                  <a:lnTo>
                    <a:pt x="11531" y="1728"/>
                  </a:lnTo>
                  <a:lnTo>
                    <a:pt x="11575" y="1728"/>
                  </a:lnTo>
                  <a:lnTo>
                    <a:pt x="11586" y="1728"/>
                  </a:lnTo>
                  <a:lnTo>
                    <a:pt x="11619" y="1728"/>
                  </a:lnTo>
                  <a:lnTo>
                    <a:pt x="11630" y="1728"/>
                  </a:lnTo>
                  <a:lnTo>
                    <a:pt x="11641" y="1728"/>
                  </a:lnTo>
                  <a:lnTo>
                    <a:pt x="11674" y="1728"/>
                  </a:lnTo>
                  <a:lnTo>
                    <a:pt x="11718" y="1728"/>
                  </a:lnTo>
                  <a:lnTo>
                    <a:pt x="11729" y="1728"/>
                  </a:lnTo>
                  <a:lnTo>
                    <a:pt x="11740" y="1728"/>
                  </a:lnTo>
                  <a:lnTo>
                    <a:pt x="11751" y="1728"/>
                  </a:lnTo>
                  <a:lnTo>
                    <a:pt x="11784" y="1728"/>
                  </a:lnTo>
                  <a:lnTo>
                    <a:pt x="11795" y="1728"/>
                  </a:lnTo>
                  <a:lnTo>
                    <a:pt x="11817" y="1728"/>
                  </a:lnTo>
                  <a:lnTo>
                    <a:pt x="11839" y="1728"/>
                  </a:lnTo>
                  <a:lnTo>
                    <a:pt x="11850" y="1728"/>
                  </a:lnTo>
                  <a:lnTo>
                    <a:pt x="11872" y="1728"/>
                  </a:lnTo>
                  <a:lnTo>
                    <a:pt x="11894" y="1728"/>
                  </a:lnTo>
                  <a:lnTo>
                    <a:pt x="11916" y="1728"/>
                  </a:lnTo>
                  <a:lnTo>
                    <a:pt x="11938" y="1728"/>
                  </a:lnTo>
                  <a:lnTo>
                    <a:pt x="11971" y="1728"/>
                  </a:lnTo>
                  <a:lnTo>
                    <a:pt x="11993" y="1728"/>
                  </a:lnTo>
                  <a:lnTo>
                    <a:pt x="12004" y="1728"/>
                  </a:lnTo>
                  <a:lnTo>
                    <a:pt x="12015" y="1728"/>
                  </a:lnTo>
                  <a:lnTo>
                    <a:pt x="12026" y="1728"/>
                  </a:lnTo>
                  <a:lnTo>
                    <a:pt x="12037" y="864"/>
                  </a:lnTo>
                  <a:lnTo>
                    <a:pt x="12070" y="864"/>
                  </a:lnTo>
                  <a:lnTo>
                    <a:pt x="12103" y="1728"/>
                  </a:lnTo>
                  <a:lnTo>
                    <a:pt x="12125" y="1728"/>
                  </a:lnTo>
                  <a:lnTo>
                    <a:pt x="12147" y="1728"/>
                  </a:lnTo>
                  <a:lnTo>
                    <a:pt x="12180" y="864"/>
                  </a:lnTo>
                  <a:lnTo>
                    <a:pt x="12224" y="1728"/>
                  </a:lnTo>
                  <a:lnTo>
                    <a:pt x="12235" y="864"/>
                  </a:lnTo>
                  <a:lnTo>
                    <a:pt x="12256" y="1728"/>
                  </a:lnTo>
                  <a:lnTo>
                    <a:pt x="12267" y="864"/>
                  </a:lnTo>
                  <a:lnTo>
                    <a:pt x="12278" y="864"/>
                  </a:lnTo>
                  <a:lnTo>
                    <a:pt x="12289" y="864"/>
                  </a:lnTo>
                  <a:lnTo>
                    <a:pt x="12311" y="864"/>
                  </a:lnTo>
                  <a:lnTo>
                    <a:pt x="12355" y="1728"/>
                  </a:lnTo>
                  <a:lnTo>
                    <a:pt x="12377" y="864"/>
                  </a:lnTo>
                  <a:lnTo>
                    <a:pt x="12399" y="1728"/>
                  </a:lnTo>
                  <a:lnTo>
                    <a:pt x="12410" y="1728"/>
                  </a:lnTo>
                  <a:lnTo>
                    <a:pt x="12432" y="864"/>
                  </a:lnTo>
                  <a:lnTo>
                    <a:pt x="12454" y="1728"/>
                  </a:lnTo>
                  <a:lnTo>
                    <a:pt x="12476" y="1728"/>
                  </a:lnTo>
                  <a:lnTo>
                    <a:pt x="12498" y="1728"/>
                  </a:lnTo>
                  <a:lnTo>
                    <a:pt x="12542" y="1728"/>
                  </a:lnTo>
                  <a:lnTo>
                    <a:pt x="12564" y="1728"/>
                  </a:lnTo>
                  <a:lnTo>
                    <a:pt x="12575" y="1728"/>
                  </a:lnTo>
                  <a:lnTo>
                    <a:pt x="12586" y="1728"/>
                  </a:lnTo>
                  <a:lnTo>
                    <a:pt x="12597" y="864"/>
                  </a:lnTo>
                  <a:lnTo>
                    <a:pt x="12619" y="864"/>
                  </a:lnTo>
                  <a:lnTo>
                    <a:pt x="12630" y="864"/>
                  </a:lnTo>
                  <a:lnTo>
                    <a:pt x="12663" y="864"/>
                  </a:lnTo>
                  <a:lnTo>
                    <a:pt x="12674" y="864"/>
                  </a:lnTo>
                  <a:lnTo>
                    <a:pt x="12696" y="864"/>
                  </a:lnTo>
                  <a:lnTo>
                    <a:pt x="12729" y="864"/>
                  </a:lnTo>
                  <a:lnTo>
                    <a:pt x="12740" y="864"/>
                  </a:lnTo>
                  <a:lnTo>
                    <a:pt x="12762" y="864"/>
                  </a:lnTo>
                  <a:lnTo>
                    <a:pt x="12795" y="864"/>
                  </a:lnTo>
                  <a:lnTo>
                    <a:pt x="12806" y="864"/>
                  </a:lnTo>
                  <a:lnTo>
                    <a:pt x="12828" y="1728"/>
                  </a:lnTo>
                  <a:lnTo>
                    <a:pt x="12850" y="864"/>
                  </a:lnTo>
                  <a:lnTo>
                    <a:pt x="12883" y="864"/>
                  </a:lnTo>
                  <a:lnTo>
                    <a:pt x="12905" y="864"/>
                  </a:lnTo>
                  <a:lnTo>
                    <a:pt x="12916" y="864"/>
                  </a:lnTo>
                  <a:lnTo>
                    <a:pt x="12927" y="864"/>
                  </a:lnTo>
                  <a:lnTo>
                    <a:pt x="12938" y="864"/>
                  </a:lnTo>
                  <a:lnTo>
                    <a:pt x="12993" y="864"/>
                  </a:lnTo>
                  <a:lnTo>
                    <a:pt x="13004" y="1728"/>
                  </a:lnTo>
                  <a:lnTo>
                    <a:pt x="13015" y="1728"/>
                  </a:lnTo>
                  <a:lnTo>
                    <a:pt x="13026" y="1728"/>
                  </a:lnTo>
                  <a:lnTo>
                    <a:pt x="13048" y="864"/>
                  </a:lnTo>
                  <a:lnTo>
                    <a:pt x="13070" y="864"/>
                  </a:lnTo>
                  <a:lnTo>
                    <a:pt x="13081" y="864"/>
                  </a:lnTo>
                  <a:lnTo>
                    <a:pt x="13103" y="864"/>
                  </a:lnTo>
                  <a:lnTo>
                    <a:pt x="13125" y="864"/>
                  </a:lnTo>
                  <a:lnTo>
                    <a:pt x="13136" y="864"/>
                  </a:lnTo>
                  <a:lnTo>
                    <a:pt x="13180" y="864"/>
                  </a:lnTo>
                  <a:lnTo>
                    <a:pt x="13202" y="864"/>
                  </a:lnTo>
                  <a:lnTo>
                    <a:pt x="13213" y="864"/>
                  </a:lnTo>
                  <a:lnTo>
                    <a:pt x="13224" y="864"/>
                  </a:lnTo>
                  <a:lnTo>
                    <a:pt x="13246" y="864"/>
                  </a:lnTo>
                  <a:lnTo>
                    <a:pt x="13268" y="1728"/>
                  </a:lnTo>
                  <a:lnTo>
                    <a:pt x="13268" y="2592"/>
                  </a:lnTo>
                  <a:lnTo>
                    <a:pt x="13290" y="1728"/>
                  </a:lnTo>
                  <a:lnTo>
                    <a:pt x="13301" y="2592"/>
                  </a:lnTo>
                  <a:lnTo>
                    <a:pt x="13312" y="2592"/>
                  </a:lnTo>
                  <a:lnTo>
                    <a:pt x="13345" y="2592"/>
                  </a:lnTo>
                  <a:lnTo>
                    <a:pt x="13378" y="2592"/>
                  </a:lnTo>
                  <a:lnTo>
                    <a:pt x="13389" y="2592"/>
                  </a:lnTo>
                  <a:lnTo>
                    <a:pt x="13422" y="1728"/>
                  </a:lnTo>
                  <a:lnTo>
                    <a:pt x="13444" y="1728"/>
                  </a:lnTo>
                  <a:lnTo>
                    <a:pt x="13455" y="1728"/>
                  </a:lnTo>
                  <a:lnTo>
                    <a:pt x="13466" y="1728"/>
                  </a:lnTo>
                  <a:lnTo>
                    <a:pt x="13477" y="1728"/>
                  </a:lnTo>
                  <a:lnTo>
                    <a:pt x="13521" y="1728"/>
                  </a:lnTo>
                  <a:lnTo>
                    <a:pt x="13532" y="2592"/>
                  </a:lnTo>
                  <a:lnTo>
                    <a:pt x="13543" y="3456"/>
                  </a:lnTo>
                  <a:lnTo>
                    <a:pt x="13565" y="2592"/>
                  </a:lnTo>
                  <a:lnTo>
                    <a:pt x="13598" y="1728"/>
                  </a:lnTo>
                  <a:lnTo>
                    <a:pt x="13609" y="2592"/>
                  </a:lnTo>
                  <a:lnTo>
                    <a:pt x="13620" y="2592"/>
                  </a:lnTo>
                  <a:lnTo>
                    <a:pt x="13653" y="2592"/>
                  </a:lnTo>
                  <a:lnTo>
                    <a:pt x="13664" y="2592"/>
                  </a:lnTo>
                  <a:lnTo>
                    <a:pt x="13696" y="2592"/>
                  </a:lnTo>
                  <a:lnTo>
                    <a:pt x="13729" y="2592"/>
                  </a:lnTo>
                  <a:lnTo>
                    <a:pt x="13751" y="2592"/>
                  </a:lnTo>
                  <a:lnTo>
                    <a:pt x="13762" y="2592"/>
                  </a:lnTo>
                  <a:lnTo>
                    <a:pt x="13773" y="2592"/>
                  </a:lnTo>
                  <a:lnTo>
                    <a:pt x="13773" y="1728"/>
                  </a:lnTo>
                  <a:lnTo>
                    <a:pt x="13839" y="1728"/>
                  </a:lnTo>
                  <a:lnTo>
                    <a:pt x="13861" y="2592"/>
                  </a:lnTo>
                  <a:lnTo>
                    <a:pt x="13872" y="2592"/>
                  </a:lnTo>
                  <a:lnTo>
                    <a:pt x="13883" y="1728"/>
                  </a:lnTo>
                  <a:lnTo>
                    <a:pt x="13894" y="1728"/>
                  </a:lnTo>
                  <a:lnTo>
                    <a:pt x="13938" y="1728"/>
                  </a:lnTo>
                  <a:lnTo>
                    <a:pt x="13949" y="1728"/>
                  </a:lnTo>
                  <a:lnTo>
                    <a:pt x="13960" y="1728"/>
                  </a:lnTo>
                  <a:lnTo>
                    <a:pt x="13971" y="1728"/>
                  </a:lnTo>
                  <a:lnTo>
                    <a:pt x="13993" y="1728"/>
                  </a:lnTo>
                  <a:lnTo>
                    <a:pt x="14026" y="2592"/>
                  </a:lnTo>
                  <a:lnTo>
                    <a:pt x="14037" y="2592"/>
                  </a:lnTo>
                  <a:lnTo>
                    <a:pt x="14048" y="2592"/>
                  </a:lnTo>
                  <a:lnTo>
                    <a:pt x="14070" y="2592"/>
                  </a:lnTo>
                  <a:lnTo>
                    <a:pt x="14081" y="2592"/>
                  </a:lnTo>
                  <a:lnTo>
                    <a:pt x="14092" y="2592"/>
                  </a:lnTo>
                  <a:lnTo>
                    <a:pt x="14125" y="1728"/>
                  </a:lnTo>
                  <a:lnTo>
                    <a:pt x="14147" y="1728"/>
                  </a:lnTo>
                  <a:lnTo>
                    <a:pt x="14158" y="1728"/>
                  </a:lnTo>
                  <a:lnTo>
                    <a:pt x="14169" y="1728"/>
                  </a:lnTo>
                  <a:lnTo>
                    <a:pt x="14180" y="1728"/>
                  </a:lnTo>
                  <a:lnTo>
                    <a:pt x="14180" y="2592"/>
                  </a:lnTo>
                  <a:lnTo>
                    <a:pt x="14202" y="2592"/>
                  </a:lnTo>
                  <a:lnTo>
                    <a:pt x="14235" y="2592"/>
                  </a:lnTo>
                  <a:lnTo>
                    <a:pt x="14246" y="2592"/>
                  </a:lnTo>
                  <a:lnTo>
                    <a:pt x="14257" y="2592"/>
                  </a:lnTo>
                  <a:lnTo>
                    <a:pt x="14268" y="2592"/>
                  </a:lnTo>
                  <a:lnTo>
                    <a:pt x="14290" y="2592"/>
                  </a:lnTo>
                  <a:lnTo>
                    <a:pt x="14334" y="2592"/>
                  </a:lnTo>
                  <a:lnTo>
                    <a:pt x="14356" y="2592"/>
                  </a:lnTo>
                  <a:lnTo>
                    <a:pt x="14367" y="2592"/>
                  </a:lnTo>
                  <a:lnTo>
                    <a:pt x="14389" y="3456"/>
                  </a:lnTo>
                  <a:lnTo>
                    <a:pt x="14400" y="3456"/>
                  </a:lnTo>
                  <a:lnTo>
                    <a:pt x="14433" y="2592"/>
                  </a:lnTo>
                  <a:lnTo>
                    <a:pt x="14444" y="3456"/>
                  </a:lnTo>
                  <a:lnTo>
                    <a:pt x="14455" y="3456"/>
                  </a:lnTo>
                  <a:lnTo>
                    <a:pt x="14466" y="4320"/>
                  </a:lnTo>
                  <a:lnTo>
                    <a:pt x="14488" y="5184"/>
                  </a:lnTo>
                  <a:lnTo>
                    <a:pt x="14488" y="4320"/>
                  </a:lnTo>
                  <a:lnTo>
                    <a:pt x="14510" y="3456"/>
                  </a:lnTo>
                  <a:lnTo>
                    <a:pt x="14521" y="3456"/>
                  </a:lnTo>
                  <a:lnTo>
                    <a:pt x="14532" y="2592"/>
                  </a:lnTo>
                  <a:lnTo>
                    <a:pt x="14543" y="2592"/>
                  </a:lnTo>
                  <a:lnTo>
                    <a:pt x="14587" y="2592"/>
                  </a:lnTo>
                  <a:lnTo>
                    <a:pt x="14598" y="2592"/>
                  </a:lnTo>
                  <a:lnTo>
                    <a:pt x="14609" y="2592"/>
                  </a:lnTo>
                  <a:lnTo>
                    <a:pt x="14620" y="2592"/>
                  </a:lnTo>
                  <a:lnTo>
                    <a:pt x="14631" y="2592"/>
                  </a:lnTo>
                  <a:lnTo>
                    <a:pt x="14642" y="1728"/>
                  </a:lnTo>
                  <a:lnTo>
                    <a:pt x="14653" y="1728"/>
                  </a:lnTo>
                  <a:lnTo>
                    <a:pt x="14697" y="1728"/>
                  </a:lnTo>
                  <a:lnTo>
                    <a:pt x="14719" y="1728"/>
                  </a:lnTo>
                  <a:lnTo>
                    <a:pt x="14741" y="1728"/>
                  </a:lnTo>
                  <a:lnTo>
                    <a:pt x="14752" y="1728"/>
                  </a:lnTo>
                  <a:lnTo>
                    <a:pt x="14785" y="864"/>
                  </a:lnTo>
                  <a:lnTo>
                    <a:pt x="14796" y="1728"/>
                  </a:lnTo>
                  <a:lnTo>
                    <a:pt x="14829" y="1728"/>
                  </a:lnTo>
                  <a:lnTo>
                    <a:pt x="14862" y="1728"/>
                  </a:lnTo>
                  <a:lnTo>
                    <a:pt x="14906" y="864"/>
                  </a:lnTo>
                  <a:lnTo>
                    <a:pt x="14917" y="1728"/>
                  </a:lnTo>
                  <a:lnTo>
                    <a:pt x="14939" y="1728"/>
                  </a:lnTo>
                  <a:lnTo>
                    <a:pt x="14972" y="1728"/>
                  </a:lnTo>
                  <a:lnTo>
                    <a:pt x="14994" y="1728"/>
                  </a:lnTo>
                  <a:lnTo>
                    <a:pt x="15016" y="1728"/>
                  </a:lnTo>
                  <a:lnTo>
                    <a:pt x="15060" y="1728"/>
                  </a:lnTo>
                  <a:lnTo>
                    <a:pt x="15071" y="1728"/>
                  </a:lnTo>
                  <a:lnTo>
                    <a:pt x="15104" y="864"/>
                  </a:lnTo>
                  <a:lnTo>
                    <a:pt x="15136" y="864"/>
                  </a:lnTo>
                  <a:lnTo>
                    <a:pt x="15158" y="1728"/>
                  </a:lnTo>
                  <a:lnTo>
                    <a:pt x="15202" y="864"/>
                  </a:lnTo>
                  <a:lnTo>
                    <a:pt x="15213" y="864"/>
                  </a:lnTo>
                  <a:lnTo>
                    <a:pt x="15235" y="1728"/>
                  </a:lnTo>
                  <a:lnTo>
                    <a:pt x="15246" y="1728"/>
                  </a:lnTo>
                  <a:lnTo>
                    <a:pt x="15257" y="1728"/>
                  </a:lnTo>
                  <a:lnTo>
                    <a:pt x="15290" y="864"/>
                  </a:lnTo>
                  <a:lnTo>
                    <a:pt x="15301" y="1728"/>
                  </a:lnTo>
                  <a:lnTo>
                    <a:pt x="15301" y="864"/>
                  </a:lnTo>
                  <a:lnTo>
                    <a:pt x="15367" y="1728"/>
                  </a:lnTo>
                  <a:lnTo>
                    <a:pt x="15400" y="1728"/>
                  </a:lnTo>
                  <a:lnTo>
                    <a:pt x="15422" y="1728"/>
                  </a:lnTo>
                  <a:lnTo>
                    <a:pt x="15444" y="1728"/>
                  </a:lnTo>
                  <a:lnTo>
                    <a:pt x="15466" y="1728"/>
                  </a:lnTo>
                  <a:lnTo>
                    <a:pt x="15488" y="1728"/>
                  </a:lnTo>
                  <a:lnTo>
                    <a:pt x="15521" y="1728"/>
                  </a:lnTo>
                  <a:lnTo>
                    <a:pt x="15532" y="1728"/>
                  </a:lnTo>
                  <a:lnTo>
                    <a:pt x="15543" y="1728"/>
                  </a:lnTo>
                  <a:lnTo>
                    <a:pt x="15554" y="1728"/>
                  </a:lnTo>
                  <a:lnTo>
                    <a:pt x="15598" y="1728"/>
                  </a:lnTo>
                  <a:lnTo>
                    <a:pt x="15620" y="2592"/>
                  </a:lnTo>
                  <a:lnTo>
                    <a:pt x="15653" y="2592"/>
                  </a:lnTo>
                  <a:lnTo>
                    <a:pt x="15675" y="2592"/>
                  </a:lnTo>
                  <a:lnTo>
                    <a:pt x="15686" y="1728"/>
                  </a:lnTo>
                  <a:lnTo>
                    <a:pt x="15697" y="1728"/>
                  </a:lnTo>
                  <a:lnTo>
                    <a:pt x="15708" y="2592"/>
                  </a:lnTo>
                  <a:lnTo>
                    <a:pt x="15708" y="1728"/>
                  </a:lnTo>
                  <a:lnTo>
                    <a:pt x="15708" y="2592"/>
                  </a:lnTo>
                  <a:lnTo>
                    <a:pt x="15708" y="1728"/>
                  </a:lnTo>
                  <a:lnTo>
                    <a:pt x="15708" y="2592"/>
                  </a:lnTo>
                  <a:lnTo>
                    <a:pt x="15708" y="1728"/>
                  </a:lnTo>
                  <a:lnTo>
                    <a:pt x="15730" y="2592"/>
                  </a:lnTo>
                  <a:lnTo>
                    <a:pt x="15741" y="2592"/>
                  </a:lnTo>
                  <a:lnTo>
                    <a:pt x="15752" y="2592"/>
                  </a:lnTo>
                  <a:lnTo>
                    <a:pt x="15763" y="2592"/>
                  </a:lnTo>
                  <a:lnTo>
                    <a:pt x="15774" y="2592"/>
                  </a:lnTo>
                  <a:lnTo>
                    <a:pt x="15796" y="2592"/>
                  </a:lnTo>
                  <a:lnTo>
                    <a:pt x="15807" y="2592"/>
                  </a:lnTo>
                  <a:lnTo>
                    <a:pt x="15829" y="2592"/>
                  </a:lnTo>
                  <a:lnTo>
                    <a:pt x="15840" y="2592"/>
                  </a:lnTo>
                  <a:lnTo>
                    <a:pt x="15873" y="2592"/>
                  </a:lnTo>
                  <a:lnTo>
                    <a:pt x="15895" y="2592"/>
                  </a:lnTo>
                  <a:lnTo>
                    <a:pt x="15928" y="2592"/>
                  </a:lnTo>
                  <a:lnTo>
                    <a:pt x="15972" y="2592"/>
                  </a:lnTo>
                  <a:lnTo>
                    <a:pt x="16016" y="2592"/>
                  </a:lnTo>
                  <a:lnTo>
                    <a:pt x="16027" y="2592"/>
                  </a:lnTo>
                  <a:lnTo>
                    <a:pt x="16038" y="2592"/>
                  </a:lnTo>
                  <a:lnTo>
                    <a:pt x="16049" y="2592"/>
                  </a:lnTo>
                  <a:lnTo>
                    <a:pt x="16093" y="2592"/>
                  </a:lnTo>
                  <a:lnTo>
                    <a:pt x="16115" y="2592"/>
                  </a:lnTo>
                  <a:lnTo>
                    <a:pt x="16126" y="2592"/>
                  </a:lnTo>
                  <a:lnTo>
                    <a:pt x="16148" y="2592"/>
                  </a:lnTo>
                  <a:lnTo>
                    <a:pt x="16181" y="1728"/>
                  </a:lnTo>
                  <a:lnTo>
                    <a:pt x="16203" y="2592"/>
                  </a:lnTo>
                  <a:lnTo>
                    <a:pt x="16214" y="2592"/>
                  </a:lnTo>
                  <a:lnTo>
                    <a:pt x="16247" y="2592"/>
                  </a:lnTo>
                  <a:lnTo>
                    <a:pt x="16269" y="2592"/>
                  </a:lnTo>
                  <a:lnTo>
                    <a:pt x="16280" y="2592"/>
                  </a:lnTo>
                  <a:lnTo>
                    <a:pt x="16313" y="3456"/>
                  </a:lnTo>
                  <a:lnTo>
                    <a:pt x="16346" y="3456"/>
                  </a:lnTo>
                  <a:lnTo>
                    <a:pt x="16379" y="3456"/>
                  </a:lnTo>
                  <a:lnTo>
                    <a:pt x="16401" y="3456"/>
                  </a:lnTo>
                  <a:lnTo>
                    <a:pt x="16423" y="3456"/>
                  </a:lnTo>
                  <a:lnTo>
                    <a:pt x="16456" y="3456"/>
                  </a:lnTo>
                  <a:lnTo>
                    <a:pt x="16478" y="2592"/>
                  </a:lnTo>
                  <a:lnTo>
                    <a:pt x="16489" y="2592"/>
                  </a:lnTo>
                  <a:lnTo>
                    <a:pt x="16500" y="2592"/>
                  </a:lnTo>
                  <a:lnTo>
                    <a:pt x="16533" y="2592"/>
                  </a:lnTo>
                  <a:lnTo>
                    <a:pt x="16555" y="2592"/>
                  </a:lnTo>
                  <a:lnTo>
                    <a:pt x="16565" y="2592"/>
                  </a:lnTo>
                  <a:lnTo>
                    <a:pt x="16598" y="2592"/>
                  </a:lnTo>
                  <a:lnTo>
                    <a:pt x="16609" y="3456"/>
                  </a:lnTo>
                  <a:lnTo>
                    <a:pt x="16620" y="3456"/>
                  </a:lnTo>
                  <a:lnTo>
                    <a:pt x="16620" y="2592"/>
                  </a:lnTo>
                  <a:lnTo>
                    <a:pt x="16642" y="3456"/>
                  </a:lnTo>
                  <a:lnTo>
                    <a:pt x="16664" y="3456"/>
                  </a:lnTo>
                  <a:lnTo>
                    <a:pt x="16686" y="3456"/>
                  </a:lnTo>
                  <a:lnTo>
                    <a:pt x="16708" y="3456"/>
                  </a:lnTo>
                  <a:lnTo>
                    <a:pt x="16730" y="3456"/>
                  </a:lnTo>
                  <a:lnTo>
                    <a:pt x="16752" y="3456"/>
                  </a:lnTo>
                  <a:lnTo>
                    <a:pt x="16774" y="3456"/>
                  </a:lnTo>
                  <a:lnTo>
                    <a:pt x="16796" y="3456"/>
                  </a:lnTo>
                  <a:lnTo>
                    <a:pt x="16807" y="2592"/>
                  </a:lnTo>
                  <a:lnTo>
                    <a:pt x="16818" y="3456"/>
                  </a:lnTo>
                  <a:lnTo>
                    <a:pt x="16840" y="3456"/>
                  </a:lnTo>
                  <a:lnTo>
                    <a:pt x="16851" y="3456"/>
                  </a:lnTo>
                  <a:lnTo>
                    <a:pt x="16873" y="3456"/>
                  </a:lnTo>
                  <a:lnTo>
                    <a:pt x="16884" y="3456"/>
                  </a:lnTo>
                  <a:lnTo>
                    <a:pt x="16895" y="3456"/>
                  </a:lnTo>
                  <a:lnTo>
                    <a:pt x="16917" y="2592"/>
                  </a:lnTo>
                  <a:lnTo>
                    <a:pt x="16939" y="3456"/>
                  </a:lnTo>
                  <a:lnTo>
                    <a:pt x="16950" y="3456"/>
                  </a:lnTo>
                  <a:lnTo>
                    <a:pt x="16972" y="2592"/>
                  </a:lnTo>
                  <a:lnTo>
                    <a:pt x="16983" y="3456"/>
                  </a:lnTo>
                  <a:lnTo>
                    <a:pt x="16983" y="2592"/>
                  </a:lnTo>
                  <a:lnTo>
                    <a:pt x="16994" y="3456"/>
                  </a:lnTo>
                  <a:lnTo>
                    <a:pt x="17005" y="3456"/>
                  </a:lnTo>
                  <a:lnTo>
                    <a:pt x="17027" y="3456"/>
                  </a:lnTo>
                  <a:lnTo>
                    <a:pt x="17038" y="3456"/>
                  </a:lnTo>
                  <a:lnTo>
                    <a:pt x="17082" y="3456"/>
                  </a:lnTo>
                  <a:lnTo>
                    <a:pt x="17093" y="3456"/>
                  </a:lnTo>
                  <a:lnTo>
                    <a:pt x="17115" y="3456"/>
                  </a:lnTo>
                  <a:lnTo>
                    <a:pt x="17148" y="3456"/>
                  </a:lnTo>
                  <a:lnTo>
                    <a:pt x="17170" y="3456"/>
                  </a:lnTo>
                  <a:lnTo>
                    <a:pt x="17214" y="3456"/>
                  </a:lnTo>
                  <a:lnTo>
                    <a:pt x="17258" y="3456"/>
                  </a:lnTo>
                  <a:lnTo>
                    <a:pt x="17269" y="3456"/>
                  </a:lnTo>
                  <a:lnTo>
                    <a:pt x="17302" y="4320"/>
                  </a:lnTo>
                  <a:lnTo>
                    <a:pt x="17357" y="4320"/>
                  </a:lnTo>
                  <a:lnTo>
                    <a:pt x="17368" y="3456"/>
                  </a:lnTo>
                  <a:lnTo>
                    <a:pt x="17379" y="3456"/>
                  </a:lnTo>
                  <a:lnTo>
                    <a:pt x="17390" y="3456"/>
                  </a:lnTo>
                  <a:lnTo>
                    <a:pt x="17412" y="3456"/>
                  </a:lnTo>
                  <a:lnTo>
                    <a:pt x="17412" y="4320"/>
                  </a:lnTo>
                  <a:lnTo>
                    <a:pt x="17423" y="3456"/>
                  </a:lnTo>
                  <a:lnTo>
                    <a:pt x="17434" y="4320"/>
                  </a:lnTo>
                  <a:lnTo>
                    <a:pt x="17445" y="4320"/>
                  </a:lnTo>
                  <a:lnTo>
                    <a:pt x="17456" y="4320"/>
                  </a:lnTo>
                  <a:lnTo>
                    <a:pt x="17467" y="4320"/>
                  </a:lnTo>
                  <a:lnTo>
                    <a:pt x="17467" y="3456"/>
                  </a:lnTo>
                  <a:lnTo>
                    <a:pt x="17467" y="4320"/>
                  </a:lnTo>
                  <a:lnTo>
                    <a:pt x="17489" y="3456"/>
                  </a:lnTo>
                  <a:lnTo>
                    <a:pt x="17511" y="3456"/>
                  </a:lnTo>
                  <a:lnTo>
                    <a:pt x="17522" y="4320"/>
                  </a:lnTo>
                  <a:lnTo>
                    <a:pt x="17555" y="4320"/>
                  </a:lnTo>
                  <a:lnTo>
                    <a:pt x="17577" y="3456"/>
                  </a:lnTo>
                  <a:lnTo>
                    <a:pt x="17599" y="3456"/>
                  </a:lnTo>
                  <a:lnTo>
                    <a:pt x="17621" y="3456"/>
                  </a:lnTo>
                  <a:lnTo>
                    <a:pt x="17643" y="4320"/>
                  </a:lnTo>
                  <a:lnTo>
                    <a:pt x="17665" y="4320"/>
                  </a:lnTo>
                  <a:lnTo>
                    <a:pt x="17687" y="4320"/>
                  </a:lnTo>
                  <a:lnTo>
                    <a:pt x="17698" y="4320"/>
                  </a:lnTo>
                  <a:lnTo>
                    <a:pt x="17709" y="4320"/>
                  </a:lnTo>
                  <a:lnTo>
                    <a:pt x="17720" y="4320"/>
                  </a:lnTo>
                  <a:lnTo>
                    <a:pt x="17731" y="4320"/>
                  </a:lnTo>
                  <a:lnTo>
                    <a:pt x="17742" y="4320"/>
                  </a:lnTo>
                  <a:lnTo>
                    <a:pt x="17753" y="4320"/>
                  </a:lnTo>
                  <a:lnTo>
                    <a:pt x="17764" y="4320"/>
                  </a:lnTo>
                  <a:lnTo>
                    <a:pt x="17764" y="5184"/>
                  </a:lnTo>
                  <a:lnTo>
                    <a:pt x="17786" y="5184"/>
                  </a:lnTo>
                  <a:lnTo>
                    <a:pt x="17797" y="5184"/>
                  </a:lnTo>
                  <a:lnTo>
                    <a:pt x="17808" y="4320"/>
                  </a:lnTo>
                  <a:lnTo>
                    <a:pt x="17841" y="5184"/>
                  </a:lnTo>
                  <a:lnTo>
                    <a:pt x="17852" y="5184"/>
                  </a:lnTo>
                  <a:lnTo>
                    <a:pt x="17874" y="5184"/>
                  </a:lnTo>
                  <a:lnTo>
                    <a:pt x="17896" y="5184"/>
                  </a:lnTo>
                  <a:lnTo>
                    <a:pt x="17907" y="5184"/>
                  </a:lnTo>
                  <a:lnTo>
                    <a:pt x="17918" y="5184"/>
                  </a:lnTo>
                  <a:lnTo>
                    <a:pt x="17929" y="5184"/>
                  </a:lnTo>
                  <a:lnTo>
                    <a:pt x="17929" y="6048"/>
                  </a:lnTo>
                  <a:lnTo>
                    <a:pt x="17929" y="6912"/>
                  </a:lnTo>
                  <a:lnTo>
                    <a:pt x="17940" y="6912"/>
                  </a:lnTo>
                  <a:lnTo>
                    <a:pt x="17940" y="7776"/>
                  </a:lnTo>
                  <a:lnTo>
                    <a:pt x="17951" y="6912"/>
                  </a:lnTo>
                  <a:lnTo>
                    <a:pt x="17940" y="6912"/>
                  </a:lnTo>
                  <a:lnTo>
                    <a:pt x="17962" y="6048"/>
                  </a:lnTo>
                  <a:lnTo>
                    <a:pt x="17962" y="5184"/>
                  </a:lnTo>
                  <a:lnTo>
                    <a:pt x="17984" y="6048"/>
                  </a:lnTo>
                  <a:lnTo>
                    <a:pt x="17995" y="6048"/>
                  </a:lnTo>
                  <a:lnTo>
                    <a:pt x="18005" y="6048"/>
                  </a:lnTo>
                  <a:lnTo>
                    <a:pt x="18016" y="6048"/>
                  </a:lnTo>
                  <a:lnTo>
                    <a:pt x="18027" y="6048"/>
                  </a:lnTo>
                  <a:lnTo>
                    <a:pt x="18038" y="6048"/>
                  </a:lnTo>
                  <a:lnTo>
                    <a:pt x="18049" y="6048"/>
                  </a:lnTo>
                  <a:lnTo>
                    <a:pt x="18082" y="5184"/>
                  </a:lnTo>
                  <a:lnTo>
                    <a:pt x="18104" y="5184"/>
                  </a:lnTo>
                  <a:lnTo>
                    <a:pt x="18126" y="5184"/>
                  </a:lnTo>
                  <a:lnTo>
                    <a:pt x="18137" y="5184"/>
                  </a:lnTo>
                  <a:lnTo>
                    <a:pt x="18148" y="5184"/>
                  </a:lnTo>
                  <a:lnTo>
                    <a:pt x="18159" y="5184"/>
                  </a:lnTo>
                  <a:lnTo>
                    <a:pt x="18170" y="5184"/>
                  </a:lnTo>
                  <a:lnTo>
                    <a:pt x="18181" y="5184"/>
                  </a:lnTo>
                  <a:lnTo>
                    <a:pt x="18203" y="5184"/>
                  </a:lnTo>
                  <a:lnTo>
                    <a:pt x="18214" y="5184"/>
                  </a:lnTo>
                  <a:lnTo>
                    <a:pt x="18225" y="5184"/>
                  </a:lnTo>
                  <a:lnTo>
                    <a:pt x="18258" y="5184"/>
                  </a:lnTo>
                  <a:lnTo>
                    <a:pt x="18269" y="6048"/>
                  </a:lnTo>
                  <a:lnTo>
                    <a:pt x="18291" y="6048"/>
                  </a:lnTo>
                  <a:lnTo>
                    <a:pt x="18302" y="5184"/>
                  </a:lnTo>
                  <a:lnTo>
                    <a:pt x="18324" y="5184"/>
                  </a:lnTo>
                  <a:lnTo>
                    <a:pt x="18357" y="5184"/>
                  </a:lnTo>
                  <a:lnTo>
                    <a:pt x="18379" y="5184"/>
                  </a:lnTo>
                  <a:lnTo>
                    <a:pt x="18390" y="5184"/>
                  </a:lnTo>
                  <a:lnTo>
                    <a:pt x="18401" y="5184"/>
                  </a:lnTo>
                  <a:lnTo>
                    <a:pt x="18423" y="5184"/>
                  </a:lnTo>
                  <a:lnTo>
                    <a:pt x="18478" y="5184"/>
                  </a:lnTo>
                  <a:lnTo>
                    <a:pt x="18500" y="5184"/>
                  </a:lnTo>
                  <a:lnTo>
                    <a:pt x="18533" y="5184"/>
                  </a:lnTo>
                  <a:lnTo>
                    <a:pt x="18544" y="6048"/>
                  </a:lnTo>
                  <a:lnTo>
                    <a:pt x="18566" y="6048"/>
                  </a:lnTo>
                  <a:lnTo>
                    <a:pt x="18588" y="6048"/>
                  </a:lnTo>
                  <a:lnTo>
                    <a:pt x="18599" y="6048"/>
                  </a:lnTo>
                  <a:lnTo>
                    <a:pt x="18643" y="5184"/>
                  </a:lnTo>
                  <a:lnTo>
                    <a:pt x="18665" y="6048"/>
                  </a:lnTo>
                  <a:lnTo>
                    <a:pt x="18731" y="5184"/>
                  </a:lnTo>
                  <a:lnTo>
                    <a:pt x="18753" y="5184"/>
                  </a:lnTo>
                  <a:lnTo>
                    <a:pt x="18786" y="5184"/>
                  </a:lnTo>
                  <a:lnTo>
                    <a:pt x="18808" y="5184"/>
                  </a:lnTo>
                  <a:lnTo>
                    <a:pt x="18819" y="5184"/>
                  </a:lnTo>
                  <a:lnTo>
                    <a:pt x="18830" y="5184"/>
                  </a:lnTo>
                  <a:lnTo>
                    <a:pt x="18841" y="5184"/>
                  </a:lnTo>
                  <a:lnTo>
                    <a:pt x="18863" y="5184"/>
                  </a:lnTo>
                  <a:lnTo>
                    <a:pt x="18874" y="5184"/>
                  </a:lnTo>
                  <a:lnTo>
                    <a:pt x="18896" y="5184"/>
                  </a:lnTo>
                  <a:lnTo>
                    <a:pt x="18907" y="5184"/>
                  </a:lnTo>
                  <a:lnTo>
                    <a:pt x="18918" y="5184"/>
                  </a:lnTo>
                  <a:lnTo>
                    <a:pt x="18929" y="5184"/>
                  </a:lnTo>
                  <a:lnTo>
                    <a:pt x="18940" y="5184"/>
                  </a:lnTo>
                  <a:lnTo>
                    <a:pt x="18951" y="5184"/>
                  </a:lnTo>
                  <a:lnTo>
                    <a:pt x="18962" y="5184"/>
                  </a:lnTo>
                  <a:lnTo>
                    <a:pt x="18973" y="6048"/>
                  </a:lnTo>
                  <a:lnTo>
                    <a:pt x="18984" y="6912"/>
                  </a:lnTo>
                  <a:lnTo>
                    <a:pt x="18995" y="6912"/>
                  </a:lnTo>
                  <a:lnTo>
                    <a:pt x="18995" y="7776"/>
                  </a:lnTo>
                  <a:lnTo>
                    <a:pt x="19006" y="7776"/>
                  </a:lnTo>
                  <a:lnTo>
                    <a:pt x="19072" y="7776"/>
                  </a:lnTo>
                  <a:lnTo>
                    <a:pt x="19116" y="6912"/>
                  </a:lnTo>
                  <a:lnTo>
                    <a:pt x="19127" y="6912"/>
                  </a:lnTo>
                  <a:lnTo>
                    <a:pt x="19138" y="6912"/>
                  </a:lnTo>
                  <a:lnTo>
                    <a:pt x="19149" y="6048"/>
                  </a:lnTo>
                  <a:lnTo>
                    <a:pt x="19171" y="6048"/>
                  </a:lnTo>
                  <a:lnTo>
                    <a:pt x="19182" y="6048"/>
                  </a:lnTo>
                  <a:lnTo>
                    <a:pt x="19204" y="6048"/>
                  </a:lnTo>
                  <a:lnTo>
                    <a:pt x="19226" y="5184"/>
                  </a:lnTo>
                  <a:lnTo>
                    <a:pt x="19237" y="6048"/>
                  </a:lnTo>
                  <a:lnTo>
                    <a:pt x="19248" y="6048"/>
                  </a:lnTo>
                  <a:lnTo>
                    <a:pt x="19259" y="6048"/>
                  </a:lnTo>
                  <a:lnTo>
                    <a:pt x="19270" y="6048"/>
                  </a:lnTo>
                  <a:lnTo>
                    <a:pt x="19281" y="6048"/>
                  </a:lnTo>
                  <a:lnTo>
                    <a:pt x="19292" y="6048"/>
                  </a:lnTo>
                  <a:lnTo>
                    <a:pt x="19314" y="6912"/>
                  </a:lnTo>
                  <a:lnTo>
                    <a:pt x="19347" y="6912"/>
                  </a:lnTo>
                  <a:lnTo>
                    <a:pt x="19358" y="6912"/>
                  </a:lnTo>
                  <a:lnTo>
                    <a:pt x="19369" y="7776"/>
                  </a:lnTo>
                  <a:lnTo>
                    <a:pt x="19380" y="7776"/>
                  </a:lnTo>
                  <a:lnTo>
                    <a:pt x="19402" y="7776"/>
                  </a:lnTo>
                  <a:lnTo>
                    <a:pt x="19402" y="6912"/>
                  </a:lnTo>
                  <a:lnTo>
                    <a:pt x="19413" y="6912"/>
                  </a:lnTo>
                  <a:lnTo>
                    <a:pt x="19424" y="6048"/>
                  </a:lnTo>
                  <a:lnTo>
                    <a:pt x="19456" y="5184"/>
                  </a:lnTo>
                  <a:lnTo>
                    <a:pt x="19533" y="6048"/>
                  </a:lnTo>
                  <a:lnTo>
                    <a:pt x="19544" y="6048"/>
                  </a:lnTo>
                  <a:lnTo>
                    <a:pt x="19566" y="6048"/>
                  </a:lnTo>
                  <a:lnTo>
                    <a:pt x="19599" y="6048"/>
                  </a:lnTo>
                  <a:lnTo>
                    <a:pt x="19632" y="6048"/>
                  </a:lnTo>
                  <a:lnTo>
                    <a:pt x="19654" y="6048"/>
                  </a:lnTo>
                  <a:lnTo>
                    <a:pt x="19687" y="6048"/>
                  </a:lnTo>
                  <a:lnTo>
                    <a:pt x="19720" y="6048"/>
                  </a:lnTo>
                  <a:lnTo>
                    <a:pt x="19742" y="6912"/>
                  </a:lnTo>
                  <a:lnTo>
                    <a:pt x="19786" y="6912"/>
                  </a:lnTo>
                  <a:lnTo>
                    <a:pt x="19797" y="6912"/>
                  </a:lnTo>
                  <a:lnTo>
                    <a:pt x="19808" y="7776"/>
                  </a:lnTo>
                  <a:lnTo>
                    <a:pt x="19863" y="6912"/>
                  </a:lnTo>
                  <a:lnTo>
                    <a:pt x="19874" y="6912"/>
                  </a:lnTo>
                  <a:lnTo>
                    <a:pt x="19885" y="6912"/>
                  </a:lnTo>
                  <a:lnTo>
                    <a:pt x="19885" y="6048"/>
                  </a:lnTo>
                  <a:lnTo>
                    <a:pt x="19896" y="6912"/>
                  </a:lnTo>
                  <a:lnTo>
                    <a:pt x="19896" y="6048"/>
                  </a:lnTo>
                  <a:lnTo>
                    <a:pt x="19896" y="6912"/>
                  </a:lnTo>
                  <a:lnTo>
                    <a:pt x="19907" y="6048"/>
                  </a:lnTo>
                  <a:lnTo>
                    <a:pt x="19907" y="6912"/>
                  </a:lnTo>
                  <a:lnTo>
                    <a:pt x="19918" y="6912"/>
                  </a:lnTo>
                  <a:lnTo>
                    <a:pt x="19951" y="6912"/>
                  </a:lnTo>
                  <a:lnTo>
                    <a:pt x="19973" y="6912"/>
                  </a:lnTo>
                  <a:lnTo>
                    <a:pt x="19984" y="6912"/>
                  </a:lnTo>
                  <a:lnTo>
                    <a:pt x="19995" y="6912"/>
                  </a:lnTo>
                  <a:lnTo>
                    <a:pt x="20017" y="6912"/>
                  </a:lnTo>
                  <a:lnTo>
                    <a:pt x="20039" y="7776"/>
                  </a:lnTo>
                  <a:lnTo>
                    <a:pt x="20050" y="6912"/>
                  </a:lnTo>
                  <a:lnTo>
                    <a:pt x="20061" y="6912"/>
                  </a:lnTo>
                  <a:lnTo>
                    <a:pt x="20072" y="6912"/>
                  </a:lnTo>
                  <a:lnTo>
                    <a:pt x="20083" y="6912"/>
                  </a:lnTo>
                  <a:lnTo>
                    <a:pt x="20094" y="6048"/>
                  </a:lnTo>
                  <a:lnTo>
                    <a:pt x="20105" y="6048"/>
                  </a:lnTo>
                  <a:lnTo>
                    <a:pt x="20105" y="6912"/>
                  </a:lnTo>
                  <a:lnTo>
                    <a:pt x="20127" y="8640"/>
                  </a:lnTo>
                  <a:lnTo>
                    <a:pt x="20160" y="8640"/>
                  </a:lnTo>
                  <a:lnTo>
                    <a:pt x="20182" y="8640"/>
                  </a:lnTo>
                  <a:lnTo>
                    <a:pt x="20215" y="9504"/>
                  </a:lnTo>
                  <a:lnTo>
                    <a:pt x="20248" y="9504"/>
                  </a:lnTo>
                  <a:lnTo>
                    <a:pt x="20270" y="8640"/>
                  </a:lnTo>
                  <a:lnTo>
                    <a:pt x="20281" y="8640"/>
                  </a:lnTo>
                  <a:lnTo>
                    <a:pt x="20292" y="7776"/>
                  </a:lnTo>
                  <a:lnTo>
                    <a:pt x="20303" y="7776"/>
                  </a:lnTo>
                  <a:lnTo>
                    <a:pt x="20325" y="7776"/>
                  </a:lnTo>
                  <a:lnTo>
                    <a:pt x="20347" y="6912"/>
                  </a:lnTo>
                  <a:lnTo>
                    <a:pt x="20380" y="7776"/>
                  </a:lnTo>
                  <a:lnTo>
                    <a:pt x="20391" y="7776"/>
                  </a:lnTo>
                  <a:lnTo>
                    <a:pt x="20413" y="7776"/>
                  </a:lnTo>
                  <a:lnTo>
                    <a:pt x="20424" y="7776"/>
                  </a:lnTo>
                  <a:lnTo>
                    <a:pt x="20446" y="7776"/>
                  </a:lnTo>
                  <a:lnTo>
                    <a:pt x="20479" y="7776"/>
                  </a:lnTo>
                  <a:lnTo>
                    <a:pt x="20512" y="7776"/>
                  </a:lnTo>
                  <a:lnTo>
                    <a:pt x="20523" y="7776"/>
                  </a:lnTo>
                  <a:lnTo>
                    <a:pt x="20556" y="7776"/>
                  </a:lnTo>
                  <a:lnTo>
                    <a:pt x="20600" y="7776"/>
                  </a:lnTo>
                  <a:lnTo>
                    <a:pt x="20644" y="7776"/>
                  </a:lnTo>
                  <a:lnTo>
                    <a:pt x="20666" y="8640"/>
                  </a:lnTo>
                  <a:lnTo>
                    <a:pt x="20688" y="8640"/>
                  </a:lnTo>
                  <a:lnTo>
                    <a:pt x="20721" y="8640"/>
                  </a:lnTo>
                  <a:lnTo>
                    <a:pt x="20732" y="8640"/>
                  </a:lnTo>
                  <a:lnTo>
                    <a:pt x="20754" y="8640"/>
                  </a:lnTo>
                  <a:lnTo>
                    <a:pt x="20765" y="8640"/>
                  </a:lnTo>
                  <a:lnTo>
                    <a:pt x="20776" y="8640"/>
                  </a:lnTo>
                  <a:lnTo>
                    <a:pt x="20787" y="8640"/>
                  </a:lnTo>
                  <a:lnTo>
                    <a:pt x="20798" y="8640"/>
                  </a:lnTo>
                  <a:lnTo>
                    <a:pt x="20809" y="8640"/>
                  </a:lnTo>
                  <a:lnTo>
                    <a:pt x="20820" y="8640"/>
                  </a:lnTo>
                  <a:lnTo>
                    <a:pt x="20831" y="9504"/>
                  </a:lnTo>
                  <a:lnTo>
                    <a:pt x="20853" y="9504"/>
                  </a:lnTo>
                  <a:lnTo>
                    <a:pt x="20864" y="9504"/>
                  </a:lnTo>
                  <a:lnTo>
                    <a:pt x="20875" y="8640"/>
                  </a:lnTo>
                  <a:lnTo>
                    <a:pt x="20896" y="9504"/>
                  </a:lnTo>
                  <a:lnTo>
                    <a:pt x="20896" y="8640"/>
                  </a:lnTo>
                  <a:lnTo>
                    <a:pt x="20907" y="8640"/>
                  </a:lnTo>
                  <a:lnTo>
                    <a:pt x="20907" y="9504"/>
                  </a:lnTo>
                  <a:lnTo>
                    <a:pt x="20918" y="9504"/>
                  </a:lnTo>
                  <a:lnTo>
                    <a:pt x="20929" y="9504"/>
                  </a:lnTo>
                  <a:lnTo>
                    <a:pt x="20940" y="9504"/>
                  </a:lnTo>
                  <a:lnTo>
                    <a:pt x="20951" y="9504"/>
                  </a:lnTo>
                  <a:lnTo>
                    <a:pt x="20962" y="9504"/>
                  </a:lnTo>
                  <a:lnTo>
                    <a:pt x="20973" y="9504"/>
                  </a:lnTo>
                  <a:lnTo>
                    <a:pt x="20984" y="9504"/>
                  </a:lnTo>
                  <a:lnTo>
                    <a:pt x="21006" y="9504"/>
                  </a:lnTo>
                  <a:lnTo>
                    <a:pt x="21017" y="9504"/>
                  </a:lnTo>
                  <a:lnTo>
                    <a:pt x="21039" y="10368"/>
                  </a:lnTo>
                  <a:lnTo>
                    <a:pt x="21039" y="9504"/>
                  </a:lnTo>
                  <a:lnTo>
                    <a:pt x="21050" y="10368"/>
                  </a:lnTo>
                  <a:lnTo>
                    <a:pt x="21061" y="10368"/>
                  </a:lnTo>
                  <a:lnTo>
                    <a:pt x="21072" y="10368"/>
                  </a:lnTo>
                  <a:lnTo>
                    <a:pt x="21083" y="10368"/>
                  </a:lnTo>
                  <a:lnTo>
                    <a:pt x="21094" y="10368"/>
                  </a:lnTo>
                  <a:lnTo>
                    <a:pt x="21105" y="10368"/>
                  </a:lnTo>
                  <a:lnTo>
                    <a:pt x="21138" y="10368"/>
                  </a:lnTo>
                  <a:lnTo>
                    <a:pt x="21160" y="11232"/>
                  </a:lnTo>
                  <a:lnTo>
                    <a:pt x="21215" y="11232"/>
                  </a:lnTo>
                  <a:lnTo>
                    <a:pt x="21237" y="10368"/>
                  </a:lnTo>
                  <a:lnTo>
                    <a:pt x="21259" y="11232"/>
                  </a:lnTo>
                  <a:lnTo>
                    <a:pt x="21303" y="11232"/>
                  </a:lnTo>
                  <a:lnTo>
                    <a:pt x="21314" y="11232"/>
                  </a:lnTo>
                  <a:lnTo>
                    <a:pt x="21380" y="12096"/>
                  </a:lnTo>
                  <a:lnTo>
                    <a:pt x="21391" y="12096"/>
                  </a:lnTo>
                  <a:lnTo>
                    <a:pt x="21446" y="12096"/>
                  </a:lnTo>
                  <a:lnTo>
                    <a:pt x="21457" y="12960"/>
                  </a:lnTo>
                  <a:lnTo>
                    <a:pt x="21479" y="12096"/>
                  </a:lnTo>
                  <a:lnTo>
                    <a:pt x="21490" y="12096"/>
                  </a:lnTo>
                  <a:lnTo>
                    <a:pt x="21501" y="12096"/>
                  </a:lnTo>
                  <a:lnTo>
                    <a:pt x="21534" y="12960"/>
                  </a:lnTo>
                  <a:lnTo>
                    <a:pt x="21556" y="12960"/>
                  </a:lnTo>
                  <a:lnTo>
                    <a:pt x="21567" y="12960"/>
                  </a:lnTo>
                  <a:lnTo>
                    <a:pt x="21578" y="12960"/>
                  </a:lnTo>
                  <a:lnTo>
                    <a:pt x="21600" y="13824"/>
                  </a:lnTo>
                  <a:lnTo>
                    <a:pt x="21468" y="13824"/>
                  </a:lnTo>
                  <a:lnTo>
                    <a:pt x="21457" y="13824"/>
                  </a:lnTo>
                  <a:lnTo>
                    <a:pt x="21424" y="14688"/>
                  </a:lnTo>
                  <a:lnTo>
                    <a:pt x="21391" y="15552"/>
                  </a:lnTo>
                  <a:lnTo>
                    <a:pt x="21380" y="15552"/>
                  </a:lnTo>
                  <a:lnTo>
                    <a:pt x="21369" y="15552"/>
                  </a:lnTo>
                  <a:lnTo>
                    <a:pt x="21358" y="15552"/>
                  </a:lnTo>
                  <a:lnTo>
                    <a:pt x="21347" y="15552"/>
                  </a:lnTo>
                  <a:lnTo>
                    <a:pt x="21336" y="15552"/>
                  </a:lnTo>
                  <a:lnTo>
                    <a:pt x="21314" y="15552"/>
                  </a:lnTo>
                  <a:lnTo>
                    <a:pt x="21303" y="15552"/>
                  </a:lnTo>
                  <a:lnTo>
                    <a:pt x="21292" y="15552"/>
                  </a:lnTo>
                  <a:lnTo>
                    <a:pt x="21292" y="16416"/>
                  </a:lnTo>
                  <a:lnTo>
                    <a:pt x="21270" y="16416"/>
                  </a:lnTo>
                  <a:lnTo>
                    <a:pt x="21237" y="16416"/>
                  </a:lnTo>
                  <a:lnTo>
                    <a:pt x="21182" y="16416"/>
                  </a:lnTo>
                  <a:lnTo>
                    <a:pt x="21160" y="15552"/>
                  </a:lnTo>
                  <a:lnTo>
                    <a:pt x="21138" y="14688"/>
                  </a:lnTo>
                  <a:lnTo>
                    <a:pt x="21116" y="14688"/>
                  </a:lnTo>
                  <a:lnTo>
                    <a:pt x="21116" y="15552"/>
                  </a:lnTo>
                  <a:lnTo>
                    <a:pt x="21105" y="16416"/>
                  </a:lnTo>
                  <a:lnTo>
                    <a:pt x="21061" y="16416"/>
                  </a:lnTo>
                  <a:lnTo>
                    <a:pt x="21050" y="16416"/>
                  </a:lnTo>
                  <a:lnTo>
                    <a:pt x="21039" y="16416"/>
                  </a:lnTo>
                  <a:lnTo>
                    <a:pt x="21028" y="16416"/>
                  </a:lnTo>
                  <a:lnTo>
                    <a:pt x="21017" y="16416"/>
                  </a:lnTo>
                  <a:lnTo>
                    <a:pt x="21006" y="16416"/>
                  </a:lnTo>
                  <a:lnTo>
                    <a:pt x="20995" y="16416"/>
                  </a:lnTo>
                  <a:lnTo>
                    <a:pt x="20951" y="17280"/>
                  </a:lnTo>
                  <a:lnTo>
                    <a:pt x="20940" y="17280"/>
                  </a:lnTo>
                  <a:lnTo>
                    <a:pt x="20929" y="17280"/>
                  </a:lnTo>
                  <a:lnTo>
                    <a:pt x="20918" y="18144"/>
                  </a:lnTo>
                  <a:lnTo>
                    <a:pt x="20896" y="18144"/>
                  </a:lnTo>
                  <a:lnTo>
                    <a:pt x="20885" y="18144"/>
                  </a:lnTo>
                  <a:lnTo>
                    <a:pt x="20853" y="18144"/>
                  </a:lnTo>
                  <a:lnTo>
                    <a:pt x="20831" y="18144"/>
                  </a:lnTo>
                  <a:lnTo>
                    <a:pt x="20820" y="18144"/>
                  </a:lnTo>
                  <a:lnTo>
                    <a:pt x="20787" y="18144"/>
                  </a:lnTo>
                  <a:lnTo>
                    <a:pt x="20776" y="18144"/>
                  </a:lnTo>
                  <a:lnTo>
                    <a:pt x="20732" y="18144"/>
                  </a:lnTo>
                  <a:lnTo>
                    <a:pt x="20677" y="17280"/>
                  </a:lnTo>
                  <a:lnTo>
                    <a:pt x="20655" y="18144"/>
                  </a:lnTo>
                  <a:lnTo>
                    <a:pt x="20611" y="18144"/>
                  </a:lnTo>
                  <a:lnTo>
                    <a:pt x="20600" y="18144"/>
                  </a:lnTo>
                  <a:lnTo>
                    <a:pt x="20589" y="18144"/>
                  </a:lnTo>
                  <a:lnTo>
                    <a:pt x="20578" y="18144"/>
                  </a:lnTo>
                  <a:lnTo>
                    <a:pt x="20567" y="18144"/>
                  </a:lnTo>
                  <a:lnTo>
                    <a:pt x="20556" y="18144"/>
                  </a:lnTo>
                  <a:lnTo>
                    <a:pt x="20545" y="18144"/>
                  </a:lnTo>
                  <a:lnTo>
                    <a:pt x="20534" y="18144"/>
                  </a:lnTo>
                  <a:lnTo>
                    <a:pt x="20501" y="18144"/>
                  </a:lnTo>
                  <a:lnTo>
                    <a:pt x="20490" y="18144"/>
                  </a:lnTo>
                  <a:lnTo>
                    <a:pt x="20468" y="18144"/>
                  </a:lnTo>
                  <a:lnTo>
                    <a:pt x="20446" y="18144"/>
                  </a:lnTo>
                  <a:lnTo>
                    <a:pt x="20435" y="18144"/>
                  </a:lnTo>
                  <a:lnTo>
                    <a:pt x="20413" y="18144"/>
                  </a:lnTo>
                  <a:lnTo>
                    <a:pt x="20391" y="19008"/>
                  </a:lnTo>
                  <a:lnTo>
                    <a:pt x="20380" y="19008"/>
                  </a:lnTo>
                  <a:lnTo>
                    <a:pt x="20369" y="19008"/>
                  </a:lnTo>
                  <a:lnTo>
                    <a:pt x="20358" y="19008"/>
                  </a:lnTo>
                  <a:lnTo>
                    <a:pt x="20325" y="19872"/>
                  </a:lnTo>
                  <a:lnTo>
                    <a:pt x="20281" y="19872"/>
                  </a:lnTo>
                  <a:lnTo>
                    <a:pt x="20270" y="19872"/>
                  </a:lnTo>
                  <a:lnTo>
                    <a:pt x="20248" y="19872"/>
                  </a:lnTo>
                  <a:lnTo>
                    <a:pt x="20226" y="19872"/>
                  </a:lnTo>
                  <a:lnTo>
                    <a:pt x="20215" y="19872"/>
                  </a:lnTo>
                  <a:lnTo>
                    <a:pt x="20204" y="19872"/>
                  </a:lnTo>
                  <a:lnTo>
                    <a:pt x="20193" y="19872"/>
                  </a:lnTo>
                  <a:lnTo>
                    <a:pt x="20171" y="20736"/>
                  </a:lnTo>
                  <a:lnTo>
                    <a:pt x="20138" y="19872"/>
                  </a:lnTo>
                  <a:lnTo>
                    <a:pt x="20116" y="19008"/>
                  </a:lnTo>
                  <a:lnTo>
                    <a:pt x="20105" y="19008"/>
                  </a:lnTo>
                  <a:lnTo>
                    <a:pt x="20094" y="19008"/>
                  </a:lnTo>
                  <a:lnTo>
                    <a:pt x="20072" y="19872"/>
                  </a:lnTo>
                  <a:lnTo>
                    <a:pt x="20061" y="20736"/>
                  </a:lnTo>
                  <a:lnTo>
                    <a:pt x="20050" y="20736"/>
                  </a:lnTo>
                  <a:lnTo>
                    <a:pt x="20039" y="20736"/>
                  </a:lnTo>
                  <a:lnTo>
                    <a:pt x="20028" y="20736"/>
                  </a:lnTo>
                  <a:lnTo>
                    <a:pt x="20017" y="20736"/>
                  </a:lnTo>
                  <a:lnTo>
                    <a:pt x="19995" y="20736"/>
                  </a:lnTo>
                  <a:lnTo>
                    <a:pt x="19995" y="19872"/>
                  </a:lnTo>
                  <a:lnTo>
                    <a:pt x="19973" y="19872"/>
                  </a:lnTo>
                  <a:lnTo>
                    <a:pt x="19951" y="19872"/>
                  </a:lnTo>
                  <a:lnTo>
                    <a:pt x="19940" y="19872"/>
                  </a:lnTo>
                  <a:lnTo>
                    <a:pt x="19929" y="19872"/>
                  </a:lnTo>
                  <a:lnTo>
                    <a:pt x="19918" y="19872"/>
                  </a:lnTo>
                  <a:lnTo>
                    <a:pt x="19896" y="20736"/>
                  </a:lnTo>
                  <a:lnTo>
                    <a:pt x="19841" y="20736"/>
                  </a:lnTo>
                  <a:lnTo>
                    <a:pt x="19830" y="20736"/>
                  </a:lnTo>
                  <a:lnTo>
                    <a:pt x="19819" y="20736"/>
                  </a:lnTo>
                  <a:lnTo>
                    <a:pt x="19808" y="20736"/>
                  </a:lnTo>
                  <a:lnTo>
                    <a:pt x="19797" y="20736"/>
                  </a:lnTo>
                  <a:lnTo>
                    <a:pt x="19775" y="20736"/>
                  </a:lnTo>
                  <a:lnTo>
                    <a:pt x="19764" y="19872"/>
                  </a:lnTo>
                  <a:lnTo>
                    <a:pt x="19742" y="20736"/>
                  </a:lnTo>
                  <a:lnTo>
                    <a:pt x="19731" y="20736"/>
                  </a:lnTo>
                  <a:lnTo>
                    <a:pt x="19720" y="20736"/>
                  </a:lnTo>
                  <a:lnTo>
                    <a:pt x="19709" y="20736"/>
                  </a:lnTo>
                  <a:lnTo>
                    <a:pt x="19687" y="20736"/>
                  </a:lnTo>
                  <a:lnTo>
                    <a:pt x="19654" y="20736"/>
                  </a:lnTo>
                  <a:lnTo>
                    <a:pt x="19632" y="20736"/>
                  </a:lnTo>
                  <a:lnTo>
                    <a:pt x="19621" y="20736"/>
                  </a:lnTo>
                  <a:lnTo>
                    <a:pt x="19610" y="21600"/>
                  </a:lnTo>
                  <a:lnTo>
                    <a:pt x="19599" y="21600"/>
                  </a:lnTo>
                  <a:lnTo>
                    <a:pt x="19588" y="21600"/>
                  </a:lnTo>
                  <a:lnTo>
                    <a:pt x="19577" y="20736"/>
                  </a:lnTo>
                  <a:lnTo>
                    <a:pt x="19577" y="21600"/>
                  </a:lnTo>
                  <a:lnTo>
                    <a:pt x="19577" y="20736"/>
                  </a:lnTo>
                  <a:lnTo>
                    <a:pt x="19566" y="20736"/>
                  </a:lnTo>
                  <a:lnTo>
                    <a:pt x="19555" y="20736"/>
                  </a:lnTo>
                  <a:lnTo>
                    <a:pt x="19544" y="20736"/>
                  </a:lnTo>
                  <a:lnTo>
                    <a:pt x="19533" y="20736"/>
                  </a:lnTo>
                  <a:lnTo>
                    <a:pt x="19522" y="20736"/>
                  </a:lnTo>
                  <a:lnTo>
                    <a:pt x="19511" y="20736"/>
                  </a:lnTo>
                  <a:lnTo>
                    <a:pt x="19511" y="19872"/>
                  </a:lnTo>
                  <a:lnTo>
                    <a:pt x="19500" y="20736"/>
                  </a:lnTo>
                  <a:lnTo>
                    <a:pt x="19500" y="19872"/>
                  </a:lnTo>
                  <a:lnTo>
                    <a:pt x="19489" y="19872"/>
                  </a:lnTo>
                  <a:lnTo>
                    <a:pt x="19478" y="19872"/>
                  </a:lnTo>
                  <a:lnTo>
                    <a:pt x="19467" y="19872"/>
                  </a:lnTo>
                  <a:lnTo>
                    <a:pt x="19467" y="20736"/>
                  </a:lnTo>
                  <a:lnTo>
                    <a:pt x="19467" y="19872"/>
                  </a:lnTo>
                  <a:lnTo>
                    <a:pt x="19435" y="20736"/>
                  </a:lnTo>
                  <a:lnTo>
                    <a:pt x="19424" y="20736"/>
                  </a:lnTo>
                  <a:lnTo>
                    <a:pt x="19380" y="20736"/>
                  </a:lnTo>
                  <a:lnTo>
                    <a:pt x="19369" y="20736"/>
                  </a:lnTo>
                  <a:lnTo>
                    <a:pt x="19358" y="20736"/>
                  </a:lnTo>
                  <a:lnTo>
                    <a:pt x="19347" y="20736"/>
                  </a:lnTo>
                  <a:lnTo>
                    <a:pt x="19336" y="20736"/>
                  </a:lnTo>
                  <a:lnTo>
                    <a:pt x="19336" y="21600"/>
                  </a:lnTo>
                  <a:lnTo>
                    <a:pt x="19303" y="20736"/>
                  </a:lnTo>
                  <a:lnTo>
                    <a:pt x="19281" y="21600"/>
                  </a:lnTo>
                  <a:lnTo>
                    <a:pt x="19248" y="20736"/>
                  </a:lnTo>
                  <a:lnTo>
                    <a:pt x="19204" y="20736"/>
                  </a:lnTo>
                  <a:lnTo>
                    <a:pt x="19182" y="20736"/>
                  </a:lnTo>
                  <a:lnTo>
                    <a:pt x="19171" y="20736"/>
                  </a:lnTo>
                  <a:lnTo>
                    <a:pt x="19160" y="20736"/>
                  </a:lnTo>
                  <a:lnTo>
                    <a:pt x="19116" y="20736"/>
                  </a:lnTo>
                  <a:lnTo>
                    <a:pt x="19105" y="20736"/>
                  </a:lnTo>
                  <a:lnTo>
                    <a:pt x="19094" y="20736"/>
                  </a:lnTo>
                  <a:lnTo>
                    <a:pt x="19083" y="20736"/>
                  </a:lnTo>
                  <a:lnTo>
                    <a:pt x="19072" y="20736"/>
                  </a:lnTo>
                  <a:lnTo>
                    <a:pt x="19061" y="20736"/>
                  </a:lnTo>
                  <a:lnTo>
                    <a:pt x="19039" y="20736"/>
                  </a:lnTo>
                  <a:lnTo>
                    <a:pt x="19028" y="20736"/>
                  </a:lnTo>
                  <a:lnTo>
                    <a:pt x="19017" y="20736"/>
                  </a:lnTo>
                  <a:lnTo>
                    <a:pt x="18995" y="20736"/>
                  </a:lnTo>
                  <a:lnTo>
                    <a:pt x="18973" y="20736"/>
                  </a:lnTo>
                  <a:lnTo>
                    <a:pt x="18951" y="20736"/>
                  </a:lnTo>
                  <a:lnTo>
                    <a:pt x="18940" y="20736"/>
                  </a:lnTo>
                  <a:lnTo>
                    <a:pt x="18918" y="20736"/>
                  </a:lnTo>
                  <a:lnTo>
                    <a:pt x="18907" y="20736"/>
                  </a:lnTo>
                  <a:lnTo>
                    <a:pt x="18896" y="20736"/>
                  </a:lnTo>
                  <a:lnTo>
                    <a:pt x="18885" y="20736"/>
                  </a:lnTo>
                  <a:lnTo>
                    <a:pt x="18874" y="19872"/>
                  </a:lnTo>
                  <a:lnTo>
                    <a:pt x="18852" y="19872"/>
                  </a:lnTo>
                  <a:lnTo>
                    <a:pt x="18808" y="19872"/>
                  </a:lnTo>
                  <a:lnTo>
                    <a:pt x="18797" y="20736"/>
                  </a:lnTo>
                  <a:lnTo>
                    <a:pt x="18786" y="20736"/>
                  </a:lnTo>
                  <a:lnTo>
                    <a:pt x="18753" y="20736"/>
                  </a:lnTo>
                  <a:lnTo>
                    <a:pt x="18731" y="20736"/>
                  </a:lnTo>
                  <a:lnTo>
                    <a:pt x="18720" y="20736"/>
                  </a:lnTo>
                  <a:lnTo>
                    <a:pt x="18709" y="19872"/>
                  </a:lnTo>
                  <a:lnTo>
                    <a:pt x="18676" y="20736"/>
                  </a:lnTo>
                  <a:lnTo>
                    <a:pt x="18665" y="20736"/>
                  </a:lnTo>
                  <a:lnTo>
                    <a:pt x="18621" y="19872"/>
                  </a:lnTo>
                  <a:lnTo>
                    <a:pt x="18610" y="20736"/>
                  </a:lnTo>
                  <a:lnTo>
                    <a:pt x="18588" y="20736"/>
                  </a:lnTo>
                  <a:lnTo>
                    <a:pt x="18577" y="21600"/>
                  </a:lnTo>
                  <a:lnTo>
                    <a:pt x="18555" y="21600"/>
                  </a:lnTo>
                  <a:lnTo>
                    <a:pt x="18544" y="21600"/>
                  </a:lnTo>
                  <a:lnTo>
                    <a:pt x="18533" y="21600"/>
                  </a:lnTo>
                  <a:lnTo>
                    <a:pt x="18522" y="21600"/>
                  </a:lnTo>
                  <a:lnTo>
                    <a:pt x="18500" y="21600"/>
                  </a:lnTo>
                  <a:lnTo>
                    <a:pt x="18478" y="21600"/>
                  </a:lnTo>
                  <a:lnTo>
                    <a:pt x="18467" y="21600"/>
                  </a:lnTo>
                  <a:lnTo>
                    <a:pt x="18456" y="21600"/>
                  </a:lnTo>
                  <a:lnTo>
                    <a:pt x="18445" y="21600"/>
                  </a:lnTo>
                  <a:lnTo>
                    <a:pt x="18412" y="20736"/>
                  </a:lnTo>
                  <a:lnTo>
                    <a:pt x="18379" y="20736"/>
                  </a:lnTo>
                  <a:lnTo>
                    <a:pt x="18357" y="20736"/>
                  </a:lnTo>
                  <a:lnTo>
                    <a:pt x="18313" y="20736"/>
                  </a:lnTo>
                  <a:lnTo>
                    <a:pt x="18291" y="19872"/>
                  </a:lnTo>
                  <a:lnTo>
                    <a:pt x="18269" y="19008"/>
                  </a:lnTo>
                  <a:lnTo>
                    <a:pt x="18258" y="19008"/>
                  </a:lnTo>
                  <a:lnTo>
                    <a:pt x="18236" y="19008"/>
                  </a:lnTo>
                  <a:lnTo>
                    <a:pt x="18236" y="19872"/>
                  </a:lnTo>
                  <a:lnTo>
                    <a:pt x="18225" y="19872"/>
                  </a:lnTo>
                  <a:lnTo>
                    <a:pt x="18203" y="20736"/>
                  </a:lnTo>
                  <a:lnTo>
                    <a:pt x="18192" y="20736"/>
                  </a:lnTo>
                  <a:lnTo>
                    <a:pt x="18181" y="20736"/>
                  </a:lnTo>
                  <a:lnTo>
                    <a:pt x="18170" y="20736"/>
                  </a:lnTo>
                  <a:lnTo>
                    <a:pt x="18159" y="20736"/>
                  </a:lnTo>
                  <a:lnTo>
                    <a:pt x="18148" y="19872"/>
                  </a:lnTo>
                  <a:lnTo>
                    <a:pt x="18148" y="20736"/>
                  </a:lnTo>
                  <a:lnTo>
                    <a:pt x="18126" y="19872"/>
                  </a:lnTo>
                  <a:lnTo>
                    <a:pt x="18104" y="19008"/>
                  </a:lnTo>
                  <a:lnTo>
                    <a:pt x="18082" y="19008"/>
                  </a:lnTo>
                  <a:lnTo>
                    <a:pt x="18038" y="19872"/>
                  </a:lnTo>
                  <a:lnTo>
                    <a:pt x="18005" y="19008"/>
                  </a:lnTo>
                  <a:lnTo>
                    <a:pt x="17962" y="19008"/>
                  </a:lnTo>
                  <a:lnTo>
                    <a:pt x="17951" y="19008"/>
                  </a:lnTo>
                  <a:lnTo>
                    <a:pt x="17929" y="19008"/>
                  </a:lnTo>
                  <a:lnTo>
                    <a:pt x="17918" y="19008"/>
                  </a:lnTo>
                  <a:lnTo>
                    <a:pt x="17896" y="19008"/>
                  </a:lnTo>
                  <a:lnTo>
                    <a:pt x="17885" y="19008"/>
                  </a:lnTo>
                  <a:lnTo>
                    <a:pt x="17863" y="18144"/>
                  </a:lnTo>
                  <a:lnTo>
                    <a:pt x="17852" y="18144"/>
                  </a:lnTo>
                  <a:lnTo>
                    <a:pt x="17841" y="19008"/>
                  </a:lnTo>
                  <a:lnTo>
                    <a:pt x="17830" y="19008"/>
                  </a:lnTo>
                  <a:lnTo>
                    <a:pt x="17797" y="19008"/>
                  </a:lnTo>
                  <a:lnTo>
                    <a:pt x="17775" y="19008"/>
                  </a:lnTo>
                  <a:lnTo>
                    <a:pt x="17753" y="19008"/>
                  </a:lnTo>
                  <a:lnTo>
                    <a:pt x="17731" y="19008"/>
                  </a:lnTo>
                  <a:lnTo>
                    <a:pt x="17709" y="19872"/>
                  </a:lnTo>
                  <a:lnTo>
                    <a:pt x="17687" y="19008"/>
                  </a:lnTo>
                  <a:lnTo>
                    <a:pt x="17654" y="19008"/>
                  </a:lnTo>
                  <a:lnTo>
                    <a:pt x="17599" y="19872"/>
                  </a:lnTo>
                  <a:lnTo>
                    <a:pt x="17577" y="19008"/>
                  </a:lnTo>
                  <a:lnTo>
                    <a:pt x="17555" y="19008"/>
                  </a:lnTo>
                  <a:lnTo>
                    <a:pt x="17533" y="19008"/>
                  </a:lnTo>
                  <a:lnTo>
                    <a:pt x="17511" y="19008"/>
                  </a:lnTo>
                  <a:lnTo>
                    <a:pt x="17478" y="19008"/>
                  </a:lnTo>
                  <a:lnTo>
                    <a:pt x="17456" y="18144"/>
                  </a:lnTo>
                  <a:lnTo>
                    <a:pt x="17434" y="18144"/>
                  </a:lnTo>
                  <a:lnTo>
                    <a:pt x="17412" y="17280"/>
                  </a:lnTo>
                  <a:lnTo>
                    <a:pt x="17379" y="16416"/>
                  </a:lnTo>
                  <a:lnTo>
                    <a:pt x="17357" y="17280"/>
                  </a:lnTo>
                  <a:lnTo>
                    <a:pt x="17346" y="17280"/>
                  </a:lnTo>
                  <a:lnTo>
                    <a:pt x="17335" y="17280"/>
                  </a:lnTo>
                  <a:lnTo>
                    <a:pt x="17324" y="17280"/>
                  </a:lnTo>
                  <a:lnTo>
                    <a:pt x="17291" y="17280"/>
                  </a:lnTo>
                  <a:lnTo>
                    <a:pt x="17291" y="16416"/>
                  </a:lnTo>
                  <a:lnTo>
                    <a:pt x="17291" y="15552"/>
                  </a:lnTo>
                  <a:lnTo>
                    <a:pt x="17280" y="15552"/>
                  </a:lnTo>
                  <a:lnTo>
                    <a:pt x="17247" y="15552"/>
                  </a:lnTo>
                  <a:lnTo>
                    <a:pt x="17236" y="16416"/>
                  </a:lnTo>
                  <a:lnTo>
                    <a:pt x="17225" y="16416"/>
                  </a:lnTo>
                  <a:lnTo>
                    <a:pt x="17203" y="16416"/>
                  </a:lnTo>
                  <a:lnTo>
                    <a:pt x="17192" y="16416"/>
                  </a:lnTo>
                  <a:lnTo>
                    <a:pt x="17148" y="17280"/>
                  </a:lnTo>
                  <a:lnTo>
                    <a:pt x="17104" y="17280"/>
                  </a:lnTo>
                  <a:lnTo>
                    <a:pt x="17093" y="18144"/>
                  </a:lnTo>
                  <a:lnTo>
                    <a:pt x="17082" y="18144"/>
                  </a:lnTo>
                  <a:lnTo>
                    <a:pt x="17071" y="18144"/>
                  </a:lnTo>
                  <a:lnTo>
                    <a:pt x="17071" y="19008"/>
                  </a:lnTo>
                  <a:lnTo>
                    <a:pt x="17060" y="18144"/>
                  </a:lnTo>
                  <a:lnTo>
                    <a:pt x="17049" y="19008"/>
                  </a:lnTo>
                  <a:lnTo>
                    <a:pt x="17049" y="18144"/>
                  </a:lnTo>
                  <a:lnTo>
                    <a:pt x="17038" y="18144"/>
                  </a:lnTo>
                  <a:lnTo>
                    <a:pt x="17016" y="18144"/>
                  </a:lnTo>
                  <a:lnTo>
                    <a:pt x="17005" y="18144"/>
                  </a:lnTo>
                  <a:lnTo>
                    <a:pt x="16983" y="18144"/>
                  </a:lnTo>
                  <a:lnTo>
                    <a:pt x="16972" y="18144"/>
                  </a:lnTo>
                  <a:lnTo>
                    <a:pt x="16961" y="18144"/>
                  </a:lnTo>
                  <a:lnTo>
                    <a:pt x="16939" y="18144"/>
                  </a:lnTo>
                  <a:lnTo>
                    <a:pt x="16928" y="17280"/>
                  </a:lnTo>
                  <a:lnTo>
                    <a:pt x="16917" y="18144"/>
                  </a:lnTo>
                  <a:lnTo>
                    <a:pt x="16906" y="18144"/>
                  </a:lnTo>
                  <a:lnTo>
                    <a:pt x="16884" y="18144"/>
                  </a:lnTo>
                  <a:lnTo>
                    <a:pt x="16873" y="18144"/>
                  </a:lnTo>
                  <a:lnTo>
                    <a:pt x="16851" y="17280"/>
                  </a:lnTo>
                  <a:lnTo>
                    <a:pt x="16807" y="18144"/>
                  </a:lnTo>
                  <a:lnTo>
                    <a:pt x="16774" y="17280"/>
                  </a:lnTo>
                  <a:lnTo>
                    <a:pt x="16763" y="17280"/>
                  </a:lnTo>
                  <a:lnTo>
                    <a:pt x="16730" y="18144"/>
                  </a:lnTo>
                  <a:lnTo>
                    <a:pt x="16719" y="18144"/>
                  </a:lnTo>
                  <a:lnTo>
                    <a:pt x="16708" y="18144"/>
                  </a:lnTo>
                  <a:lnTo>
                    <a:pt x="16708" y="17280"/>
                  </a:lnTo>
                  <a:lnTo>
                    <a:pt x="16686" y="18144"/>
                  </a:lnTo>
                  <a:lnTo>
                    <a:pt x="16664" y="18144"/>
                  </a:lnTo>
                  <a:lnTo>
                    <a:pt x="16653" y="18144"/>
                  </a:lnTo>
                  <a:lnTo>
                    <a:pt x="16620" y="18144"/>
                  </a:lnTo>
                  <a:lnTo>
                    <a:pt x="16609" y="18144"/>
                  </a:lnTo>
                  <a:lnTo>
                    <a:pt x="16598" y="18144"/>
                  </a:lnTo>
                  <a:lnTo>
                    <a:pt x="16565" y="18144"/>
                  </a:lnTo>
                  <a:lnTo>
                    <a:pt x="16533" y="18144"/>
                  </a:lnTo>
                  <a:lnTo>
                    <a:pt x="16522" y="17280"/>
                  </a:lnTo>
                  <a:lnTo>
                    <a:pt x="16511" y="18144"/>
                  </a:lnTo>
                  <a:lnTo>
                    <a:pt x="16500" y="17280"/>
                  </a:lnTo>
                  <a:lnTo>
                    <a:pt x="16478" y="17280"/>
                  </a:lnTo>
                  <a:lnTo>
                    <a:pt x="16467" y="17280"/>
                  </a:lnTo>
                  <a:lnTo>
                    <a:pt x="16456" y="16416"/>
                  </a:lnTo>
                  <a:lnTo>
                    <a:pt x="16412" y="16416"/>
                  </a:lnTo>
                  <a:lnTo>
                    <a:pt x="16379" y="16416"/>
                  </a:lnTo>
                  <a:lnTo>
                    <a:pt x="16357" y="16416"/>
                  </a:lnTo>
                  <a:lnTo>
                    <a:pt x="16335" y="16416"/>
                  </a:lnTo>
                  <a:lnTo>
                    <a:pt x="16324" y="16416"/>
                  </a:lnTo>
                  <a:lnTo>
                    <a:pt x="16280" y="17280"/>
                  </a:lnTo>
                  <a:lnTo>
                    <a:pt x="16236" y="16416"/>
                  </a:lnTo>
                  <a:lnTo>
                    <a:pt x="16192" y="17280"/>
                  </a:lnTo>
                  <a:lnTo>
                    <a:pt x="16170" y="16416"/>
                  </a:lnTo>
                  <a:lnTo>
                    <a:pt x="16159" y="16416"/>
                  </a:lnTo>
                  <a:lnTo>
                    <a:pt x="16126" y="15552"/>
                  </a:lnTo>
                  <a:lnTo>
                    <a:pt x="16115" y="15552"/>
                  </a:lnTo>
                  <a:lnTo>
                    <a:pt x="16104" y="15552"/>
                  </a:lnTo>
                  <a:lnTo>
                    <a:pt x="16082" y="15552"/>
                  </a:lnTo>
                  <a:lnTo>
                    <a:pt x="16049" y="15552"/>
                  </a:lnTo>
                  <a:lnTo>
                    <a:pt x="16038" y="16416"/>
                  </a:lnTo>
                  <a:lnTo>
                    <a:pt x="16016" y="16416"/>
                  </a:lnTo>
                  <a:lnTo>
                    <a:pt x="15994" y="15552"/>
                  </a:lnTo>
                  <a:lnTo>
                    <a:pt x="15961" y="15552"/>
                  </a:lnTo>
                  <a:lnTo>
                    <a:pt x="15950" y="15552"/>
                  </a:lnTo>
                  <a:lnTo>
                    <a:pt x="15939" y="15552"/>
                  </a:lnTo>
                  <a:lnTo>
                    <a:pt x="15928" y="15552"/>
                  </a:lnTo>
                  <a:lnTo>
                    <a:pt x="15928" y="14688"/>
                  </a:lnTo>
                  <a:lnTo>
                    <a:pt x="15917" y="14688"/>
                  </a:lnTo>
                  <a:lnTo>
                    <a:pt x="15895" y="14688"/>
                  </a:lnTo>
                  <a:lnTo>
                    <a:pt x="15895" y="15552"/>
                  </a:lnTo>
                  <a:lnTo>
                    <a:pt x="15884" y="15552"/>
                  </a:lnTo>
                  <a:lnTo>
                    <a:pt x="15873" y="15552"/>
                  </a:lnTo>
                  <a:lnTo>
                    <a:pt x="15862" y="15552"/>
                  </a:lnTo>
                  <a:lnTo>
                    <a:pt x="15851" y="15552"/>
                  </a:lnTo>
                  <a:lnTo>
                    <a:pt x="15818" y="15552"/>
                  </a:lnTo>
                  <a:lnTo>
                    <a:pt x="15796" y="14688"/>
                  </a:lnTo>
                  <a:lnTo>
                    <a:pt x="15785" y="14688"/>
                  </a:lnTo>
                  <a:lnTo>
                    <a:pt x="15774" y="14688"/>
                  </a:lnTo>
                  <a:lnTo>
                    <a:pt x="15752" y="14688"/>
                  </a:lnTo>
                  <a:lnTo>
                    <a:pt x="15741" y="14688"/>
                  </a:lnTo>
                  <a:lnTo>
                    <a:pt x="15730" y="14688"/>
                  </a:lnTo>
                  <a:lnTo>
                    <a:pt x="15719" y="14688"/>
                  </a:lnTo>
                  <a:lnTo>
                    <a:pt x="15708" y="14688"/>
                  </a:lnTo>
                  <a:lnTo>
                    <a:pt x="15708" y="15552"/>
                  </a:lnTo>
                  <a:lnTo>
                    <a:pt x="15708" y="16416"/>
                  </a:lnTo>
                  <a:lnTo>
                    <a:pt x="15675" y="16416"/>
                  </a:lnTo>
                  <a:lnTo>
                    <a:pt x="15631" y="16416"/>
                  </a:lnTo>
                  <a:lnTo>
                    <a:pt x="15620" y="16416"/>
                  </a:lnTo>
                  <a:lnTo>
                    <a:pt x="15609" y="16416"/>
                  </a:lnTo>
                  <a:lnTo>
                    <a:pt x="15576" y="16416"/>
                  </a:lnTo>
                  <a:lnTo>
                    <a:pt x="15565" y="16416"/>
                  </a:lnTo>
                  <a:lnTo>
                    <a:pt x="15554" y="16416"/>
                  </a:lnTo>
                  <a:lnTo>
                    <a:pt x="15543" y="16416"/>
                  </a:lnTo>
                  <a:lnTo>
                    <a:pt x="15532" y="16416"/>
                  </a:lnTo>
                  <a:lnTo>
                    <a:pt x="15521" y="16416"/>
                  </a:lnTo>
                  <a:lnTo>
                    <a:pt x="15499" y="16416"/>
                  </a:lnTo>
                  <a:lnTo>
                    <a:pt x="15477" y="16416"/>
                  </a:lnTo>
                  <a:lnTo>
                    <a:pt x="15466" y="16416"/>
                  </a:lnTo>
                  <a:lnTo>
                    <a:pt x="15422" y="16416"/>
                  </a:lnTo>
                  <a:lnTo>
                    <a:pt x="15411" y="16416"/>
                  </a:lnTo>
                  <a:lnTo>
                    <a:pt x="15367" y="16416"/>
                  </a:lnTo>
                  <a:lnTo>
                    <a:pt x="15356" y="16416"/>
                  </a:lnTo>
                  <a:lnTo>
                    <a:pt x="15345" y="16416"/>
                  </a:lnTo>
                  <a:lnTo>
                    <a:pt x="15334" y="16416"/>
                  </a:lnTo>
                  <a:lnTo>
                    <a:pt x="15312" y="16416"/>
                  </a:lnTo>
                  <a:lnTo>
                    <a:pt x="15301" y="16416"/>
                  </a:lnTo>
                  <a:lnTo>
                    <a:pt x="15290" y="16416"/>
                  </a:lnTo>
                  <a:lnTo>
                    <a:pt x="15279" y="16416"/>
                  </a:lnTo>
                  <a:lnTo>
                    <a:pt x="15257" y="16416"/>
                  </a:lnTo>
                  <a:lnTo>
                    <a:pt x="15235" y="16416"/>
                  </a:lnTo>
                  <a:lnTo>
                    <a:pt x="15224" y="16416"/>
                  </a:lnTo>
                  <a:lnTo>
                    <a:pt x="15213" y="16416"/>
                  </a:lnTo>
                  <a:lnTo>
                    <a:pt x="15191" y="16416"/>
                  </a:lnTo>
                  <a:lnTo>
                    <a:pt x="15180" y="16416"/>
                  </a:lnTo>
                  <a:lnTo>
                    <a:pt x="15180" y="15552"/>
                  </a:lnTo>
                  <a:lnTo>
                    <a:pt x="15169" y="15552"/>
                  </a:lnTo>
                  <a:lnTo>
                    <a:pt x="15136" y="15552"/>
                  </a:lnTo>
                  <a:lnTo>
                    <a:pt x="15115" y="15552"/>
                  </a:lnTo>
                  <a:lnTo>
                    <a:pt x="15104" y="15552"/>
                  </a:lnTo>
                  <a:lnTo>
                    <a:pt x="15093" y="15552"/>
                  </a:lnTo>
                  <a:lnTo>
                    <a:pt x="15082" y="16416"/>
                  </a:lnTo>
                  <a:lnTo>
                    <a:pt x="15071" y="16416"/>
                  </a:lnTo>
                  <a:lnTo>
                    <a:pt x="15049" y="16416"/>
                  </a:lnTo>
                  <a:lnTo>
                    <a:pt x="15038" y="16416"/>
                  </a:lnTo>
                  <a:lnTo>
                    <a:pt x="14994" y="16416"/>
                  </a:lnTo>
                  <a:lnTo>
                    <a:pt x="14972" y="16416"/>
                  </a:lnTo>
                  <a:lnTo>
                    <a:pt x="14950" y="15552"/>
                  </a:lnTo>
                  <a:lnTo>
                    <a:pt x="14928" y="16416"/>
                  </a:lnTo>
                  <a:lnTo>
                    <a:pt x="14906" y="16416"/>
                  </a:lnTo>
                  <a:lnTo>
                    <a:pt x="14895" y="16416"/>
                  </a:lnTo>
                  <a:lnTo>
                    <a:pt x="14873" y="16416"/>
                  </a:lnTo>
                  <a:lnTo>
                    <a:pt x="14840" y="16416"/>
                  </a:lnTo>
                  <a:lnTo>
                    <a:pt x="14807" y="16416"/>
                  </a:lnTo>
                  <a:lnTo>
                    <a:pt x="14796" y="15552"/>
                  </a:lnTo>
                  <a:lnTo>
                    <a:pt x="14774" y="15552"/>
                  </a:lnTo>
                  <a:lnTo>
                    <a:pt x="14763" y="15552"/>
                  </a:lnTo>
                  <a:lnTo>
                    <a:pt x="14752" y="15552"/>
                  </a:lnTo>
                  <a:lnTo>
                    <a:pt x="14741" y="15552"/>
                  </a:lnTo>
                  <a:lnTo>
                    <a:pt x="14730" y="15552"/>
                  </a:lnTo>
                  <a:lnTo>
                    <a:pt x="14719" y="15552"/>
                  </a:lnTo>
                  <a:lnTo>
                    <a:pt x="14708" y="15552"/>
                  </a:lnTo>
                  <a:lnTo>
                    <a:pt x="14675" y="15552"/>
                  </a:lnTo>
                  <a:lnTo>
                    <a:pt x="14642" y="16416"/>
                  </a:lnTo>
                  <a:lnTo>
                    <a:pt x="14620" y="16416"/>
                  </a:lnTo>
                  <a:lnTo>
                    <a:pt x="14598" y="16416"/>
                  </a:lnTo>
                  <a:lnTo>
                    <a:pt x="14587" y="16416"/>
                  </a:lnTo>
                  <a:lnTo>
                    <a:pt x="14554" y="16416"/>
                  </a:lnTo>
                  <a:lnTo>
                    <a:pt x="14532" y="16416"/>
                  </a:lnTo>
                  <a:lnTo>
                    <a:pt x="14521" y="16416"/>
                  </a:lnTo>
                  <a:lnTo>
                    <a:pt x="14510" y="16416"/>
                  </a:lnTo>
                  <a:lnTo>
                    <a:pt x="14488" y="17280"/>
                  </a:lnTo>
                  <a:lnTo>
                    <a:pt x="14477" y="17280"/>
                  </a:lnTo>
                  <a:lnTo>
                    <a:pt x="14466" y="17280"/>
                  </a:lnTo>
                  <a:lnTo>
                    <a:pt x="14455" y="17280"/>
                  </a:lnTo>
                  <a:lnTo>
                    <a:pt x="14444" y="17280"/>
                  </a:lnTo>
                  <a:lnTo>
                    <a:pt x="14422" y="17280"/>
                  </a:lnTo>
                  <a:lnTo>
                    <a:pt x="14422" y="16416"/>
                  </a:lnTo>
                  <a:lnTo>
                    <a:pt x="14389" y="16416"/>
                  </a:lnTo>
                  <a:lnTo>
                    <a:pt x="14378" y="16416"/>
                  </a:lnTo>
                  <a:lnTo>
                    <a:pt x="14367" y="16416"/>
                  </a:lnTo>
                  <a:lnTo>
                    <a:pt x="14356" y="16416"/>
                  </a:lnTo>
                  <a:lnTo>
                    <a:pt x="14334" y="16416"/>
                  </a:lnTo>
                  <a:lnTo>
                    <a:pt x="14312" y="16416"/>
                  </a:lnTo>
                  <a:lnTo>
                    <a:pt x="14301" y="15552"/>
                  </a:lnTo>
                  <a:lnTo>
                    <a:pt x="14290" y="15552"/>
                  </a:lnTo>
                  <a:lnTo>
                    <a:pt x="14279" y="14688"/>
                  </a:lnTo>
                  <a:lnTo>
                    <a:pt x="14268" y="14688"/>
                  </a:lnTo>
                  <a:lnTo>
                    <a:pt x="14224" y="14688"/>
                  </a:lnTo>
                  <a:lnTo>
                    <a:pt x="14202" y="14688"/>
                  </a:lnTo>
                  <a:lnTo>
                    <a:pt x="14125" y="14688"/>
                  </a:lnTo>
                  <a:lnTo>
                    <a:pt x="14114" y="14688"/>
                  </a:lnTo>
                  <a:lnTo>
                    <a:pt x="14103" y="14688"/>
                  </a:lnTo>
                  <a:lnTo>
                    <a:pt x="14081" y="15552"/>
                  </a:lnTo>
                  <a:lnTo>
                    <a:pt x="14048" y="15552"/>
                  </a:lnTo>
                  <a:lnTo>
                    <a:pt x="14026" y="14688"/>
                  </a:lnTo>
                  <a:lnTo>
                    <a:pt x="13982" y="14688"/>
                  </a:lnTo>
                  <a:lnTo>
                    <a:pt x="13971" y="14688"/>
                  </a:lnTo>
                  <a:lnTo>
                    <a:pt x="13938" y="14688"/>
                  </a:lnTo>
                  <a:lnTo>
                    <a:pt x="13916" y="15552"/>
                  </a:lnTo>
                  <a:lnTo>
                    <a:pt x="13894" y="15552"/>
                  </a:lnTo>
                  <a:lnTo>
                    <a:pt x="13883" y="15552"/>
                  </a:lnTo>
                  <a:lnTo>
                    <a:pt x="13872" y="15552"/>
                  </a:lnTo>
                  <a:lnTo>
                    <a:pt x="13850" y="15552"/>
                  </a:lnTo>
                  <a:lnTo>
                    <a:pt x="13828" y="16416"/>
                  </a:lnTo>
                  <a:lnTo>
                    <a:pt x="13806" y="16416"/>
                  </a:lnTo>
                  <a:lnTo>
                    <a:pt x="13806" y="15552"/>
                  </a:lnTo>
                  <a:lnTo>
                    <a:pt x="13795" y="15552"/>
                  </a:lnTo>
                  <a:lnTo>
                    <a:pt x="13784" y="15552"/>
                  </a:lnTo>
                  <a:lnTo>
                    <a:pt x="13773" y="15552"/>
                  </a:lnTo>
                  <a:lnTo>
                    <a:pt x="13762" y="15552"/>
                  </a:lnTo>
                  <a:lnTo>
                    <a:pt x="13740" y="15552"/>
                  </a:lnTo>
                  <a:lnTo>
                    <a:pt x="13718" y="15552"/>
                  </a:lnTo>
                  <a:lnTo>
                    <a:pt x="13696" y="15552"/>
                  </a:lnTo>
                  <a:lnTo>
                    <a:pt x="13675" y="15552"/>
                  </a:lnTo>
                  <a:lnTo>
                    <a:pt x="13653" y="15552"/>
                  </a:lnTo>
                  <a:lnTo>
                    <a:pt x="13642" y="15552"/>
                  </a:lnTo>
                  <a:lnTo>
                    <a:pt x="13631" y="15552"/>
                  </a:lnTo>
                  <a:lnTo>
                    <a:pt x="13598" y="15552"/>
                  </a:lnTo>
                  <a:lnTo>
                    <a:pt x="13576" y="15552"/>
                  </a:lnTo>
                  <a:lnTo>
                    <a:pt x="13554" y="16416"/>
                  </a:lnTo>
                  <a:lnTo>
                    <a:pt x="13543" y="15552"/>
                  </a:lnTo>
                  <a:lnTo>
                    <a:pt x="13510" y="16416"/>
                  </a:lnTo>
                  <a:lnTo>
                    <a:pt x="13499" y="16416"/>
                  </a:lnTo>
                  <a:lnTo>
                    <a:pt x="13477" y="15552"/>
                  </a:lnTo>
                  <a:lnTo>
                    <a:pt x="13455" y="16416"/>
                  </a:lnTo>
                  <a:lnTo>
                    <a:pt x="13444" y="16416"/>
                  </a:lnTo>
                  <a:lnTo>
                    <a:pt x="13422" y="17280"/>
                  </a:lnTo>
                  <a:lnTo>
                    <a:pt x="13400" y="17280"/>
                  </a:lnTo>
                  <a:lnTo>
                    <a:pt x="13367" y="16416"/>
                  </a:lnTo>
                  <a:lnTo>
                    <a:pt x="13356" y="15552"/>
                  </a:lnTo>
                  <a:lnTo>
                    <a:pt x="13345" y="15552"/>
                  </a:lnTo>
                  <a:lnTo>
                    <a:pt x="13323" y="14688"/>
                  </a:lnTo>
                  <a:lnTo>
                    <a:pt x="13301" y="14688"/>
                  </a:lnTo>
                  <a:lnTo>
                    <a:pt x="13279" y="15552"/>
                  </a:lnTo>
                  <a:lnTo>
                    <a:pt x="13268" y="15552"/>
                  </a:lnTo>
                  <a:lnTo>
                    <a:pt x="13257" y="15552"/>
                  </a:lnTo>
                  <a:lnTo>
                    <a:pt x="13235" y="15552"/>
                  </a:lnTo>
                  <a:lnTo>
                    <a:pt x="13224" y="15552"/>
                  </a:lnTo>
                  <a:lnTo>
                    <a:pt x="13202" y="15552"/>
                  </a:lnTo>
                  <a:lnTo>
                    <a:pt x="13202" y="16416"/>
                  </a:lnTo>
                  <a:lnTo>
                    <a:pt x="13191" y="16416"/>
                  </a:lnTo>
                  <a:lnTo>
                    <a:pt x="13180" y="16416"/>
                  </a:lnTo>
                  <a:lnTo>
                    <a:pt x="13169" y="15552"/>
                  </a:lnTo>
                  <a:lnTo>
                    <a:pt x="13158" y="15552"/>
                  </a:lnTo>
                  <a:lnTo>
                    <a:pt x="13147" y="15552"/>
                  </a:lnTo>
                  <a:lnTo>
                    <a:pt x="13125" y="15552"/>
                  </a:lnTo>
                  <a:lnTo>
                    <a:pt x="13103" y="14688"/>
                  </a:lnTo>
                  <a:lnTo>
                    <a:pt x="13081" y="15552"/>
                  </a:lnTo>
                  <a:lnTo>
                    <a:pt x="13048" y="15552"/>
                  </a:lnTo>
                  <a:lnTo>
                    <a:pt x="13037" y="16416"/>
                  </a:lnTo>
                  <a:lnTo>
                    <a:pt x="13015" y="16416"/>
                  </a:lnTo>
                  <a:lnTo>
                    <a:pt x="13004" y="16416"/>
                  </a:lnTo>
                  <a:lnTo>
                    <a:pt x="12993" y="15552"/>
                  </a:lnTo>
                  <a:lnTo>
                    <a:pt x="12949" y="15552"/>
                  </a:lnTo>
                  <a:lnTo>
                    <a:pt x="12938" y="14688"/>
                  </a:lnTo>
                  <a:lnTo>
                    <a:pt x="12927" y="14688"/>
                  </a:lnTo>
                  <a:lnTo>
                    <a:pt x="12916" y="14688"/>
                  </a:lnTo>
                  <a:lnTo>
                    <a:pt x="12883" y="14688"/>
                  </a:lnTo>
                  <a:lnTo>
                    <a:pt x="12872" y="15552"/>
                  </a:lnTo>
                  <a:lnTo>
                    <a:pt x="12850" y="15552"/>
                  </a:lnTo>
                  <a:lnTo>
                    <a:pt x="12828" y="16416"/>
                  </a:lnTo>
                  <a:lnTo>
                    <a:pt x="12795" y="15552"/>
                  </a:lnTo>
                  <a:lnTo>
                    <a:pt x="12784" y="15552"/>
                  </a:lnTo>
                  <a:lnTo>
                    <a:pt x="12773" y="14688"/>
                  </a:lnTo>
                  <a:lnTo>
                    <a:pt x="12751" y="14688"/>
                  </a:lnTo>
                  <a:lnTo>
                    <a:pt x="12740" y="14688"/>
                  </a:lnTo>
                  <a:lnTo>
                    <a:pt x="12707" y="14688"/>
                  </a:lnTo>
                  <a:lnTo>
                    <a:pt x="12674" y="14688"/>
                  </a:lnTo>
                  <a:lnTo>
                    <a:pt x="12641" y="14688"/>
                  </a:lnTo>
                  <a:lnTo>
                    <a:pt x="12608" y="15552"/>
                  </a:lnTo>
                  <a:lnTo>
                    <a:pt x="12597" y="15552"/>
                  </a:lnTo>
                  <a:lnTo>
                    <a:pt x="12586" y="14688"/>
                  </a:lnTo>
                  <a:lnTo>
                    <a:pt x="12564" y="14688"/>
                  </a:lnTo>
                  <a:lnTo>
                    <a:pt x="12553" y="14688"/>
                  </a:lnTo>
                  <a:lnTo>
                    <a:pt x="12542" y="13824"/>
                  </a:lnTo>
                  <a:lnTo>
                    <a:pt x="12509" y="14688"/>
                  </a:lnTo>
                  <a:lnTo>
                    <a:pt x="12487" y="15552"/>
                  </a:lnTo>
                  <a:lnTo>
                    <a:pt x="12432" y="15552"/>
                  </a:lnTo>
                  <a:lnTo>
                    <a:pt x="12410" y="14688"/>
                  </a:lnTo>
                  <a:lnTo>
                    <a:pt x="12388" y="15552"/>
                  </a:lnTo>
                  <a:lnTo>
                    <a:pt x="12377" y="15552"/>
                  </a:lnTo>
                  <a:lnTo>
                    <a:pt x="12355" y="14688"/>
                  </a:lnTo>
                  <a:lnTo>
                    <a:pt x="12333" y="14688"/>
                  </a:lnTo>
                  <a:lnTo>
                    <a:pt x="12322" y="14688"/>
                  </a:lnTo>
                  <a:lnTo>
                    <a:pt x="12300" y="15552"/>
                  </a:lnTo>
                  <a:lnTo>
                    <a:pt x="12278" y="15552"/>
                  </a:lnTo>
                  <a:lnTo>
                    <a:pt x="12235" y="16416"/>
                  </a:lnTo>
                  <a:lnTo>
                    <a:pt x="12191" y="16416"/>
                  </a:lnTo>
                  <a:lnTo>
                    <a:pt x="12180" y="17280"/>
                  </a:lnTo>
                  <a:lnTo>
                    <a:pt x="12158" y="17280"/>
                  </a:lnTo>
                  <a:lnTo>
                    <a:pt x="12147" y="16416"/>
                  </a:lnTo>
                  <a:lnTo>
                    <a:pt x="12136" y="15552"/>
                  </a:lnTo>
                  <a:lnTo>
                    <a:pt x="12114" y="15552"/>
                  </a:lnTo>
                  <a:lnTo>
                    <a:pt x="12092" y="15552"/>
                  </a:lnTo>
                  <a:lnTo>
                    <a:pt x="12059" y="15552"/>
                  </a:lnTo>
                  <a:lnTo>
                    <a:pt x="12037" y="15552"/>
                  </a:lnTo>
                  <a:lnTo>
                    <a:pt x="12015" y="15552"/>
                  </a:lnTo>
                  <a:lnTo>
                    <a:pt x="12004" y="15552"/>
                  </a:lnTo>
                  <a:lnTo>
                    <a:pt x="11971" y="15552"/>
                  </a:lnTo>
                  <a:lnTo>
                    <a:pt x="11927" y="15552"/>
                  </a:lnTo>
                  <a:lnTo>
                    <a:pt x="11916" y="16416"/>
                  </a:lnTo>
                  <a:lnTo>
                    <a:pt x="11894" y="16416"/>
                  </a:lnTo>
                  <a:lnTo>
                    <a:pt x="11883" y="16416"/>
                  </a:lnTo>
                  <a:lnTo>
                    <a:pt x="11861" y="16416"/>
                  </a:lnTo>
                  <a:lnTo>
                    <a:pt x="11839" y="15552"/>
                  </a:lnTo>
                  <a:lnTo>
                    <a:pt x="11806" y="16416"/>
                  </a:lnTo>
                  <a:lnTo>
                    <a:pt x="11784" y="15552"/>
                  </a:lnTo>
                  <a:lnTo>
                    <a:pt x="11762" y="15552"/>
                  </a:lnTo>
                  <a:lnTo>
                    <a:pt x="11707" y="15552"/>
                  </a:lnTo>
                  <a:lnTo>
                    <a:pt x="11696" y="15552"/>
                  </a:lnTo>
                  <a:lnTo>
                    <a:pt x="11674" y="15552"/>
                  </a:lnTo>
                  <a:lnTo>
                    <a:pt x="11641" y="15552"/>
                  </a:lnTo>
                  <a:lnTo>
                    <a:pt x="11619" y="15552"/>
                  </a:lnTo>
                  <a:lnTo>
                    <a:pt x="11597" y="16416"/>
                  </a:lnTo>
                  <a:lnTo>
                    <a:pt x="11553" y="16416"/>
                  </a:lnTo>
                  <a:lnTo>
                    <a:pt x="11542" y="15552"/>
                  </a:lnTo>
                  <a:lnTo>
                    <a:pt x="11520" y="15552"/>
                  </a:lnTo>
                  <a:lnTo>
                    <a:pt x="11498" y="15552"/>
                  </a:lnTo>
                  <a:lnTo>
                    <a:pt x="11487" y="16416"/>
                  </a:lnTo>
                  <a:lnTo>
                    <a:pt x="11476" y="16416"/>
                  </a:lnTo>
                  <a:lnTo>
                    <a:pt x="11443" y="16416"/>
                  </a:lnTo>
                  <a:lnTo>
                    <a:pt x="11421" y="17280"/>
                  </a:lnTo>
                  <a:lnTo>
                    <a:pt x="11399" y="17280"/>
                  </a:lnTo>
                  <a:lnTo>
                    <a:pt x="11388" y="17280"/>
                  </a:lnTo>
                  <a:lnTo>
                    <a:pt x="11366" y="17280"/>
                  </a:lnTo>
                  <a:lnTo>
                    <a:pt x="11333" y="17280"/>
                  </a:lnTo>
                  <a:lnTo>
                    <a:pt x="11311" y="16416"/>
                  </a:lnTo>
                  <a:lnTo>
                    <a:pt x="11278" y="16416"/>
                  </a:lnTo>
                  <a:lnTo>
                    <a:pt x="11245" y="17280"/>
                  </a:lnTo>
                  <a:lnTo>
                    <a:pt x="11223" y="17280"/>
                  </a:lnTo>
                  <a:lnTo>
                    <a:pt x="11212" y="17280"/>
                  </a:lnTo>
                  <a:lnTo>
                    <a:pt x="11190" y="17280"/>
                  </a:lnTo>
                  <a:lnTo>
                    <a:pt x="11157" y="17280"/>
                  </a:lnTo>
                  <a:lnTo>
                    <a:pt x="11124" y="17280"/>
                  </a:lnTo>
                  <a:lnTo>
                    <a:pt x="11102" y="17280"/>
                  </a:lnTo>
                  <a:lnTo>
                    <a:pt x="11091" y="17280"/>
                  </a:lnTo>
                  <a:lnTo>
                    <a:pt x="11080" y="17280"/>
                  </a:lnTo>
                  <a:lnTo>
                    <a:pt x="11080" y="16416"/>
                  </a:lnTo>
                  <a:lnTo>
                    <a:pt x="11047" y="17280"/>
                  </a:lnTo>
                  <a:lnTo>
                    <a:pt x="11036" y="17280"/>
                  </a:lnTo>
                  <a:lnTo>
                    <a:pt x="11025" y="17280"/>
                  </a:lnTo>
                  <a:lnTo>
                    <a:pt x="10992" y="17280"/>
                  </a:lnTo>
                  <a:lnTo>
                    <a:pt x="10981" y="17280"/>
                  </a:lnTo>
                  <a:lnTo>
                    <a:pt x="10970" y="17280"/>
                  </a:lnTo>
                  <a:lnTo>
                    <a:pt x="10959" y="17280"/>
                  </a:lnTo>
                  <a:lnTo>
                    <a:pt x="10926" y="16416"/>
                  </a:lnTo>
                  <a:lnTo>
                    <a:pt x="10904" y="16416"/>
                  </a:lnTo>
                  <a:lnTo>
                    <a:pt x="10860" y="16416"/>
                  </a:lnTo>
                  <a:lnTo>
                    <a:pt x="10838" y="16416"/>
                  </a:lnTo>
                  <a:lnTo>
                    <a:pt x="10816" y="17280"/>
                  </a:lnTo>
                  <a:lnTo>
                    <a:pt x="10795" y="17280"/>
                  </a:lnTo>
                  <a:lnTo>
                    <a:pt x="10773" y="17280"/>
                  </a:lnTo>
                  <a:lnTo>
                    <a:pt x="10762" y="17280"/>
                  </a:lnTo>
                  <a:lnTo>
                    <a:pt x="10718" y="17280"/>
                  </a:lnTo>
                  <a:lnTo>
                    <a:pt x="10707" y="17280"/>
                  </a:lnTo>
                  <a:lnTo>
                    <a:pt x="10696" y="17280"/>
                  </a:lnTo>
                  <a:lnTo>
                    <a:pt x="10685" y="17280"/>
                  </a:lnTo>
                  <a:lnTo>
                    <a:pt x="10674" y="17280"/>
                  </a:lnTo>
                  <a:lnTo>
                    <a:pt x="10630" y="17280"/>
                  </a:lnTo>
                  <a:lnTo>
                    <a:pt x="10619" y="17280"/>
                  </a:lnTo>
                  <a:lnTo>
                    <a:pt x="10597" y="17280"/>
                  </a:lnTo>
                  <a:lnTo>
                    <a:pt x="10575" y="17280"/>
                  </a:lnTo>
                  <a:lnTo>
                    <a:pt x="10564" y="17280"/>
                  </a:lnTo>
                  <a:lnTo>
                    <a:pt x="10542" y="17280"/>
                  </a:lnTo>
                  <a:lnTo>
                    <a:pt x="10520" y="17280"/>
                  </a:lnTo>
                  <a:lnTo>
                    <a:pt x="10498" y="17280"/>
                  </a:lnTo>
                  <a:lnTo>
                    <a:pt x="10487" y="17280"/>
                  </a:lnTo>
                  <a:lnTo>
                    <a:pt x="10476" y="18144"/>
                  </a:lnTo>
                  <a:lnTo>
                    <a:pt x="10443" y="18144"/>
                  </a:lnTo>
                  <a:lnTo>
                    <a:pt x="10421" y="18144"/>
                  </a:lnTo>
                  <a:lnTo>
                    <a:pt x="10410" y="18144"/>
                  </a:lnTo>
                  <a:lnTo>
                    <a:pt x="10377" y="18144"/>
                  </a:lnTo>
                  <a:lnTo>
                    <a:pt x="10366" y="18144"/>
                  </a:lnTo>
                  <a:lnTo>
                    <a:pt x="10355" y="17280"/>
                  </a:lnTo>
                  <a:lnTo>
                    <a:pt x="10344" y="18144"/>
                  </a:lnTo>
                  <a:lnTo>
                    <a:pt x="10344" y="17280"/>
                  </a:lnTo>
                  <a:lnTo>
                    <a:pt x="10333" y="17280"/>
                  </a:lnTo>
                  <a:lnTo>
                    <a:pt x="10311" y="17280"/>
                  </a:lnTo>
                  <a:lnTo>
                    <a:pt x="10300" y="18144"/>
                  </a:lnTo>
                  <a:lnTo>
                    <a:pt x="10278" y="18144"/>
                  </a:lnTo>
                  <a:lnTo>
                    <a:pt x="10256" y="19008"/>
                  </a:lnTo>
                  <a:lnTo>
                    <a:pt x="10223" y="18144"/>
                  </a:lnTo>
                  <a:lnTo>
                    <a:pt x="10201" y="18144"/>
                  </a:lnTo>
                  <a:lnTo>
                    <a:pt x="10157" y="18144"/>
                  </a:lnTo>
                  <a:lnTo>
                    <a:pt x="10146" y="18144"/>
                  </a:lnTo>
                  <a:lnTo>
                    <a:pt x="10124" y="18144"/>
                  </a:lnTo>
                  <a:lnTo>
                    <a:pt x="10113" y="18144"/>
                  </a:lnTo>
                  <a:lnTo>
                    <a:pt x="10091" y="18144"/>
                  </a:lnTo>
                  <a:lnTo>
                    <a:pt x="10069" y="18144"/>
                  </a:lnTo>
                  <a:lnTo>
                    <a:pt x="10069" y="16416"/>
                  </a:lnTo>
                  <a:lnTo>
                    <a:pt x="10058" y="16416"/>
                  </a:lnTo>
                  <a:lnTo>
                    <a:pt x="10047" y="17280"/>
                  </a:lnTo>
                  <a:lnTo>
                    <a:pt x="10036" y="17280"/>
                  </a:lnTo>
                  <a:lnTo>
                    <a:pt x="10003" y="17280"/>
                  </a:lnTo>
                  <a:lnTo>
                    <a:pt x="9981" y="16416"/>
                  </a:lnTo>
                  <a:lnTo>
                    <a:pt x="9970" y="16416"/>
                  </a:lnTo>
                  <a:lnTo>
                    <a:pt x="9959" y="17280"/>
                  </a:lnTo>
                  <a:lnTo>
                    <a:pt x="9959" y="18144"/>
                  </a:lnTo>
                  <a:lnTo>
                    <a:pt x="9915" y="18144"/>
                  </a:lnTo>
                  <a:lnTo>
                    <a:pt x="9882" y="18144"/>
                  </a:lnTo>
                  <a:lnTo>
                    <a:pt x="9838" y="19008"/>
                  </a:lnTo>
                  <a:lnTo>
                    <a:pt x="9816" y="19008"/>
                  </a:lnTo>
                  <a:lnTo>
                    <a:pt x="9794" y="19008"/>
                  </a:lnTo>
                  <a:lnTo>
                    <a:pt x="9772" y="19008"/>
                  </a:lnTo>
                  <a:lnTo>
                    <a:pt x="9750" y="19008"/>
                  </a:lnTo>
                  <a:lnTo>
                    <a:pt x="9739" y="19008"/>
                  </a:lnTo>
                  <a:lnTo>
                    <a:pt x="9717" y="19008"/>
                  </a:lnTo>
                  <a:lnTo>
                    <a:pt x="9706" y="19008"/>
                  </a:lnTo>
                  <a:lnTo>
                    <a:pt x="9684" y="19008"/>
                  </a:lnTo>
                  <a:lnTo>
                    <a:pt x="9651" y="19008"/>
                  </a:lnTo>
                  <a:lnTo>
                    <a:pt x="9629" y="19008"/>
                  </a:lnTo>
                  <a:lnTo>
                    <a:pt x="9607" y="19008"/>
                  </a:lnTo>
                  <a:lnTo>
                    <a:pt x="9596" y="19008"/>
                  </a:lnTo>
                  <a:lnTo>
                    <a:pt x="9585" y="19008"/>
                  </a:lnTo>
                  <a:lnTo>
                    <a:pt x="9574" y="19008"/>
                  </a:lnTo>
                  <a:lnTo>
                    <a:pt x="9552" y="19008"/>
                  </a:lnTo>
                  <a:lnTo>
                    <a:pt x="9530" y="19008"/>
                  </a:lnTo>
                  <a:lnTo>
                    <a:pt x="9519" y="19008"/>
                  </a:lnTo>
                  <a:lnTo>
                    <a:pt x="9475" y="19008"/>
                  </a:lnTo>
                  <a:lnTo>
                    <a:pt x="9442" y="19872"/>
                  </a:lnTo>
                  <a:lnTo>
                    <a:pt x="9442" y="19008"/>
                  </a:lnTo>
                  <a:lnTo>
                    <a:pt x="9431" y="19008"/>
                  </a:lnTo>
                  <a:lnTo>
                    <a:pt x="9376" y="19008"/>
                  </a:lnTo>
                  <a:lnTo>
                    <a:pt x="9355" y="19008"/>
                  </a:lnTo>
                  <a:lnTo>
                    <a:pt x="9333" y="19008"/>
                  </a:lnTo>
                  <a:lnTo>
                    <a:pt x="9311" y="19008"/>
                  </a:lnTo>
                  <a:lnTo>
                    <a:pt x="9289" y="19008"/>
                  </a:lnTo>
                  <a:lnTo>
                    <a:pt x="9267" y="19008"/>
                  </a:lnTo>
                  <a:lnTo>
                    <a:pt x="9245" y="19008"/>
                  </a:lnTo>
                  <a:lnTo>
                    <a:pt x="9223" y="19008"/>
                  </a:lnTo>
                  <a:lnTo>
                    <a:pt x="9190" y="19008"/>
                  </a:lnTo>
                  <a:lnTo>
                    <a:pt x="9179" y="19008"/>
                  </a:lnTo>
                  <a:lnTo>
                    <a:pt x="9168" y="19008"/>
                  </a:lnTo>
                  <a:lnTo>
                    <a:pt x="9146" y="19008"/>
                  </a:lnTo>
                  <a:lnTo>
                    <a:pt x="9113" y="19872"/>
                  </a:lnTo>
                  <a:lnTo>
                    <a:pt x="9080" y="19872"/>
                  </a:lnTo>
                  <a:lnTo>
                    <a:pt x="9069" y="19872"/>
                  </a:lnTo>
                  <a:lnTo>
                    <a:pt x="9025" y="19008"/>
                  </a:lnTo>
                  <a:lnTo>
                    <a:pt x="9003" y="19008"/>
                  </a:lnTo>
                  <a:lnTo>
                    <a:pt x="8981" y="19872"/>
                  </a:lnTo>
                  <a:lnTo>
                    <a:pt x="8937" y="19872"/>
                  </a:lnTo>
                  <a:lnTo>
                    <a:pt x="8915" y="19872"/>
                  </a:lnTo>
                  <a:lnTo>
                    <a:pt x="8904" y="19008"/>
                  </a:lnTo>
                  <a:lnTo>
                    <a:pt x="8860" y="19008"/>
                  </a:lnTo>
                  <a:lnTo>
                    <a:pt x="8838" y="19008"/>
                  </a:lnTo>
                  <a:lnTo>
                    <a:pt x="8794" y="19872"/>
                  </a:lnTo>
                  <a:lnTo>
                    <a:pt x="8772" y="19872"/>
                  </a:lnTo>
                  <a:lnTo>
                    <a:pt x="8750" y="19872"/>
                  </a:lnTo>
                  <a:lnTo>
                    <a:pt x="8728" y="19872"/>
                  </a:lnTo>
                  <a:lnTo>
                    <a:pt x="8717" y="19872"/>
                  </a:lnTo>
                  <a:lnTo>
                    <a:pt x="8706" y="19872"/>
                  </a:lnTo>
                  <a:lnTo>
                    <a:pt x="8684" y="19872"/>
                  </a:lnTo>
                  <a:lnTo>
                    <a:pt x="8662" y="19872"/>
                  </a:lnTo>
                  <a:lnTo>
                    <a:pt x="8629" y="20736"/>
                  </a:lnTo>
                  <a:lnTo>
                    <a:pt x="8618" y="19872"/>
                  </a:lnTo>
                  <a:lnTo>
                    <a:pt x="8607" y="20736"/>
                  </a:lnTo>
                  <a:lnTo>
                    <a:pt x="8574" y="20736"/>
                  </a:lnTo>
                  <a:lnTo>
                    <a:pt x="8563" y="19872"/>
                  </a:lnTo>
                  <a:lnTo>
                    <a:pt x="8541" y="19008"/>
                  </a:lnTo>
                  <a:lnTo>
                    <a:pt x="8519" y="19872"/>
                  </a:lnTo>
                  <a:lnTo>
                    <a:pt x="8497" y="19872"/>
                  </a:lnTo>
                  <a:lnTo>
                    <a:pt x="8486" y="19872"/>
                  </a:lnTo>
                  <a:lnTo>
                    <a:pt x="8464" y="20736"/>
                  </a:lnTo>
                  <a:lnTo>
                    <a:pt x="8453" y="19872"/>
                  </a:lnTo>
                  <a:lnTo>
                    <a:pt x="8442" y="19008"/>
                  </a:lnTo>
                  <a:lnTo>
                    <a:pt x="8431" y="19008"/>
                  </a:lnTo>
                  <a:lnTo>
                    <a:pt x="8420" y="19008"/>
                  </a:lnTo>
                  <a:lnTo>
                    <a:pt x="8387" y="19872"/>
                  </a:lnTo>
                  <a:lnTo>
                    <a:pt x="8354" y="19872"/>
                  </a:lnTo>
                  <a:lnTo>
                    <a:pt x="8343" y="19872"/>
                  </a:lnTo>
                  <a:lnTo>
                    <a:pt x="8332" y="19872"/>
                  </a:lnTo>
                  <a:lnTo>
                    <a:pt x="8321" y="19872"/>
                  </a:lnTo>
                  <a:lnTo>
                    <a:pt x="8310" y="19872"/>
                  </a:lnTo>
                  <a:lnTo>
                    <a:pt x="8277" y="19008"/>
                  </a:lnTo>
                  <a:lnTo>
                    <a:pt x="8266" y="19872"/>
                  </a:lnTo>
                  <a:lnTo>
                    <a:pt x="8244" y="19872"/>
                  </a:lnTo>
                  <a:lnTo>
                    <a:pt x="8200" y="19872"/>
                  </a:lnTo>
                  <a:lnTo>
                    <a:pt x="8189" y="19872"/>
                  </a:lnTo>
                  <a:lnTo>
                    <a:pt x="8178" y="19872"/>
                  </a:lnTo>
                  <a:lnTo>
                    <a:pt x="8167" y="19872"/>
                  </a:lnTo>
                  <a:lnTo>
                    <a:pt x="8156" y="19872"/>
                  </a:lnTo>
                  <a:lnTo>
                    <a:pt x="8134" y="19872"/>
                  </a:lnTo>
                  <a:lnTo>
                    <a:pt x="8134" y="19008"/>
                  </a:lnTo>
                  <a:lnTo>
                    <a:pt x="8112" y="19008"/>
                  </a:lnTo>
                  <a:lnTo>
                    <a:pt x="8079" y="19872"/>
                  </a:lnTo>
                  <a:lnTo>
                    <a:pt x="8057" y="19008"/>
                  </a:lnTo>
                  <a:lnTo>
                    <a:pt x="8046" y="19008"/>
                  </a:lnTo>
                  <a:lnTo>
                    <a:pt x="8035" y="19008"/>
                  </a:lnTo>
                  <a:lnTo>
                    <a:pt x="8013" y="19008"/>
                  </a:lnTo>
                  <a:lnTo>
                    <a:pt x="8002" y="19008"/>
                  </a:lnTo>
                  <a:lnTo>
                    <a:pt x="7980" y="19008"/>
                  </a:lnTo>
                  <a:lnTo>
                    <a:pt x="7969" y="19008"/>
                  </a:lnTo>
                  <a:lnTo>
                    <a:pt x="7925" y="19008"/>
                  </a:lnTo>
                  <a:lnTo>
                    <a:pt x="7904" y="18144"/>
                  </a:lnTo>
                  <a:lnTo>
                    <a:pt x="7882" y="18144"/>
                  </a:lnTo>
                  <a:lnTo>
                    <a:pt x="7860" y="19008"/>
                  </a:lnTo>
                  <a:lnTo>
                    <a:pt x="7827" y="18144"/>
                  </a:lnTo>
                  <a:lnTo>
                    <a:pt x="7805" y="19008"/>
                  </a:lnTo>
                  <a:lnTo>
                    <a:pt x="7772" y="18144"/>
                  </a:lnTo>
                  <a:lnTo>
                    <a:pt x="7761" y="19008"/>
                  </a:lnTo>
                  <a:lnTo>
                    <a:pt x="7728" y="18144"/>
                  </a:lnTo>
                  <a:lnTo>
                    <a:pt x="7684" y="18144"/>
                  </a:lnTo>
                  <a:lnTo>
                    <a:pt x="7673" y="19008"/>
                  </a:lnTo>
                  <a:lnTo>
                    <a:pt x="7662" y="18144"/>
                  </a:lnTo>
                  <a:lnTo>
                    <a:pt x="7640" y="19008"/>
                  </a:lnTo>
                  <a:lnTo>
                    <a:pt x="7618" y="19008"/>
                  </a:lnTo>
                  <a:lnTo>
                    <a:pt x="7607" y="19008"/>
                  </a:lnTo>
                  <a:lnTo>
                    <a:pt x="7585" y="19008"/>
                  </a:lnTo>
                  <a:lnTo>
                    <a:pt x="7574" y="19008"/>
                  </a:lnTo>
                  <a:lnTo>
                    <a:pt x="7552" y="19008"/>
                  </a:lnTo>
                  <a:lnTo>
                    <a:pt x="7541" y="19008"/>
                  </a:lnTo>
                  <a:lnTo>
                    <a:pt x="7530" y="19008"/>
                  </a:lnTo>
                  <a:lnTo>
                    <a:pt x="7508" y="19008"/>
                  </a:lnTo>
                  <a:lnTo>
                    <a:pt x="7497" y="19008"/>
                  </a:lnTo>
                  <a:lnTo>
                    <a:pt x="7486" y="19008"/>
                  </a:lnTo>
                  <a:lnTo>
                    <a:pt x="7442" y="19008"/>
                  </a:lnTo>
                  <a:lnTo>
                    <a:pt x="7420" y="19008"/>
                  </a:lnTo>
                  <a:lnTo>
                    <a:pt x="7409" y="19008"/>
                  </a:lnTo>
                  <a:lnTo>
                    <a:pt x="7387" y="19008"/>
                  </a:lnTo>
                  <a:lnTo>
                    <a:pt x="7365" y="19872"/>
                  </a:lnTo>
                  <a:lnTo>
                    <a:pt x="7343" y="19872"/>
                  </a:lnTo>
                  <a:lnTo>
                    <a:pt x="7299" y="19872"/>
                  </a:lnTo>
                  <a:lnTo>
                    <a:pt x="7288" y="19008"/>
                  </a:lnTo>
                  <a:lnTo>
                    <a:pt x="7244" y="19008"/>
                  </a:lnTo>
                  <a:lnTo>
                    <a:pt x="7233" y="19008"/>
                  </a:lnTo>
                  <a:lnTo>
                    <a:pt x="7211" y="19008"/>
                  </a:lnTo>
                  <a:lnTo>
                    <a:pt x="7178" y="19872"/>
                  </a:lnTo>
                  <a:lnTo>
                    <a:pt x="7156" y="19872"/>
                  </a:lnTo>
                  <a:lnTo>
                    <a:pt x="7123" y="19872"/>
                  </a:lnTo>
                  <a:lnTo>
                    <a:pt x="7090" y="19872"/>
                  </a:lnTo>
                  <a:lnTo>
                    <a:pt x="7079" y="19872"/>
                  </a:lnTo>
                  <a:lnTo>
                    <a:pt x="7057" y="19008"/>
                  </a:lnTo>
                  <a:lnTo>
                    <a:pt x="7046" y="19872"/>
                  </a:lnTo>
                  <a:lnTo>
                    <a:pt x="7013" y="19872"/>
                  </a:lnTo>
                  <a:lnTo>
                    <a:pt x="7002" y="19872"/>
                  </a:lnTo>
                  <a:lnTo>
                    <a:pt x="6991" y="19872"/>
                  </a:lnTo>
                  <a:lnTo>
                    <a:pt x="6958" y="19008"/>
                  </a:lnTo>
                  <a:lnTo>
                    <a:pt x="6936" y="19008"/>
                  </a:lnTo>
                  <a:lnTo>
                    <a:pt x="6925" y="19008"/>
                  </a:lnTo>
                  <a:lnTo>
                    <a:pt x="6914" y="19872"/>
                  </a:lnTo>
                  <a:lnTo>
                    <a:pt x="6892" y="19872"/>
                  </a:lnTo>
                  <a:lnTo>
                    <a:pt x="6870" y="20736"/>
                  </a:lnTo>
                  <a:lnTo>
                    <a:pt x="6859" y="19872"/>
                  </a:lnTo>
                  <a:lnTo>
                    <a:pt x="6859" y="20736"/>
                  </a:lnTo>
                  <a:lnTo>
                    <a:pt x="6848" y="19872"/>
                  </a:lnTo>
                  <a:lnTo>
                    <a:pt x="6837" y="19872"/>
                  </a:lnTo>
                  <a:lnTo>
                    <a:pt x="6815" y="20736"/>
                  </a:lnTo>
                  <a:lnTo>
                    <a:pt x="6793" y="19008"/>
                  </a:lnTo>
                  <a:lnTo>
                    <a:pt x="6760" y="19872"/>
                  </a:lnTo>
                  <a:lnTo>
                    <a:pt x="6727" y="19872"/>
                  </a:lnTo>
                  <a:lnTo>
                    <a:pt x="6716" y="19872"/>
                  </a:lnTo>
                  <a:lnTo>
                    <a:pt x="6694" y="19872"/>
                  </a:lnTo>
                  <a:lnTo>
                    <a:pt x="6683" y="19008"/>
                  </a:lnTo>
                  <a:lnTo>
                    <a:pt x="6672" y="19008"/>
                  </a:lnTo>
                  <a:lnTo>
                    <a:pt x="6617" y="19008"/>
                  </a:lnTo>
                  <a:lnTo>
                    <a:pt x="6595" y="18144"/>
                  </a:lnTo>
                  <a:lnTo>
                    <a:pt x="6573" y="18144"/>
                  </a:lnTo>
                  <a:lnTo>
                    <a:pt x="6529" y="19008"/>
                  </a:lnTo>
                  <a:lnTo>
                    <a:pt x="6518" y="19008"/>
                  </a:lnTo>
                  <a:lnTo>
                    <a:pt x="6485" y="19008"/>
                  </a:lnTo>
                  <a:lnTo>
                    <a:pt x="6485" y="18144"/>
                  </a:lnTo>
                  <a:lnTo>
                    <a:pt x="6464" y="18144"/>
                  </a:lnTo>
                  <a:lnTo>
                    <a:pt x="6453" y="18144"/>
                  </a:lnTo>
                  <a:lnTo>
                    <a:pt x="6431" y="19008"/>
                  </a:lnTo>
                  <a:lnTo>
                    <a:pt x="6398" y="18144"/>
                  </a:lnTo>
                  <a:lnTo>
                    <a:pt x="6354" y="18144"/>
                  </a:lnTo>
                  <a:lnTo>
                    <a:pt x="6332" y="18144"/>
                  </a:lnTo>
                  <a:lnTo>
                    <a:pt x="6310" y="19008"/>
                  </a:lnTo>
                  <a:lnTo>
                    <a:pt x="6299" y="19008"/>
                  </a:lnTo>
                  <a:lnTo>
                    <a:pt x="6288" y="19008"/>
                  </a:lnTo>
                  <a:lnTo>
                    <a:pt x="6277" y="19008"/>
                  </a:lnTo>
                  <a:lnTo>
                    <a:pt x="6266" y="18144"/>
                  </a:lnTo>
                  <a:lnTo>
                    <a:pt x="6255" y="18144"/>
                  </a:lnTo>
                  <a:lnTo>
                    <a:pt x="6255" y="17280"/>
                  </a:lnTo>
                  <a:lnTo>
                    <a:pt x="6244" y="17280"/>
                  </a:lnTo>
                  <a:lnTo>
                    <a:pt x="6233" y="17280"/>
                  </a:lnTo>
                  <a:lnTo>
                    <a:pt x="6222" y="17280"/>
                  </a:lnTo>
                  <a:lnTo>
                    <a:pt x="6200" y="16416"/>
                  </a:lnTo>
                  <a:lnTo>
                    <a:pt x="6178" y="16416"/>
                  </a:lnTo>
                  <a:lnTo>
                    <a:pt x="6167" y="16416"/>
                  </a:lnTo>
                  <a:lnTo>
                    <a:pt x="6156" y="17280"/>
                  </a:lnTo>
                  <a:lnTo>
                    <a:pt x="6123" y="18144"/>
                  </a:lnTo>
                  <a:lnTo>
                    <a:pt x="6112" y="19008"/>
                  </a:lnTo>
                  <a:lnTo>
                    <a:pt x="6068" y="18144"/>
                  </a:lnTo>
                  <a:lnTo>
                    <a:pt x="6057" y="19008"/>
                  </a:lnTo>
                  <a:lnTo>
                    <a:pt x="6024" y="19008"/>
                  </a:lnTo>
                  <a:lnTo>
                    <a:pt x="6013" y="18144"/>
                  </a:lnTo>
                  <a:lnTo>
                    <a:pt x="5991" y="19008"/>
                  </a:lnTo>
                  <a:lnTo>
                    <a:pt x="5980" y="19008"/>
                  </a:lnTo>
                  <a:lnTo>
                    <a:pt x="5936" y="19008"/>
                  </a:lnTo>
                  <a:lnTo>
                    <a:pt x="5925" y="19008"/>
                  </a:lnTo>
                  <a:lnTo>
                    <a:pt x="5892" y="19008"/>
                  </a:lnTo>
                  <a:lnTo>
                    <a:pt x="5870" y="19008"/>
                  </a:lnTo>
                  <a:lnTo>
                    <a:pt x="5859" y="18144"/>
                  </a:lnTo>
                  <a:lnTo>
                    <a:pt x="5848" y="18144"/>
                  </a:lnTo>
                  <a:lnTo>
                    <a:pt x="5837" y="19008"/>
                  </a:lnTo>
                  <a:lnTo>
                    <a:pt x="5804" y="19008"/>
                  </a:lnTo>
                  <a:lnTo>
                    <a:pt x="5793" y="19008"/>
                  </a:lnTo>
                  <a:lnTo>
                    <a:pt x="5782" y="19872"/>
                  </a:lnTo>
                  <a:lnTo>
                    <a:pt x="5771" y="19008"/>
                  </a:lnTo>
                  <a:lnTo>
                    <a:pt x="5771" y="19872"/>
                  </a:lnTo>
                  <a:lnTo>
                    <a:pt x="5749" y="19008"/>
                  </a:lnTo>
                  <a:lnTo>
                    <a:pt x="5738" y="19008"/>
                  </a:lnTo>
                  <a:lnTo>
                    <a:pt x="5727" y="19872"/>
                  </a:lnTo>
                  <a:lnTo>
                    <a:pt x="5705" y="19872"/>
                  </a:lnTo>
                  <a:lnTo>
                    <a:pt x="5672" y="19872"/>
                  </a:lnTo>
                  <a:lnTo>
                    <a:pt x="5661" y="19872"/>
                  </a:lnTo>
                  <a:lnTo>
                    <a:pt x="5650" y="19872"/>
                  </a:lnTo>
                  <a:lnTo>
                    <a:pt x="5617" y="19008"/>
                  </a:lnTo>
                  <a:lnTo>
                    <a:pt x="5595" y="18144"/>
                  </a:lnTo>
                  <a:lnTo>
                    <a:pt x="5573" y="18144"/>
                  </a:lnTo>
                  <a:lnTo>
                    <a:pt x="5562" y="18144"/>
                  </a:lnTo>
                  <a:lnTo>
                    <a:pt x="5551" y="18144"/>
                  </a:lnTo>
                  <a:lnTo>
                    <a:pt x="5540" y="19008"/>
                  </a:lnTo>
                  <a:lnTo>
                    <a:pt x="5529" y="19008"/>
                  </a:lnTo>
                  <a:lnTo>
                    <a:pt x="5507" y="19008"/>
                  </a:lnTo>
                  <a:lnTo>
                    <a:pt x="5496" y="19008"/>
                  </a:lnTo>
                  <a:lnTo>
                    <a:pt x="5474" y="19008"/>
                  </a:lnTo>
                  <a:lnTo>
                    <a:pt x="5474" y="18144"/>
                  </a:lnTo>
                  <a:lnTo>
                    <a:pt x="5452" y="18144"/>
                  </a:lnTo>
                  <a:lnTo>
                    <a:pt x="5452" y="17280"/>
                  </a:lnTo>
                  <a:lnTo>
                    <a:pt x="5441" y="17280"/>
                  </a:lnTo>
                  <a:lnTo>
                    <a:pt x="5430" y="17280"/>
                  </a:lnTo>
                  <a:lnTo>
                    <a:pt x="5397" y="18144"/>
                  </a:lnTo>
                  <a:lnTo>
                    <a:pt x="5386" y="17280"/>
                  </a:lnTo>
                  <a:lnTo>
                    <a:pt x="5353" y="18144"/>
                  </a:lnTo>
                  <a:lnTo>
                    <a:pt x="5320" y="18144"/>
                  </a:lnTo>
                  <a:lnTo>
                    <a:pt x="5309" y="18144"/>
                  </a:lnTo>
                  <a:lnTo>
                    <a:pt x="5309" y="17280"/>
                  </a:lnTo>
                  <a:lnTo>
                    <a:pt x="5298" y="17280"/>
                  </a:lnTo>
                  <a:lnTo>
                    <a:pt x="5276" y="18144"/>
                  </a:lnTo>
                  <a:lnTo>
                    <a:pt x="5254" y="19008"/>
                  </a:lnTo>
                  <a:lnTo>
                    <a:pt x="5232" y="19008"/>
                  </a:lnTo>
                  <a:lnTo>
                    <a:pt x="5221" y="19872"/>
                  </a:lnTo>
                  <a:lnTo>
                    <a:pt x="5210" y="19872"/>
                  </a:lnTo>
                  <a:lnTo>
                    <a:pt x="5177" y="19872"/>
                  </a:lnTo>
                  <a:lnTo>
                    <a:pt x="5144" y="19008"/>
                  </a:lnTo>
                  <a:lnTo>
                    <a:pt x="5133" y="18144"/>
                  </a:lnTo>
                  <a:lnTo>
                    <a:pt x="5111" y="18144"/>
                  </a:lnTo>
                  <a:lnTo>
                    <a:pt x="5111" y="17280"/>
                  </a:lnTo>
                  <a:lnTo>
                    <a:pt x="5067" y="18144"/>
                  </a:lnTo>
                  <a:lnTo>
                    <a:pt x="5013" y="18144"/>
                  </a:lnTo>
                  <a:lnTo>
                    <a:pt x="5002" y="19008"/>
                  </a:lnTo>
                  <a:lnTo>
                    <a:pt x="4991" y="19008"/>
                  </a:lnTo>
                  <a:lnTo>
                    <a:pt x="4958" y="19872"/>
                  </a:lnTo>
                  <a:lnTo>
                    <a:pt x="4947" y="19008"/>
                  </a:lnTo>
                  <a:lnTo>
                    <a:pt x="4925" y="19008"/>
                  </a:lnTo>
                  <a:lnTo>
                    <a:pt x="4903" y="19008"/>
                  </a:lnTo>
                  <a:lnTo>
                    <a:pt x="4892" y="19008"/>
                  </a:lnTo>
                  <a:lnTo>
                    <a:pt x="4881" y="19872"/>
                  </a:lnTo>
                  <a:lnTo>
                    <a:pt x="4848" y="19008"/>
                  </a:lnTo>
                  <a:lnTo>
                    <a:pt x="4815" y="18144"/>
                  </a:lnTo>
                  <a:lnTo>
                    <a:pt x="4804" y="18144"/>
                  </a:lnTo>
                  <a:lnTo>
                    <a:pt x="4782" y="18144"/>
                  </a:lnTo>
                  <a:lnTo>
                    <a:pt x="4760" y="19008"/>
                  </a:lnTo>
                  <a:lnTo>
                    <a:pt x="4738" y="19872"/>
                  </a:lnTo>
                  <a:lnTo>
                    <a:pt x="4716" y="19872"/>
                  </a:lnTo>
                  <a:lnTo>
                    <a:pt x="4705" y="19008"/>
                  </a:lnTo>
                  <a:lnTo>
                    <a:pt x="4683" y="19008"/>
                  </a:lnTo>
                  <a:lnTo>
                    <a:pt x="4672" y="19008"/>
                  </a:lnTo>
                  <a:lnTo>
                    <a:pt x="4661" y="17280"/>
                  </a:lnTo>
                  <a:lnTo>
                    <a:pt x="4650" y="17280"/>
                  </a:lnTo>
                  <a:lnTo>
                    <a:pt x="4639" y="18144"/>
                  </a:lnTo>
                  <a:lnTo>
                    <a:pt x="4617" y="18144"/>
                  </a:lnTo>
                  <a:lnTo>
                    <a:pt x="4595" y="17280"/>
                  </a:lnTo>
                  <a:lnTo>
                    <a:pt x="4584" y="16416"/>
                  </a:lnTo>
                  <a:lnTo>
                    <a:pt x="4562" y="17280"/>
                  </a:lnTo>
                  <a:lnTo>
                    <a:pt x="4551" y="16416"/>
                  </a:lnTo>
                  <a:lnTo>
                    <a:pt x="4507" y="17280"/>
                  </a:lnTo>
                  <a:lnTo>
                    <a:pt x="4485" y="18144"/>
                  </a:lnTo>
                  <a:lnTo>
                    <a:pt x="4463" y="17280"/>
                  </a:lnTo>
                  <a:lnTo>
                    <a:pt x="4441" y="17280"/>
                  </a:lnTo>
                  <a:lnTo>
                    <a:pt x="4430" y="17280"/>
                  </a:lnTo>
                  <a:lnTo>
                    <a:pt x="4419" y="17280"/>
                  </a:lnTo>
                  <a:lnTo>
                    <a:pt x="4408" y="16416"/>
                  </a:lnTo>
                  <a:lnTo>
                    <a:pt x="4397" y="17280"/>
                  </a:lnTo>
                  <a:lnTo>
                    <a:pt x="4364" y="18144"/>
                  </a:lnTo>
                  <a:lnTo>
                    <a:pt x="4353" y="17280"/>
                  </a:lnTo>
                  <a:lnTo>
                    <a:pt x="4342" y="17280"/>
                  </a:lnTo>
                  <a:lnTo>
                    <a:pt x="4331" y="18144"/>
                  </a:lnTo>
                  <a:lnTo>
                    <a:pt x="4320" y="18144"/>
                  </a:lnTo>
                  <a:lnTo>
                    <a:pt x="4298" y="17280"/>
                  </a:lnTo>
                  <a:lnTo>
                    <a:pt x="4276" y="17280"/>
                  </a:lnTo>
                  <a:lnTo>
                    <a:pt x="4265" y="18144"/>
                  </a:lnTo>
                  <a:lnTo>
                    <a:pt x="4243" y="18144"/>
                  </a:lnTo>
                  <a:lnTo>
                    <a:pt x="4232" y="18144"/>
                  </a:lnTo>
                  <a:lnTo>
                    <a:pt x="4210" y="17280"/>
                  </a:lnTo>
                  <a:lnTo>
                    <a:pt x="4199" y="17280"/>
                  </a:lnTo>
                  <a:lnTo>
                    <a:pt x="4188" y="18144"/>
                  </a:lnTo>
                  <a:lnTo>
                    <a:pt x="4166" y="18144"/>
                  </a:lnTo>
                  <a:lnTo>
                    <a:pt x="4155" y="18144"/>
                  </a:lnTo>
                  <a:lnTo>
                    <a:pt x="4133" y="18144"/>
                  </a:lnTo>
                  <a:lnTo>
                    <a:pt x="4089" y="19008"/>
                  </a:lnTo>
                  <a:lnTo>
                    <a:pt x="4056" y="18144"/>
                  </a:lnTo>
                  <a:lnTo>
                    <a:pt x="4034" y="17280"/>
                  </a:lnTo>
                  <a:lnTo>
                    <a:pt x="4023" y="18144"/>
                  </a:lnTo>
                  <a:lnTo>
                    <a:pt x="4001" y="18144"/>
                  </a:lnTo>
                  <a:lnTo>
                    <a:pt x="3990" y="18144"/>
                  </a:lnTo>
                  <a:lnTo>
                    <a:pt x="3979" y="18144"/>
                  </a:lnTo>
                  <a:lnTo>
                    <a:pt x="3957" y="18144"/>
                  </a:lnTo>
                  <a:lnTo>
                    <a:pt x="3946" y="18144"/>
                  </a:lnTo>
                  <a:lnTo>
                    <a:pt x="3913" y="18144"/>
                  </a:lnTo>
                  <a:lnTo>
                    <a:pt x="3902" y="18144"/>
                  </a:lnTo>
                  <a:lnTo>
                    <a:pt x="3880" y="18144"/>
                  </a:lnTo>
                  <a:lnTo>
                    <a:pt x="3869" y="19008"/>
                  </a:lnTo>
                  <a:lnTo>
                    <a:pt x="3858" y="18144"/>
                  </a:lnTo>
                  <a:lnTo>
                    <a:pt x="3825" y="19008"/>
                  </a:lnTo>
                  <a:lnTo>
                    <a:pt x="3803" y="19008"/>
                  </a:lnTo>
                  <a:lnTo>
                    <a:pt x="3792" y="19008"/>
                  </a:lnTo>
                  <a:lnTo>
                    <a:pt x="3781" y="19008"/>
                  </a:lnTo>
                  <a:lnTo>
                    <a:pt x="3770" y="19008"/>
                  </a:lnTo>
                  <a:lnTo>
                    <a:pt x="3737" y="19008"/>
                  </a:lnTo>
                  <a:lnTo>
                    <a:pt x="3715" y="19008"/>
                  </a:lnTo>
                  <a:lnTo>
                    <a:pt x="3671" y="19008"/>
                  </a:lnTo>
                  <a:lnTo>
                    <a:pt x="3627" y="18144"/>
                  </a:lnTo>
                  <a:lnTo>
                    <a:pt x="3616" y="18144"/>
                  </a:lnTo>
                  <a:lnTo>
                    <a:pt x="3595" y="18144"/>
                  </a:lnTo>
                  <a:lnTo>
                    <a:pt x="3584" y="18144"/>
                  </a:lnTo>
                  <a:lnTo>
                    <a:pt x="3562" y="18144"/>
                  </a:lnTo>
                  <a:lnTo>
                    <a:pt x="3551" y="18144"/>
                  </a:lnTo>
                  <a:lnTo>
                    <a:pt x="3496" y="18144"/>
                  </a:lnTo>
                  <a:lnTo>
                    <a:pt x="3485" y="18144"/>
                  </a:lnTo>
                  <a:lnTo>
                    <a:pt x="3463" y="18144"/>
                  </a:lnTo>
                  <a:lnTo>
                    <a:pt x="3452" y="18144"/>
                  </a:lnTo>
                  <a:lnTo>
                    <a:pt x="3419" y="18144"/>
                  </a:lnTo>
                  <a:lnTo>
                    <a:pt x="3375" y="18144"/>
                  </a:lnTo>
                  <a:lnTo>
                    <a:pt x="3364" y="18144"/>
                  </a:lnTo>
                  <a:lnTo>
                    <a:pt x="3342" y="18144"/>
                  </a:lnTo>
                  <a:lnTo>
                    <a:pt x="3331" y="18144"/>
                  </a:lnTo>
                  <a:lnTo>
                    <a:pt x="3320" y="18144"/>
                  </a:lnTo>
                  <a:lnTo>
                    <a:pt x="3298" y="18144"/>
                  </a:lnTo>
                  <a:lnTo>
                    <a:pt x="3276" y="18144"/>
                  </a:lnTo>
                  <a:lnTo>
                    <a:pt x="3265" y="18144"/>
                  </a:lnTo>
                  <a:lnTo>
                    <a:pt x="3232" y="18144"/>
                  </a:lnTo>
                  <a:lnTo>
                    <a:pt x="3221" y="18144"/>
                  </a:lnTo>
                  <a:lnTo>
                    <a:pt x="3199" y="18144"/>
                  </a:lnTo>
                  <a:lnTo>
                    <a:pt x="3188" y="18144"/>
                  </a:lnTo>
                  <a:lnTo>
                    <a:pt x="3166" y="18144"/>
                  </a:lnTo>
                  <a:lnTo>
                    <a:pt x="3155" y="18144"/>
                  </a:lnTo>
                  <a:lnTo>
                    <a:pt x="3133" y="18144"/>
                  </a:lnTo>
                  <a:lnTo>
                    <a:pt x="3111" y="18144"/>
                  </a:lnTo>
                  <a:lnTo>
                    <a:pt x="3100" y="18144"/>
                  </a:lnTo>
                  <a:lnTo>
                    <a:pt x="3078" y="18144"/>
                  </a:lnTo>
                  <a:lnTo>
                    <a:pt x="2979" y="18144"/>
                  </a:lnTo>
                  <a:lnTo>
                    <a:pt x="2968" y="19008"/>
                  </a:lnTo>
                  <a:lnTo>
                    <a:pt x="2946" y="18144"/>
                  </a:lnTo>
                  <a:lnTo>
                    <a:pt x="2924" y="19008"/>
                  </a:lnTo>
                  <a:lnTo>
                    <a:pt x="2902" y="18144"/>
                  </a:lnTo>
                  <a:lnTo>
                    <a:pt x="2891" y="19008"/>
                  </a:lnTo>
                  <a:lnTo>
                    <a:pt x="2847" y="19008"/>
                  </a:lnTo>
                  <a:lnTo>
                    <a:pt x="2825" y="19872"/>
                  </a:lnTo>
                  <a:lnTo>
                    <a:pt x="2803" y="19872"/>
                  </a:lnTo>
                  <a:lnTo>
                    <a:pt x="2792" y="19872"/>
                  </a:lnTo>
                  <a:lnTo>
                    <a:pt x="2770" y="19872"/>
                  </a:lnTo>
                  <a:lnTo>
                    <a:pt x="2748" y="19872"/>
                  </a:lnTo>
                  <a:lnTo>
                    <a:pt x="2737" y="19872"/>
                  </a:lnTo>
                  <a:lnTo>
                    <a:pt x="2726" y="19872"/>
                  </a:lnTo>
                  <a:lnTo>
                    <a:pt x="2715" y="19872"/>
                  </a:lnTo>
                  <a:lnTo>
                    <a:pt x="2693" y="19872"/>
                  </a:lnTo>
                  <a:lnTo>
                    <a:pt x="2671" y="19008"/>
                  </a:lnTo>
                  <a:lnTo>
                    <a:pt x="2660" y="19008"/>
                  </a:lnTo>
                  <a:lnTo>
                    <a:pt x="2649" y="19008"/>
                  </a:lnTo>
                  <a:lnTo>
                    <a:pt x="2627" y="19008"/>
                  </a:lnTo>
                  <a:lnTo>
                    <a:pt x="2616" y="19008"/>
                  </a:lnTo>
                  <a:lnTo>
                    <a:pt x="2594" y="19872"/>
                  </a:lnTo>
                  <a:lnTo>
                    <a:pt x="2572" y="19008"/>
                  </a:lnTo>
                  <a:lnTo>
                    <a:pt x="2561" y="19872"/>
                  </a:lnTo>
                  <a:lnTo>
                    <a:pt x="2550" y="19872"/>
                  </a:lnTo>
                  <a:lnTo>
                    <a:pt x="2550" y="19008"/>
                  </a:lnTo>
                  <a:lnTo>
                    <a:pt x="2539" y="19008"/>
                  </a:lnTo>
                  <a:lnTo>
                    <a:pt x="2539" y="18144"/>
                  </a:lnTo>
                  <a:lnTo>
                    <a:pt x="2506" y="18144"/>
                  </a:lnTo>
                  <a:lnTo>
                    <a:pt x="2473" y="18144"/>
                  </a:lnTo>
                  <a:lnTo>
                    <a:pt x="2462" y="19008"/>
                  </a:lnTo>
                  <a:lnTo>
                    <a:pt x="2429" y="19008"/>
                  </a:lnTo>
                  <a:lnTo>
                    <a:pt x="2407" y="19008"/>
                  </a:lnTo>
                  <a:lnTo>
                    <a:pt x="2396" y="19872"/>
                  </a:lnTo>
                  <a:lnTo>
                    <a:pt x="2374" y="19008"/>
                  </a:lnTo>
                  <a:lnTo>
                    <a:pt x="2352" y="19008"/>
                  </a:lnTo>
                  <a:lnTo>
                    <a:pt x="2341" y="19008"/>
                  </a:lnTo>
                  <a:lnTo>
                    <a:pt x="2308" y="18144"/>
                  </a:lnTo>
                  <a:lnTo>
                    <a:pt x="2297" y="19008"/>
                  </a:lnTo>
                  <a:lnTo>
                    <a:pt x="2286" y="18144"/>
                  </a:lnTo>
                  <a:lnTo>
                    <a:pt x="2286" y="17280"/>
                  </a:lnTo>
                  <a:lnTo>
                    <a:pt x="2264" y="17280"/>
                  </a:lnTo>
                  <a:lnTo>
                    <a:pt x="2264" y="18144"/>
                  </a:lnTo>
                  <a:lnTo>
                    <a:pt x="2253" y="19008"/>
                  </a:lnTo>
                  <a:lnTo>
                    <a:pt x="2220" y="19008"/>
                  </a:lnTo>
                  <a:lnTo>
                    <a:pt x="2198" y="19008"/>
                  </a:lnTo>
                  <a:lnTo>
                    <a:pt x="2176" y="18144"/>
                  </a:lnTo>
                  <a:lnTo>
                    <a:pt x="2165" y="19008"/>
                  </a:lnTo>
                  <a:lnTo>
                    <a:pt x="2144" y="19008"/>
                  </a:lnTo>
                  <a:lnTo>
                    <a:pt x="2122" y="18144"/>
                  </a:lnTo>
                  <a:lnTo>
                    <a:pt x="2067" y="19008"/>
                  </a:lnTo>
                  <a:lnTo>
                    <a:pt x="2056" y="18144"/>
                  </a:lnTo>
                  <a:lnTo>
                    <a:pt x="2023" y="18144"/>
                  </a:lnTo>
                  <a:lnTo>
                    <a:pt x="2012" y="18144"/>
                  </a:lnTo>
                  <a:lnTo>
                    <a:pt x="1990" y="18144"/>
                  </a:lnTo>
                  <a:lnTo>
                    <a:pt x="1979" y="18144"/>
                  </a:lnTo>
                  <a:lnTo>
                    <a:pt x="1968" y="18144"/>
                  </a:lnTo>
                  <a:lnTo>
                    <a:pt x="1935" y="19008"/>
                  </a:lnTo>
                  <a:lnTo>
                    <a:pt x="1891" y="18144"/>
                  </a:lnTo>
                  <a:lnTo>
                    <a:pt x="1880" y="19008"/>
                  </a:lnTo>
                  <a:lnTo>
                    <a:pt x="1858" y="18144"/>
                  </a:lnTo>
                  <a:lnTo>
                    <a:pt x="1814" y="19008"/>
                  </a:lnTo>
                  <a:lnTo>
                    <a:pt x="1803" y="19008"/>
                  </a:lnTo>
                  <a:lnTo>
                    <a:pt x="1770" y="18144"/>
                  </a:lnTo>
                  <a:lnTo>
                    <a:pt x="1737" y="18144"/>
                  </a:lnTo>
                  <a:lnTo>
                    <a:pt x="1726" y="18144"/>
                  </a:lnTo>
                  <a:lnTo>
                    <a:pt x="1704" y="18144"/>
                  </a:lnTo>
                  <a:lnTo>
                    <a:pt x="1704" y="17280"/>
                  </a:lnTo>
                  <a:lnTo>
                    <a:pt x="1693" y="17280"/>
                  </a:lnTo>
                  <a:lnTo>
                    <a:pt x="1693" y="18144"/>
                  </a:lnTo>
                  <a:lnTo>
                    <a:pt x="1682" y="18144"/>
                  </a:lnTo>
                  <a:lnTo>
                    <a:pt x="1638" y="18144"/>
                  </a:lnTo>
                  <a:lnTo>
                    <a:pt x="1627" y="18144"/>
                  </a:lnTo>
                  <a:lnTo>
                    <a:pt x="1616" y="18144"/>
                  </a:lnTo>
                  <a:lnTo>
                    <a:pt x="1594" y="18144"/>
                  </a:lnTo>
                  <a:lnTo>
                    <a:pt x="1583" y="18144"/>
                  </a:lnTo>
                  <a:lnTo>
                    <a:pt x="1572" y="18144"/>
                  </a:lnTo>
                  <a:lnTo>
                    <a:pt x="1572" y="17280"/>
                  </a:lnTo>
                  <a:lnTo>
                    <a:pt x="1550" y="18144"/>
                  </a:lnTo>
                  <a:lnTo>
                    <a:pt x="1528" y="17280"/>
                  </a:lnTo>
                  <a:lnTo>
                    <a:pt x="1517" y="17280"/>
                  </a:lnTo>
                  <a:lnTo>
                    <a:pt x="1506" y="17280"/>
                  </a:lnTo>
                  <a:lnTo>
                    <a:pt x="1484" y="17280"/>
                  </a:lnTo>
                  <a:lnTo>
                    <a:pt x="1473" y="18144"/>
                  </a:lnTo>
                  <a:lnTo>
                    <a:pt x="1451" y="17280"/>
                  </a:lnTo>
                  <a:lnTo>
                    <a:pt x="1429" y="17280"/>
                  </a:lnTo>
                  <a:lnTo>
                    <a:pt x="1418" y="17280"/>
                  </a:lnTo>
                  <a:lnTo>
                    <a:pt x="1385" y="17280"/>
                  </a:lnTo>
                  <a:lnTo>
                    <a:pt x="1352" y="17280"/>
                  </a:lnTo>
                  <a:lnTo>
                    <a:pt x="1330" y="17280"/>
                  </a:lnTo>
                  <a:lnTo>
                    <a:pt x="1308" y="17280"/>
                  </a:lnTo>
                  <a:lnTo>
                    <a:pt x="1286" y="17280"/>
                  </a:lnTo>
                  <a:lnTo>
                    <a:pt x="1264" y="17280"/>
                  </a:lnTo>
                  <a:lnTo>
                    <a:pt x="1253" y="17280"/>
                  </a:lnTo>
                  <a:lnTo>
                    <a:pt x="1231" y="17280"/>
                  </a:lnTo>
                  <a:lnTo>
                    <a:pt x="1220" y="17280"/>
                  </a:lnTo>
                  <a:lnTo>
                    <a:pt x="1198" y="17280"/>
                  </a:lnTo>
                  <a:lnTo>
                    <a:pt x="1187" y="17280"/>
                  </a:lnTo>
                  <a:lnTo>
                    <a:pt x="1165" y="18144"/>
                  </a:lnTo>
                  <a:lnTo>
                    <a:pt x="1143" y="17280"/>
                  </a:lnTo>
                  <a:lnTo>
                    <a:pt x="1121" y="18144"/>
                  </a:lnTo>
                  <a:lnTo>
                    <a:pt x="1099" y="17280"/>
                  </a:lnTo>
                  <a:lnTo>
                    <a:pt x="1044" y="17280"/>
                  </a:lnTo>
                  <a:lnTo>
                    <a:pt x="1033" y="17280"/>
                  </a:lnTo>
                  <a:lnTo>
                    <a:pt x="967" y="17280"/>
                  </a:lnTo>
                  <a:lnTo>
                    <a:pt x="945" y="18144"/>
                  </a:lnTo>
                  <a:lnTo>
                    <a:pt x="934" y="18144"/>
                  </a:lnTo>
                  <a:lnTo>
                    <a:pt x="912" y="18144"/>
                  </a:lnTo>
                  <a:lnTo>
                    <a:pt x="890" y="18144"/>
                  </a:lnTo>
                  <a:lnTo>
                    <a:pt x="868" y="18144"/>
                  </a:lnTo>
                  <a:lnTo>
                    <a:pt x="868" y="17280"/>
                  </a:lnTo>
                  <a:lnTo>
                    <a:pt x="857" y="17280"/>
                  </a:lnTo>
                  <a:lnTo>
                    <a:pt x="857" y="16416"/>
                  </a:lnTo>
                  <a:lnTo>
                    <a:pt x="813" y="16416"/>
                  </a:lnTo>
                  <a:lnTo>
                    <a:pt x="802" y="16416"/>
                  </a:lnTo>
                  <a:lnTo>
                    <a:pt x="780" y="16416"/>
                  </a:lnTo>
                  <a:lnTo>
                    <a:pt x="769" y="17280"/>
                  </a:lnTo>
                  <a:lnTo>
                    <a:pt x="758" y="17280"/>
                  </a:lnTo>
                  <a:lnTo>
                    <a:pt x="736" y="17280"/>
                  </a:lnTo>
                  <a:lnTo>
                    <a:pt x="715" y="17280"/>
                  </a:lnTo>
                  <a:lnTo>
                    <a:pt x="693" y="16416"/>
                  </a:lnTo>
                  <a:lnTo>
                    <a:pt x="682" y="16416"/>
                  </a:lnTo>
                  <a:lnTo>
                    <a:pt x="671" y="16416"/>
                  </a:lnTo>
                  <a:lnTo>
                    <a:pt x="649" y="16416"/>
                  </a:lnTo>
                  <a:lnTo>
                    <a:pt x="638" y="16416"/>
                  </a:lnTo>
                  <a:lnTo>
                    <a:pt x="616" y="16416"/>
                  </a:lnTo>
                  <a:lnTo>
                    <a:pt x="583" y="17280"/>
                  </a:lnTo>
                  <a:lnTo>
                    <a:pt x="572" y="16416"/>
                  </a:lnTo>
                  <a:lnTo>
                    <a:pt x="561" y="16416"/>
                  </a:lnTo>
                  <a:lnTo>
                    <a:pt x="539" y="15552"/>
                  </a:lnTo>
                  <a:lnTo>
                    <a:pt x="506" y="16416"/>
                  </a:lnTo>
                  <a:lnTo>
                    <a:pt x="495" y="15552"/>
                  </a:lnTo>
                  <a:lnTo>
                    <a:pt x="473" y="16416"/>
                  </a:lnTo>
                  <a:lnTo>
                    <a:pt x="451" y="15552"/>
                  </a:lnTo>
                  <a:lnTo>
                    <a:pt x="418" y="15552"/>
                  </a:lnTo>
                  <a:lnTo>
                    <a:pt x="407" y="16416"/>
                  </a:lnTo>
                  <a:lnTo>
                    <a:pt x="385" y="16416"/>
                  </a:lnTo>
                  <a:lnTo>
                    <a:pt x="363" y="15552"/>
                  </a:lnTo>
                  <a:lnTo>
                    <a:pt x="352" y="15552"/>
                  </a:lnTo>
                  <a:lnTo>
                    <a:pt x="308" y="15552"/>
                  </a:lnTo>
                  <a:lnTo>
                    <a:pt x="297" y="16416"/>
                  </a:lnTo>
                  <a:lnTo>
                    <a:pt x="275" y="16416"/>
                  </a:lnTo>
                  <a:lnTo>
                    <a:pt x="253" y="16416"/>
                  </a:lnTo>
                  <a:lnTo>
                    <a:pt x="231" y="16416"/>
                  </a:lnTo>
                  <a:lnTo>
                    <a:pt x="220" y="15552"/>
                  </a:lnTo>
                  <a:lnTo>
                    <a:pt x="209" y="15552"/>
                  </a:lnTo>
                  <a:lnTo>
                    <a:pt x="198" y="14688"/>
                  </a:lnTo>
                  <a:lnTo>
                    <a:pt x="154" y="14688"/>
                  </a:lnTo>
                  <a:lnTo>
                    <a:pt x="143" y="14688"/>
                  </a:lnTo>
                  <a:lnTo>
                    <a:pt x="132" y="14688"/>
                  </a:lnTo>
                  <a:lnTo>
                    <a:pt x="110" y="14688"/>
                  </a:lnTo>
                  <a:lnTo>
                    <a:pt x="44" y="14688"/>
                  </a:lnTo>
                  <a:lnTo>
                    <a:pt x="22" y="14688"/>
                  </a:lnTo>
                  <a:lnTo>
                    <a:pt x="11" y="13824"/>
                  </a:lnTo>
                  <a:lnTo>
                    <a:pt x="11" y="12960"/>
                  </a:lnTo>
                  <a:lnTo>
                    <a:pt x="11" y="12096"/>
                  </a:lnTo>
                  <a:lnTo>
                    <a:pt x="11" y="11232"/>
                  </a:lnTo>
                  <a:lnTo>
                    <a:pt x="11" y="10368"/>
                  </a:lnTo>
                  <a:lnTo>
                    <a:pt x="0" y="8640"/>
                  </a:lnTo>
                  <a:lnTo>
                    <a:pt x="0" y="7776"/>
                  </a:lnTo>
                  <a:lnTo>
                    <a:pt x="11" y="6912"/>
                  </a:lnTo>
                  <a:lnTo>
                    <a:pt x="11" y="6048"/>
                  </a:lnTo>
                  <a:close/>
                  <a:moveTo>
                    <a:pt x="11" y="6048"/>
                  </a:moveTo>
                </a:path>
              </a:pathLst>
            </a:custGeom>
            <a:solidFill>
              <a:srgbClr val="0067C5"/>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p>
          </p:txBody>
        </p:sp>
        <p:sp>
          <p:nvSpPr>
            <p:cNvPr id="28675" name="AutoShape 3"/>
            <p:cNvSpPr>
              <a:spLocks/>
            </p:cNvSpPr>
            <p:nvPr/>
          </p:nvSpPr>
          <p:spPr bwMode="auto">
            <a:xfrm>
              <a:off x="34" y="28"/>
              <a:ext cx="9558" cy="51"/>
            </a:xfrm>
            <a:custGeom>
              <a:avLst/>
              <a:gdLst/>
              <a:ahLst/>
              <a:cxnLst/>
              <a:rect l="0" t="0" r="r" b="b"/>
              <a:pathLst>
                <a:path w="21600" h="21600">
                  <a:moveTo>
                    <a:pt x="21070" y="9257"/>
                  </a:moveTo>
                  <a:lnTo>
                    <a:pt x="21070" y="9257"/>
                  </a:lnTo>
                  <a:lnTo>
                    <a:pt x="21048" y="10800"/>
                  </a:lnTo>
                  <a:lnTo>
                    <a:pt x="20938" y="10800"/>
                  </a:lnTo>
                  <a:lnTo>
                    <a:pt x="20695" y="9257"/>
                  </a:lnTo>
                  <a:lnTo>
                    <a:pt x="20618" y="10800"/>
                  </a:lnTo>
                  <a:lnTo>
                    <a:pt x="20320" y="10800"/>
                  </a:lnTo>
                  <a:lnTo>
                    <a:pt x="20045" y="10800"/>
                  </a:lnTo>
                  <a:lnTo>
                    <a:pt x="19879" y="10800"/>
                  </a:lnTo>
                  <a:lnTo>
                    <a:pt x="19725" y="10800"/>
                  </a:lnTo>
                  <a:lnTo>
                    <a:pt x="19647" y="10800"/>
                  </a:lnTo>
                  <a:lnTo>
                    <a:pt x="19570" y="9257"/>
                  </a:lnTo>
                  <a:lnTo>
                    <a:pt x="19471" y="9257"/>
                  </a:lnTo>
                  <a:lnTo>
                    <a:pt x="19239" y="9257"/>
                  </a:lnTo>
                  <a:lnTo>
                    <a:pt x="19129" y="9257"/>
                  </a:lnTo>
                  <a:lnTo>
                    <a:pt x="19030" y="10800"/>
                  </a:lnTo>
                  <a:lnTo>
                    <a:pt x="18974" y="9257"/>
                  </a:lnTo>
                  <a:lnTo>
                    <a:pt x="18919" y="9257"/>
                  </a:lnTo>
                  <a:lnTo>
                    <a:pt x="18809" y="9257"/>
                  </a:lnTo>
                  <a:lnTo>
                    <a:pt x="18644" y="9257"/>
                  </a:lnTo>
                  <a:lnTo>
                    <a:pt x="18467" y="9257"/>
                  </a:lnTo>
                  <a:lnTo>
                    <a:pt x="18379" y="9257"/>
                  </a:lnTo>
                  <a:lnTo>
                    <a:pt x="18291" y="10800"/>
                  </a:lnTo>
                  <a:lnTo>
                    <a:pt x="18015" y="9257"/>
                  </a:lnTo>
                  <a:lnTo>
                    <a:pt x="17739" y="9257"/>
                  </a:lnTo>
                  <a:lnTo>
                    <a:pt x="17684" y="9257"/>
                  </a:lnTo>
                  <a:lnTo>
                    <a:pt x="17640" y="10800"/>
                  </a:lnTo>
                  <a:lnTo>
                    <a:pt x="17485" y="9257"/>
                  </a:lnTo>
                  <a:lnTo>
                    <a:pt x="17408" y="9257"/>
                  </a:lnTo>
                  <a:lnTo>
                    <a:pt x="17331" y="10800"/>
                  </a:lnTo>
                  <a:lnTo>
                    <a:pt x="17231" y="9257"/>
                  </a:lnTo>
                  <a:lnTo>
                    <a:pt x="17143" y="7714"/>
                  </a:lnTo>
                  <a:lnTo>
                    <a:pt x="16956" y="9257"/>
                  </a:lnTo>
                  <a:lnTo>
                    <a:pt x="16901" y="7714"/>
                  </a:lnTo>
                  <a:lnTo>
                    <a:pt x="16614" y="7714"/>
                  </a:lnTo>
                  <a:lnTo>
                    <a:pt x="16327" y="7714"/>
                  </a:lnTo>
                  <a:lnTo>
                    <a:pt x="16272" y="9257"/>
                  </a:lnTo>
                  <a:lnTo>
                    <a:pt x="16239" y="7714"/>
                  </a:lnTo>
                  <a:lnTo>
                    <a:pt x="16194" y="9257"/>
                  </a:lnTo>
                  <a:lnTo>
                    <a:pt x="16172" y="7714"/>
                  </a:lnTo>
                  <a:lnTo>
                    <a:pt x="16084" y="7714"/>
                  </a:lnTo>
                  <a:lnTo>
                    <a:pt x="16007" y="7714"/>
                  </a:lnTo>
                  <a:lnTo>
                    <a:pt x="15897" y="7714"/>
                  </a:lnTo>
                  <a:lnTo>
                    <a:pt x="15764" y="7714"/>
                  </a:lnTo>
                  <a:lnTo>
                    <a:pt x="15687" y="7714"/>
                  </a:lnTo>
                  <a:lnTo>
                    <a:pt x="15632" y="7714"/>
                  </a:lnTo>
                  <a:lnTo>
                    <a:pt x="15588" y="7714"/>
                  </a:lnTo>
                  <a:lnTo>
                    <a:pt x="15378" y="6171"/>
                  </a:lnTo>
                  <a:lnTo>
                    <a:pt x="15169" y="6171"/>
                  </a:lnTo>
                  <a:lnTo>
                    <a:pt x="15047" y="6171"/>
                  </a:lnTo>
                  <a:lnTo>
                    <a:pt x="14926" y="6171"/>
                  </a:lnTo>
                  <a:lnTo>
                    <a:pt x="14804" y="6171"/>
                  </a:lnTo>
                  <a:lnTo>
                    <a:pt x="14683" y="6171"/>
                  </a:lnTo>
                  <a:lnTo>
                    <a:pt x="14319" y="4629"/>
                  </a:lnTo>
                  <a:lnTo>
                    <a:pt x="14220" y="6171"/>
                  </a:lnTo>
                  <a:lnTo>
                    <a:pt x="14121" y="4629"/>
                  </a:lnTo>
                  <a:lnTo>
                    <a:pt x="14065" y="4629"/>
                  </a:lnTo>
                  <a:lnTo>
                    <a:pt x="14021" y="6171"/>
                  </a:lnTo>
                  <a:lnTo>
                    <a:pt x="13999" y="4629"/>
                  </a:lnTo>
                  <a:lnTo>
                    <a:pt x="13977" y="4629"/>
                  </a:lnTo>
                  <a:lnTo>
                    <a:pt x="13933" y="4629"/>
                  </a:lnTo>
                  <a:lnTo>
                    <a:pt x="13470" y="4629"/>
                  </a:lnTo>
                  <a:lnTo>
                    <a:pt x="13238" y="3086"/>
                  </a:lnTo>
                  <a:lnTo>
                    <a:pt x="13006" y="3086"/>
                  </a:lnTo>
                  <a:lnTo>
                    <a:pt x="12929" y="4629"/>
                  </a:lnTo>
                  <a:lnTo>
                    <a:pt x="12841" y="4629"/>
                  </a:lnTo>
                  <a:lnTo>
                    <a:pt x="12576" y="4629"/>
                  </a:lnTo>
                  <a:lnTo>
                    <a:pt x="12422" y="4629"/>
                  </a:lnTo>
                  <a:lnTo>
                    <a:pt x="12267" y="4629"/>
                  </a:lnTo>
                  <a:lnTo>
                    <a:pt x="11991" y="4629"/>
                  </a:lnTo>
                  <a:lnTo>
                    <a:pt x="11705" y="3086"/>
                  </a:lnTo>
                  <a:lnTo>
                    <a:pt x="11583" y="4629"/>
                  </a:lnTo>
                  <a:lnTo>
                    <a:pt x="11517" y="4629"/>
                  </a:lnTo>
                  <a:lnTo>
                    <a:pt x="11462" y="3086"/>
                  </a:lnTo>
                  <a:lnTo>
                    <a:pt x="11263" y="3086"/>
                  </a:lnTo>
                  <a:lnTo>
                    <a:pt x="11054" y="3086"/>
                  </a:lnTo>
                  <a:lnTo>
                    <a:pt x="10414" y="3086"/>
                  </a:lnTo>
                  <a:lnTo>
                    <a:pt x="9884" y="3086"/>
                  </a:lnTo>
                  <a:lnTo>
                    <a:pt x="9344" y="3086"/>
                  </a:lnTo>
                  <a:lnTo>
                    <a:pt x="9013" y="3086"/>
                  </a:lnTo>
                  <a:lnTo>
                    <a:pt x="8847" y="3086"/>
                  </a:lnTo>
                  <a:lnTo>
                    <a:pt x="8682" y="4629"/>
                  </a:lnTo>
                  <a:lnTo>
                    <a:pt x="8561" y="3086"/>
                  </a:lnTo>
                  <a:lnTo>
                    <a:pt x="8450" y="3086"/>
                  </a:lnTo>
                  <a:lnTo>
                    <a:pt x="8208" y="3086"/>
                  </a:lnTo>
                  <a:lnTo>
                    <a:pt x="8064" y="4629"/>
                  </a:lnTo>
                  <a:lnTo>
                    <a:pt x="7810" y="4629"/>
                  </a:lnTo>
                  <a:lnTo>
                    <a:pt x="7557" y="4629"/>
                  </a:lnTo>
                  <a:lnTo>
                    <a:pt x="7347" y="4629"/>
                  </a:lnTo>
                  <a:lnTo>
                    <a:pt x="7137" y="4629"/>
                  </a:lnTo>
                  <a:lnTo>
                    <a:pt x="7060" y="4629"/>
                  </a:lnTo>
                  <a:lnTo>
                    <a:pt x="6983" y="7714"/>
                  </a:lnTo>
                  <a:lnTo>
                    <a:pt x="6972" y="6171"/>
                  </a:lnTo>
                  <a:lnTo>
                    <a:pt x="6950" y="6171"/>
                  </a:lnTo>
                  <a:lnTo>
                    <a:pt x="6928" y="6171"/>
                  </a:lnTo>
                  <a:lnTo>
                    <a:pt x="6917" y="7714"/>
                  </a:lnTo>
                  <a:lnTo>
                    <a:pt x="6796" y="6171"/>
                  </a:lnTo>
                  <a:lnTo>
                    <a:pt x="6685" y="6171"/>
                  </a:lnTo>
                  <a:lnTo>
                    <a:pt x="6575" y="6171"/>
                  </a:lnTo>
                  <a:lnTo>
                    <a:pt x="6454" y="6171"/>
                  </a:lnTo>
                  <a:lnTo>
                    <a:pt x="6332" y="6171"/>
                  </a:lnTo>
                  <a:lnTo>
                    <a:pt x="6211" y="7714"/>
                  </a:lnTo>
                  <a:lnTo>
                    <a:pt x="6145" y="6171"/>
                  </a:lnTo>
                  <a:lnTo>
                    <a:pt x="6078" y="6171"/>
                  </a:lnTo>
                  <a:lnTo>
                    <a:pt x="5935" y="7714"/>
                  </a:lnTo>
                  <a:lnTo>
                    <a:pt x="5869" y="6171"/>
                  </a:lnTo>
                  <a:lnTo>
                    <a:pt x="5825" y="4629"/>
                  </a:lnTo>
                  <a:lnTo>
                    <a:pt x="5781" y="6171"/>
                  </a:lnTo>
                  <a:lnTo>
                    <a:pt x="5770" y="6171"/>
                  </a:lnTo>
                  <a:lnTo>
                    <a:pt x="5770" y="9257"/>
                  </a:lnTo>
                  <a:lnTo>
                    <a:pt x="5770" y="7714"/>
                  </a:lnTo>
                  <a:lnTo>
                    <a:pt x="5770" y="6171"/>
                  </a:lnTo>
                  <a:lnTo>
                    <a:pt x="5759" y="6171"/>
                  </a:lnTo>
                  <a:lnTo>
                    <a:pt x="5516" y="6171"/>
                  </a:lnTo>
                  <a:lnTo>
                    <a:pt x="5284" y="6171"/>
                  </a:lnTo>
                  <a:lnTo>
                    <a:pt x="5119" y="4629"/>
                  </a:lnTo>
                  <a:lnTo>
                    <a:pt x="5041" y="4629"/>
                  </a:lnTo>
                  <a:lnTo>
                    <a:pt x="4964" y="6171"/>
                  </a:lnTo>
                  <a:lnTo>
                    <a:pt x="4964" y="4629"/>
                  </a:lnTo>
                  <a:lnTo>
                    <a:pt x="4953" y="4629"/>
                  </a:lnTo>
                  <a:lnTo>
                    <a:pt x="4622" y="3086"/>
                  </a:lnTo>
                  <a:lnTo>
                    <a:pt x="4302" y="3086"/>
                  </a:lnTo>
                  <a:lnTo>
                    <a:pt x="3971" y="4629"/>
                  </a:lnTo>
                  <a:lnTo>
                    <a:pt x="3651" y="4629"/>
                  </a:lnTo>
                  <a:lnTo>
                    <a:pt x="3475" y="4629"/>
                  </a:lnTo>
                  <a:lnTo>
                    <a:pt x="2802" y="3086"/>
                  </a:lnTo>
                  <a:lnTo>
                    <a:pt x="2648" y="4629"/>
                  </a:lnTo>
                  <a:lnTo>
                    <a:pt x="2449" y="3086"/>
                  </a:lnTo>
                  <a:lnTo>
                    <a:pt x="2250" y="3086"/>
                  </a:lnTo>
                  <a:lnTo>
                    <a:pt x="2052" y="3086"/>
                  </a:lnTo>
                  <a:lnTo>
                    <a:pt x="1964" y="1543"/>
                  </a:lnTo>
                  <a:lnTo>
                    <a:pt x="1864" y="1543"/>
                  </a:lnTo>
                  <a:lnTo>
                    <a:pt x="1798" y="3086"/>
                  </a:lnTo>
                  <a:lnTo>
                    <a:pt x="1655" y="1543"/>
                  </a:lnTo>
                  <a:lnTo>
                    <a:pt x="1478" y="1543"/>
                  </a:lnTo>
                  <a:lnTo>
                    <a:pt x="1302" y="1543"/>
                  </a:lnTo>
                  <a:lnTo>
                    <a:pt x="1070" y="0"/>
                  </a:lnTo>
                  <a:lnTo>
                    <a:pt x="993" y="1543"/>
                  </a:lnTo>
                  <a:lnTo>
                    <a:pt x="872" y="1543"/>
                  </a:lnTo>
                  <a:lnTo>
                    <a:pt x="761" y="0"/>
                  </a:lnTo>
                  <a:lnTo>
                    <a:pt x="309" y="1543"/>
                  </a:lnTo>
                  <a:lnTo>
                    <a:pt x="232" y="0"/>
                  </a:lnTo>
                  <a:lnTo>
                    <a:pt x="110" y="1543"/>
                  </a:lnTo>
                  <a:lnTo>
                    <a:pt x="55" y="3086"/>
                  </a:lnTo>
                  <a:lnTo>
                    <a:pt x="0" y="6171"/>
                  </a:lnTo>
                  <a:lnTo>
                    <a:pt x="0" y="7714"/>
                  </a:lnTo>
                  <a:lnTo>
                    <a:pt x="33" y="7714"/>
                  </a:lnTo>
                  <a:lnTo>
                    <a:pt x="66" y="7714"/>
                  </a:lnTo>
                  <a:lnTo>
                    <a:pt x="143" y="7714"/>
                  </a:lnTo>
                  <a:lnTo>
                    <a:pt x="221" y="7714"/>
                  </a:lnTo>
                  <a:lnTo>
                    <a:pt x="353" y="7714"/>
                  </a:lnTo>
                  <a:lnTo>
                    <a:pt x="541" y="7714"/>
                  </a:lnTo>
                  <a:lnTo>
                    <a:pt x="750" y="7714"/>
                  </a:lnTo>
                  <a:lnTo>
                    <a:pt x="916" y="9257"/>
                  </a:lnTo>
                  <a:lnTo>
                    <a:pt x="993" y="7714"/>
                  </a:lnTo>
                  <a:lnTo>
                    <a:pt x="1059" y="7714"/>
                  </a:lnTo>
                  <a:lnTo>
                    <a:pt x="1103" y="9257"/>
                  </a:lnTo>
                  <a:lnTo>
                    <a:pt x="1225" y="9257"/>
                  </a:lnTo>
                  <a:lnTo>
                    <a:pt x="1346" y="7714"/>
                  </a:lnTo>
                  <a:lnTo>
                    <a:pt x="1544" y="7714"/>
                  </a:lnTo>
                  <a:lnTo>
                    <a:pt x="1622" y="7714"/>
                  </a:lnTo>
                  <a:lnTo>
                    <a:pt x="1710" y="9257"/>
                  </a:lnTo>
                  <a:lnTo>
                    <a:pt x="1798" y="7714"/>
                  </a:lnTo>
                  <a:lnTo>
                    <a:pt x="1886" y="7714"/>
                  </a:lnTo>
                  <a:lnTo>
                    <a:pt x="1942" y="9257"/>
                  </a:lnTo>
                  <a:lnTo>
                    <a:pt x="2151" y="9257"/>
                  </a:lnTo>
                  <a:lnTo>
                    <a:pt x="2372" y="9257"/>
                  </a:lnTo>
                  <a:lnTo>
                    <a:pt x="2493" y="9257"/>
                  </a:lnTo>
                  <a:lnTo>
                    <a:pt x="2603" y="9257"/>
                  </a:lnTo>
                  <a:lnTo>
                    <a:pt x="2725" y="9257"/>
                  </a:lnTo>
                  <a:lnTo>
                    <a:pt x="2846" y="10800"/>
                  </a:lnTo>
                  <a:lnTo>
                    <a:pt x="3365" y="9257"/>
                  </a:lnTo>
                  <a:lnTo>
                    <a:pt x="3894" y="10800"/>
                  </a:lnTo>
                  <a:lnTo>
                    <a:pt x="3927" y="9257"/>
                  </a:lnTo>
                  <a:lnTo>
                    <a:pt x="3971" y="9257"/>
                  </a:lnTo>
                  <a:lnTo>
                    <a:pt x="4137" y="9257"/>
                  </a:lnTo>
                  <a:lnTo>
                    <a:pt x="4291" y="10800"/>
                  </a:lnTo>
                  <a:lnTo>
                    <a:pt x="4380" y="9257"/>
                  </a:lnTo>
                  <a:lnTo>
                    <a:pt x="4468" y="9257"/>
                  </a:lnTo>
                  <a:lnTo>
                    <a:pt x="4556" y="9257"/>
                  </a:lnTo>
                  <a:lnTo>
                    <a:pt x="4633" y="7714"/>
                  </a:lnTo>
                  <a:lnTo>
                    <a:pt x="4688" y="9257"/>
                  </a:lnTo>
                  <a:lnTo>
                    <a:pt x="4755" y="9257"/>
                  </a:lnTo>
                  <a:lnTo>
                    <a:pt x="4876" y="9257"/>
                  </a:lnTo>
                  <a:lnTo>
                    <a:pt x="4997" y="10800"/>
                  </a:lnTo>
                  <a:lnTo>
                    <a:pt x="5119" y="10800"/>
                  </a:lnTo>
                  <a:lnTo>
                    <a:pt x="5152" y="10800"/>
                  </a:lnTo>
                  <a:lnTo>
                    <a:pt x="5185" y="9257"/>
                  </a:lnTo>
                  <a:lnTo>
                    <a:pt x="5306" y="10800"/>
                  </a:lnTo>
                  <a:lnTo>
                    <a:pt x="5417" y="10800"/>
                  </a:lnTo>
                  <a:lnTo>
                    <a:pt x="5626" y="10800"/>
                  </a:lnTo>
                  <a:lnTo>
                    <a:pt x="5692" y="10800"/>
                  </a:lnTo>
                  <a:lnTo>
                    <a:pt x="5747" y="10800"/>
                  </a:lnTo>
                  <a:lnTo>
                    <a:pt x="5803" y="10800"/>
                  </a:lnTo>
                  <a:lnTo>
                    <a:pt x="5858" y="12343"/>
                  </a:lnTo>
                  <a:lnTo>
                    <a:pt x="6045" y="12343"/>
                  </a:lnTo>
                  <a:lnTo>
                    <a:pt x="6211" y="12343"/>
                  </a:lnTo>
                  <a:lnTo>
                    <a:pt x="6398" y="12343"/>
                  </a:lnTo>
                  <a:lnTo>
                    <a:pt x="6586" y="10800"/>
                  </a:lnTo>
                  <a:lnTo>
                    <a:pt x="6608" y="12343"/>
                  </a:lnTo>
                  <a:lnTo>
                    <a:pt x="6630" y="12343"/>
                  </a:lnTo>
                  <a:lnTo>
                    <a:pt x="6696" y="12343"/>
                  </a:lnTo>
                  <a:lnTo>
                    <a:pt x="6906" y="12343"/>
                  </a:lnTo>
                  <a:lnTo>
                    <a:pt x="7005" y="12343"/>
                  </a:lnTo>
                  <a:lnTo>
                    <a:pt x="7115" y="12343"/>
                  </a:lnTo>
                  <a:lnTo>
                    <a:pt x="7182" y="10800"/>
                  </a:lnTo>
                  <a:lnTo>
                    <a:pt x="7248" y="12343"/>
                  </a:lnTo>
                  <a:lnTo>
                    <a:pt x="7380" y="13886"/>
                  </a:lnTo>
                  <a:lnTo>
                    <a:pt x="7424" y="12343"/>
                  </a:lnTo>
                  <a:lnTo>
                    <a:pt x="7524" y="12343"/>
                  </a:lnTo>
                  <a:lnTo>
                    <a:pt x="7612" y="13886"/>
                  </a:lnTo>
                  <a:lnTo>
                    <a:pt x="7689" y="13886"/>
                  </a:lnTo>
                  <a:lnTo>
                    <a:pt x="7744" y="13886"/>
                  </a:lnTo>
                  <a:lnTo>
                    <a:pt x="8296" y="13886"/>
                  </a:lnTo>
                  <a:lnTo>
                    <a:pt x="9598" y="13886"/>
                  </a:lnTo>
                  <a:lnTo>
                    <a:pt x="9708" y="15429"/>
                  </a:lnTo>
                  <a:lnTo>
                    <a:pt x="9829" y="15429"/>
                  </a:lnTo>
                  <a:lnTo>
                    <a:pt x="9951" y="15429"/>
                  </a:lnTo>
                  <a:lnTo>
                    <a:pt x="10072" y="16971"/>
                  </a:lnTo>
                  <a:lnTo>
                    <a:pt x="10105" y="15429"/>
                  </a:lnTo>
                  <a:lnTo>
                    <a:pt x="10138" y="15429"/>
                  </a:lnTo>
                  <a:lnTo>
                    <a:pt x="10447" y="15429"/>
                  </a:lnTo>
                  <a:lnTo>
                    <a:pt x="10767" y="15429"/>
                  </a:lnTo>
                  <a:lnTo>
                    <a:pt x="11076" y="15429"/>
                  </a:lnTo>
                  <a:lnTo>
                    <a:pt x="11385" y="15429"/>
                  </a:lnTo>
                  <a:lnTo>
                    <a:pt x="11484" y="15429"/>
                  </a:lnTo>
                  <a:lnTo>
                    <a:pt x="11594" y="15429"/>
                  </a:lnTo>
                  <a:lnTo>
                    <a:pt x="11705" y="15429"/>
                  </a:lnTo>
                  <a:lnTo>
                    <a:pt x="11815" y="16971"/>
                  </a:lnTo>
                  <a:lnTo>
                    <a:pt x="12245" y="15429"/>
                  </a:lnTo>
                  <a:lnTo>
                    <a:pt x="12686" y="16971"/>
                  </a:lnTo>
                  <a:lnTo>
                    <a:pt x="12797" y="15429"/>
                  </a:lnTo>
                  <a:lnTo>
                    <a:pt x="12841" y="16971"/>
                  </a:lnTo>
                  <a:lnTo>
                    <a:pt x="12874" y="15429"/>
                  </a:lnTo>
                  <a:lnTo>
                    <a:pt x="12907" y="15429"/>
                  </a:lnTo>
                  <a:lnTo>
                    <a:pt x="13260" y="15429"/>
                  </a:lnTo>
                  <a:lnTo>
                    <a:pt x="13448" y="15429"/>
                  </a:lnTo>
                  <a:lnTo>
                    <a:pt x="13613" y="18514"/>
                  </a:lnTo>
                  <a:lnTo>
                    <a:pt x="13657" y="16971"/>
                  </a:lnTo>
                  <a:lnTo>
                    <a:pt x="13712" y="16971"/>
                  </a:lnTo>
                  <a:lnTo>
                    <a:pt x="13801" y="16971"/>
                  </a:lnTo>
                  <a:lnTo>
                    <a:pt x="13977" y="16971"/>
                  </a:lnTo>
                  <a:lnTo>
                    <a:pt x="14165" y="15429"/>
                  </a:lnTo>
                  <a:lnTo>
                    <a:pt x="14264" y="16971"/>
                  </a:lnTo>
                  <a:lnTo>
                    <a:pt x="14474" y="16971"/>
                  </a:lnTo>
                  <a:lnTo>
                    <a:pt x="14573" y="15429"/>
                  </a:lnTo>
                  <a:lnTo>
                    <a:pt x="14926" y="16971"/>
                  </a:lnTo>
                  <a:lnTo>
                    <a:pt x="15246" y="16971"/>
                  </a:lnTo>
                  <a:lnTo>
                    <a:pt x="15665" y="16971"/>
                  </a:lnTo>
                  <a:lnTo>
                    <a:pt x="15930" y="18514"/>
                  </a:lnTo>
                  <a:lnTo>
                    <a:pt x="16051" y="18514"/>
                  </a:lnTo>
                  <a:lnTo>
                    <a:pt x="16172" y="16971"/>
                  </a:lnTo>
                  <a:lnTo>
                    <a:pt x="16250" y="18514"/>
                  </a:lnTo>
                  <a:lnTo>
                    <a:pt x="16327" y="18514"/>
                  </a:lnTo>
                  <a:lnTo>
                    <a:pt x="16459" y="18514"/>
                  </a:lnTo>
                  <a:lnTo>
                    <a:pt x="16680" y="18514"/>
                  </a:lnTo>
                  <a:lnTo>
                    <a:pt x="17033" y="18514"/>
                  </a:lnTo>
                  <a:lnTo>
                    <a:pt x="17276" y="18514"/>
                  </a:lnTo>
                  <a:lnTo>
                    <a:pt x="17408" y="18514"/>
                  </a:lnTo>
                  <a:lnTo>
                    <a:pt x="17529" y="18514"/>
                  </a:lnTo>
                  <a:lnTo>
                    <a:pt x="17596" y="18514"/>
                  </a:lnTo>
                  <a:lnTo>
                    <a:pt x="17662" y="20057"/>
                  </a:lnTo>
                  <a:lnTo>
                    <a:pt x="17695" y="18514"/>
                  </a:lnTo>
                  <a:lnTo>
                    <a:pt x="17728" y="18514"/>
                  </a:lnTo>
                  <a:lnTo>
                    <a:pt x="17772" y="20057"/>
                  </a:lnTo>
                  <a:lnTo>
                    <a:pt x="17904" y="20057"/>
                  </a:lnTo>
                  <a:lnTo>
                    <a:pt x="18026" y="18514"/>
                  </a:lnTo>
                  <a:lnTo>
                    <a:pt x="18081" y="20057"/>
                  </a:lnTo>
                  <a:lnTo>
                    <a:pt x="18390" y="20057"/>
                  </a:lnTo>
                  <a:lnTo>
                    <a:pt x="18699" y="20057"/>
                  </a:lnTo>
                  <a:lnTo>
                    <a:pt x="18776" y="20057"/>
                  </a:lnTo>
                  <a:lnTo>
                    <a:pt x="18853" y="18514"/>
                  </a:lnTo>
                  <a:lnTo>
                    <a:pt x="19008" y="18514"/>
                  </a:lnTo>
                  <a:lnTo>
                    <a:pt x="19140" y="20057"/>
                  </a:lnTo>
                  <a:lnTo>
                    <a:pt x="19283" y="20057"/>
                  </a:lnTo>
                  <a:lnTo>
                    <a:pt x="19482" y="18514"/>
                  </a:lnTo>
                  <a:lnTo>
                    <a:pt x="19548" y="18514"/>
                  </a:lnTo>
                  <a:lnTo>
                    <a:pt x="19614" y="20057"/>
                  </a:lnTo>
                  <a:lnTo>
                    <a:pt x="19736" y="20057"/>
                  </a:lnTo>
                  <a:lnTo>
                    <a:pt x="19846" y="20057"/>
                  </a:lnTo>
                  <a:lnTo>
                    <a:pt x="19978" y="20057"/>
                  </a:lnTo>
                  <a:lnTo>
                    <a:pt x="20045" y="20057"/>
                  </a:lnTo>
                  <a:lnTo>
                    <a:pt x="20111" y="20057"/>
                  </a:lnTo>
                  <a:lnTo>
                    <a:pt x="20177" y="20057"/>
                  </a:lnTo>
                  <a:lnTo>
                    <a:pt x="20243" y="20057"/>
                  </a:lnTo>
                  <a:lnTo>
                    <a:pt x="20442" y="20057"/>
                  </a:lnTo>
                  <a:lnTo>
                    <a:pt x="20640" y="20057"/>
                  </a:lnTo>
                  <a:lnTo>
                    <a:pt x="20894" y="20057"/>
                  </a:lnTo>
                  <a:lnTo>
                    <a:pt x="21015" y="21600"/>
                  </a:lnTo>
                  <a:lnTo>
                    <a:pt x="21048" y="20057"/>
                  </a:lnTo>
                  <a:lnTo>
                    <a:pt x="21070" y="20057"/>
                  </a:lnTo>
                  <a:lnTo>
                    <a:pt x="21093" y="21600"/>
                  </a:lnTo>
                  <a:lnTo>
                    <a:pt x="21137" y="20057"/>
                  </a:lnTo>
                  <a:lnTo>
                    <a:pt x="21214" y="18514"/>
                  </a:lnTo>
                  <a:lnTo>
                    <a:pt x="21236" y="18514"/>
                  </a:lnTo>
                  <a:lnTo>
                    <a:pt x="21269" y="20057"/>
                  </a:lnTo>
                  <a:lnTo>
                    <a:pt x="21313" y="20057"/>
                  </a:lnTo>
                  <a:lnTo>
                    <a:pt x="21390" y="18514"/>
                  </a:lnTo>
                  <a:lnTo>
                    <a:pt x="21457" y="18514"/>
                  </a:lnTo>
                  <a:lnTo>
                    <a:pt x="21512" y="18514"/>
                  </a:lnTo>
                  <a:lnTo>
                    <a:pt x="21545" y="16971"/>
                  </a:lnTo>
                  <a:lnTo>
                    <a:pt x="21567" y="15429"/>
                  </a:lnTo>
                  <a:lnTo>
                    <a:pt x="21589" y="15429"/>
                  </a:lnTo>
                  <a:lnTo>
                    <a:pt x="21600" y="13886"/>
                  </a:lnTo>
                  <a:lnTo>
                    <a:pt x="21600" y="12343"/>
                  </a:lnTo>
                  <a:lnTo>
                    <a:pt x="21600" y="10800"/>
                  </a:lnTo>
                  <a:lnTo>
                    <a:pt x="21335" y="10800"/>
                  </a:lnTo>
                  <a:lnTo>
                    <a:pt x="21203" y="10800"/>
                  </a:lnTo>
                  <a:lnTo>
                    <a:pt x="21070" y="9257"/>
                  </a:lnTo>
                  <a:close/>
                  <a:moveTo>
                    <a:pt x="4104" y="7714"/>
                  </a:moveTo>
                  <a:lnTo>
                    <a:pt x="4104" y="7714"/>
                  </a:lnTo>
                  <a:lnTo>
                    <a:pt x="4104" y="6171"/>
                  </a:lnTo>
                  <a:lnTo>
                    <a:pt x="4115" y="6171"/>
                  </a:lnTo>
                  <a:lnTo>
                    <a:pt x="4104" y="7714"/>
                  </a:lnTo>
                  <a:close/>
                  <a:moveTo>
                    <a:pt x="15853" y="13886"/>
                  </a:moveTo>
                  <a:lnTo>
                    <a:pt x="15853" y="13886"/>
                  </a:lnTo>
                  <a:lnTo>
                    <a:pt x="15853" y="12343"/>
                  </a:lnTo>
                  <a:lnTo>
                    <a:pt x="15864" y="13886"/>
                  </a:lnTo>
                  <a:lnTo>
                    <a:pt x="15853" y="13886"/>
                  </a:lnTo>
                  <a:close/>
                  <a:moveTo>
                    <a:pt x="17430" y="13886"/>
                  </a:moveTo>
                  <a:lnTo>
                    <a:pt x="17430" y="13886"/>
                  </a:lnTo>
                  <a:lnTo>
                    <a:pt x="17430" y="12343"/>
                  </a:lnTo>
                  <a:lnTo>
                    <a:pt x="17441" y="12343"/>
                  </a:lnTo>
                  <a:lnTo>
                    <a:pt x="17430" y="13886"/>
                  </a:lnTo>
                  <a:close/>
                  <a:moveTo>
                    <a:pt x="17430" y="13886"/>
                  </a:moveTo>
                </a:path>
              </a:pathLst>
            </a:custGeom>
            <a:solidFill>
              <a:srgbClr val="000000"/>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p>
          </p:txBody>
        </p:sp>
      </p:grpSp>
      <p:sp>
        <p:nvSpPr>
          <p:cNvPr id="28677" name="Rectangle 5"/>
          <p:cNvSpPr>
            <a:spLocks/>
          </p:cNvSpPr>
          <p:nvPr/>
        </p:nvSpPr>
        <p:spPr bwMode="auto">
          <a:xfrm>
            <a:off x="-585788" y="4936332"/>
            <a:ext cx="3657600" cy="12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21430" tIns="21430" rIns="21430" bIns="21430"/>
          <a:lstStyle/>
          <a:p>
            <a:r>
              <a:rPr lang="en-US" sz="700">
                <a:latin typeface="NetAppScript" charset="0"/>
                <a:ea typeface="ＭＳ Ｐゴシック" charset="0"/>
                <a:cs typeface="NetAppScript" charset="0"/>
                <a:sym typeface="NetAppScript" charset="0"/>
              </a:rPr>
              <a:t>© 2013 NetApp, Inc. All rights reserved.</a:t>
            </a:r>
          </a:p>
        </p:txBody>
      </p:sp>
      <p:sp>
        <p:nvSpPr>
          <p:cNvPr id="28678" name="Rectangle 6"/>
          <p:cNvSpPr>
            <a:spLocks noGrp="1" noChangeArrowheads="1"/>
          </p:cNvSpPr>
          <p:nvPr>
            <p:ph type="title"/>
          </p:nvPr>
        </p:nvSpPr>
        <p:spPr>
          <a:ln/>
        </p:spPr>
        <p:txBody>
          <a:bodyPr/>
          <a:lstStyle/>
          <a:p>
            <a:r>
              <a:rPr lang="en-US" dirty="0"/>
              <a:t>OpenStack: What Is It?</a:t>
            </a:r>
          </a:p>
        </p:txBody>
      </p:sp>
      <p:graphicFrame>
        <p:nvGraphicFramePr>
          <p:cNvPr id="28679" name="Group 7"/>
          <p:cNvGraphicFramePr>
            <a:graphicFrameLocks noGrp="1"/>
          </p:cNvGraphicFramePr>
          <p:nvPr/>
        </p:nvGraphicFramePr>
        <p:xfrm>
          <a:off x="1169789" y="1427858"/>
          <a:ext cx="7358064" cy="2365476"/>
        </p:xfrm>
        <a:graphic>
          <a:graphicData uri="http://schemas.openxmlformats.org/drawingml/2006/table">
            <a:tbl>
              <a:tblPr/>
              <a:tblGrid>
                <a:gridCol w="1839516"/>
                <a:gridCol w="1839516"/>
                <a:gridCol w="1839516"/>
                <a:gridCol w="1839516"/>
              </a:tblGrid>
              <a:tr h="267891">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400" b="0" i="0" u="none" strike="noStrike" cap="none" normalizeH="0" baseline="0">
                          <a:ln>
                            <a:noFill/>
                          </a:ln>
                          <a:solidFill>
                            <a:srgbClr val="FFFFFF"/>
                          </a:solidFill>
                          <a:effectLst/>
                          <a:latin typeface="Arial" charset="0"/>
                          <a:ea typeface="Heiti SC Light" charset="0"/>
                          <a:cs typeface="Heiti SC Light" charset="0"/>
                          <a:sym typeface="Arial" charset="0"/>
                        </a:rPr>
                        <a:t>Service</a:t>
                      </a:r>
                    </a:p>
                  </a:txBody>
                  <a:tcPr marL="14288" marR="14288" marT="14288" marB="14288" anchor="ctr" horzOverflow="overflow">
                    <a:lnL cap="flat">
                      <a:noFill/>
                    </a:lnL>
                    <a:lnR w="3175" cap="flat" cmpd="sng" algn="ctr">
                      <a:solidFill>
                        <a:schemeClr val="accent1"/>
                      </a:solidFill>
                      <a:prstDash val="solid"/>
                      <a:round/>
                      <a:headEnd type="none" w="med" len="med"/>
                      <a:tailEnd type="none" w="med" len="med"/>
                    </a:lnR>
                    <a:lnT cap="flat">
                      <a:noFill/>
                    </a:lnT>
                    <a:lnB cap="flat">
                      <a:noFill/>
                    </a:lnB>
                    <a:lnTlToBr>
                      <a:noFill/>
                    </a:lnTlToBr>
                    <a:lnBlToTr>
                      <a:noFill/>
                    </a:lnBlToTr>
                    <a:solidFill>
                      <a:srgbClr val="0067C5"/>
                    </a:solid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400" b="0" i="0" u="none" strike="noStrike" cap="none" normalizeH="0" baseline="0" dirty="0">
                          <a:ln>
                            <a:noFill/>
                          </a:ln>
                          <a:solidFill>
                            <a:srgbClr val="FFFFFF"/>
                          </a:solidFill>
                          <a:effectLst/>
                          <a:latin typeface="Arial" charset="0"/>
                          <a:ea typeface="Heiti SC Light" charset="0"/>
                          <a:cs typeface="Heiti SC Light" charset="0"/>
                          <a:sym typeface="Arial" charset="0"/>
                        </a:rPr>
                        <a:t>OpenStack</a:t>
                      </a:r>
                    </a:p>
                  </a:txBody>
                  <a:tcPr marL="14288" marR="14288" marT="14288" marB="14288" anchor="ctr" horzOverflow="overflow">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cap="flat">
                      <a:noFill/>
                    </a:lnT>
                    <a:lnB cap="flat">
                      <a:noFill/>
                    </a:lnB>
                    <a:lnTlToBr>
                      <a:noFill/>
                    </a:lnTlToBr>
                    <a:lnBlToTr>
                      <a:noFill/>
                    </a:lnBlToTr>
                    <a:solidFill>
                      <a:srgbClr val="0067C5"/>
                    </a:solid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400" b="0" i="0" u="none" strike="noStrike" cap="none" normalizeH="0" baseline="0">
                          <a:ln>
                            <a:noFill/>
                          </a:ln>
                          <a:solidFill>
                            <a:srgbClr val="FFFFFF"/>
                          </a:solidFill>
                          <a:effectLst/>
                          <a:latin typeface="Arial" charset="0"/>
                          <a:ea typeface="Heiti SC Light" charset="0"/>
                          <a:cs typeface="Heiti SC Light" charset="0"/>
                          <a:sym typeface="Arial" charset="0"/>
                        </a:rPr>
                        <a:t>Project Name</a:t>
                      </a:r>
                    </a:p>
                  </a:txBody>
                  <a:tcPr marL="14288" marR="14288" marT="14288" marB="14288" anchor="ctr" horzOverflow="overflow">
                    <a:lnL w="3175" cap="flat" cmpd="sng" algn="ctr">
                      <a:solidFill>
                        <a:schemeClr val="accent1"/>
                      </a:solidFill>
                      <a:prstDash val="solid"/>
                      <a:round/>
                      <a:headEnd type="none" w="med" len="med"/>
                      <a:tailEnd type="none" w="med" len="med"/>
                    </a:lnL>
                    <a:lnR w="3175" cap="flat" cmpd="sng" algn="ctr">
                      <a:solidFill>
                        <a:schemeClr val="accent1"/>
                      </a:solidFill>
                      <a:prstDash val="solid"/>
                      <a:round/>
                      <a:headEnd type="none" w="med" len="med"/>
                      <a:tailEnd type="none" w="med" len="med"/>
                    </a:lnR>
                    <a:lnT cap="flat">
                      <a:noFill/>
                    </a:lnT>
                    <a:lnB cap="flat">
                      <a:noFill/>
                    </a:lnB>
                    <a:lnTlToBr>
                      <a:noFill/>
                    </a:lnTlToBr>
                    <a:lnBlToTr>
                      <a:noFill/>
                    </a:lnBlToTr>
                    <a:solidFill>
                      <a:srgbClr val="0067C5"/>
                    </a:solid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400" b="0" i="0" u="none" strike="noStrike" cap="none" normalizeH="0" baseline="0">
                          <a:ln>
                            <a:noFill/>
                          </a:ln>
                          <a:solidFill>
                            <a:srgbClr val="FFFFFF"/>
                          </a:solidFill>
                          <a:effectLst/>
                          <a:latin typeface="Arial" charset="0"/>
                          <a:ea typeface="Heiti SC Light" charset="0"/>
                          <a:cs typeface="Heiti SC Light" charset="0"/>
                          <a:sym typeface="Arial" charset="0"/>
                        </a:rPr>
                        <a:t>Amazon</a:t>
                      </a:r>
                    </a:p>
                  </a:txBody>
                  <a:tcPr marL="14288" marR="14288" marT="14288" marB="14288" anchor="ctr" horzOverflow="overflow">
                    <a:lnL w="3175" cap="flat" cmpd="sng" algn="ctr">
                      <a:solidFill>
                        <a:schemeClr val="accent1"/>
                      </a:solidFill>
                      <a:prstDash val="solid"/>
                      <a:round/>
                      <a:headEnd type="none" w="med" len="med"/>
                      <a:tailEnd type="none" w="med" len="med"/>
                    </a:lnL>
                    <a:lnR cap="flat">
                      <a:noFill/>
                    </a:lnR>
                    <a:lnT cap="flat">
                      <a:noFill/>
                    </a:lnT>
                    <a:lnB cap="flat">
                      <a:noFill/>
                    </a:lnB>
                    <a:lnTlToBr>
                      <a:noFill/>
                    </a:lnTlToBr>
                    <a:lnBlToTr>
                      <a:noFill/>
                    </a:lnBlToTr>
                    <a:solidFill>
                      <a:srgbClr val="0067C5"/>
                    </a:solidFill>
                  </a:tcPr>
                </a:tc>
              </a:tr>
              <a:tr h="233065">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6256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Virtual Machines </a:t>
                      </a:r>
                    </a:p>
                  </a:txBody>
                  <a:tcPr marL="14288" marR="14288" marT="14288" marB="14288" anchor="ctr"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Compute</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Nova</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EC2</a:t>
                      </a:r>
                    </a:p>
                  </a:txBody>
                  <a:tcPr marL="14288" marR="14288" marT="14288" marB="14288" anchor="ctr" horzOverflow="overflow">
                    <a:lnL w="12700" cap="flat" cmpd="sng" algn="ctr">
                      <a:solidFill>
                        <a:srgbClr val="000000"/>
                      </a:solidFill>
                      <a:prstDash val="solid"/>
                      <a:round/>
                      <a:headEnd type="none" w="med" len="med"/>
                      <a:tailEnd type="none" w="med" len="med"/>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r h="233065">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6256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Virtual Block Devices</a:t>
                      </a:r>
                    </a:p>
                  </a:txBody>
                  <a:tcPr marL="14288" marR="14288" marT="14288" marB="14288"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Block Storage</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Cinder</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EBS</a:t>
                      </a:r>
                    </a:p>
                  </a:txBody>
                  <a:tcPr marL="14288" marR="14288" marT="14288" marB="14288"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3065">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6256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Object Storage</a:t>
                      </a:r>
                    </a:p>
                  </a:txBody>
                  <a:tcPr marL="14288" marR="14288" marT="14288" marB="14288"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Object Storage</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Swift</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S3</a:t>
                      </a:r>
                    </a:p>
                  </a:txBody>
                  <a:tcPr marL="14288" marR="14288" marT="14288" marB="14288"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8955">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6256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Virtual Networks</a:t>
                      </a:r>
                    </a:p>
                  </a:txBody>
                  <a:tcPr marL="14288" marR="14288" marT="14288" marB="14288"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Networking</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Neutron (formerly Quantum)</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VPC</a:t>
                      </a:r>
                    </a:p>
                  </a:txBody>
                  <a:tcPr marL="14288" marR="14288" marT="14288" marB="14288"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6256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App Orchestration</a:t>
                      </a:r>
                    </a:p>
                  </a:txBody>
                  <a:tcPr marL="14288" marR="14288" marT="14288" marB="14288"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Orchestration</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Heat</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CloudFormation</a:t>
                      </a:r>
                    </a:p>
                  </a:txBody>
                  <a:tcPr marL="14288" marR="14288" marT="14288" marB="14288"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3065">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6256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App Monitoring</a:t>
                      </a:r>
                    </a:p>
                  </a:txBody>
                  <a:tcPr marL="14288" marR="14288" marT="14288" marB="14288"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Measurement</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Ceilometer</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CloudWatch</a:t>
                      </a:r>
                    </a:p>
                  </a:txBody>
                  <a:tcPr marL="14288" marR="14288" marT="14288" marB="14288"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3065">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6256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Tenant Auth / Namespace</a:t>
                      </a:r>
                    </a:p>
                  </a:txBody>
                  <a:tcPr marL="14288" marR="14288" marT="14288" marB="14288"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Identity</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Keystone</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IAM</a:t>
                      </a:r>
                    </a:p>
                  </a:txBody>
                  <a:tcPr marL="14288" marR="14288" marT="14288" marB="14288"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3065">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6256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Boot Images</a:t>
                      </a:r>
                    </a:p>
                  </a:txBody>
                  <a:tcPr marL="14288" marR="14288" marT="14288" marB="14288"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Image Service</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Glance</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AMI</a:t>
                      </a:r>
                    </a:p>
                  </a:txBody>
                  <a:tcPr marL="14288" marR="14288" marT="14288" marB="14288"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3065">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6256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Dashboard</a:t>
                      </a:r>
                    </a:p>
                  </a:txBody>
                  <a:tcPr marL="14288" marR="14288" marT="14288" marB="14288"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Dashboard</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a:ln>
                            <a:noFill/>
                          </a:ln>
                          <a:solidFill>
                            <a:schemeClr val="tx1"/>
                          </a:solidFill>
                          <a:effectLst/>
                          <a:latin typeface="Arial" charset="0"/>
                          <a:ea typeface="Heiti SC Light" charset="0"/>
                          <a:cs typeface="Heiti SC Light" charset="0"/>
                          <a:sym typeface="Arial" charset="0"/>
                        </a:rPr>
                        <a:t>Horizon</a:t>
                      </a:r>
                    </a:p>
                  </a:txBody>
                  <a:tcPr marL="14288" marR="14288" marT="14288" marB="1428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84BD00"/>
                        </a:buClr>
                        <a:buSzPct val="100000"/>
                        <a:buFont typeface="Wingdings 2" charset="0"/>
                        <a:buNone/>
                        <a:tabLst>
                          <a:tab pos="1714500" algn="l"/>
                        </a:tabLst>
                      </a:pPr>
                      <a:r>
                        <a:rPr kumimoji="0" lang="en-US" sz="1000" b="0" i="0" u="none" strike="noStrike" cap="none" normalizeH="0" baseline="0" dirty="0">
                          <a:ln>
                            <a:noFill/>
                          </a:ln>
                          <a:solidFill>
                            <a:schemeClr val="tx1"/>
                          </a:solidFill>
                          <a:effectLst/>
                          <a:latin typeface="Arial" charset="0"/>
                          <a:ea typeface="Heiti SC Light" charset="0"/>
                          <a:cs typeface="Heiti SC Light" charset="0"/>
                          <a:sym typeface="Arial" charset="0"/>
                        </a:rPr>
                        <a:t>Management Console</a:t>
                      </a:r>
                    </a:p>
                  </a:txBody>
                  <a:tcPr marL="14288" marR="14288" marT="14288" marB="14288"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
        <p:nvSpPr>
          <p:cNvPr id="28815" name="Rectangle 143"/>
          <p:cNvSpPr>
            <a:spLocks/>
          </p:cNvSpPr>
          <p:nvPr/>
        </p:nvSpPr>
        <p:spPr bwMode="auto">
          <a:xfrm>
            <a:off x="1157288" y="992982"/>
            <a:ext cx="160781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pPr>
              <a:spcBef>
                <a:spcPts val="506"/>
              </a:spcBef>
            </a:pPr>
            <a:r>
              <a:rPr lang="en-US" sz="1600" dirty="0">
                <a:solidFill>
                  <a:srgbClr val="0067C5"/>
                </a:solidFill>
                <a:ea typeface="ＭＳ Ｐゴシック" charset="0"/>
                <a:cs typeface="Arial" charset="0"/>
                <a:sym typeface="Arial" charset="0"/>
              </a:rPr>
              <a:t>The decoder ring:</a:t>
            </a:r>
          </a:p>
        </p:txBody>
      </p:sp>
      <p:pic>
        <p:nvPicPr>
          <p:cNvPr id="12"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29512" y="3878095"/>
            <a:ext cx="985838" cy="918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Tree>
    <p:extLst>
      <p:ext uri="{BB962C8B-B14F-4D97-AF65-F5344CB8AC3E}">
        <p14:creationId xmlns:p14="http://schemas.microsoft.com/office/powerpoint/2010/main" val="112752650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to Sell...</a:t>
            </a:r>
            <a:endParaRPr lang="en-US" dirty="0"/>
          </a:p>
        </p:txBody>
      </p:sp>
      <p:grpSp>
        <p:nvGrpSpPr>
          <p:cNvPr id="61" name="Group 60"/>
          <p:cNvGrpSpPr/>
          <p:nvPr/>
        </p:nvGrpSpPr>
        <p:grpSpPr>
          <a:xfrm>
            <a:off x="0" y="1073009"/>
            <a:ext cx="9144000" cy="3826371"/>
            <a:chOff x="0" y="1012048"/>
            <a:chExt cx="9144000" cy="3826371"/>
          </a:xfrm>
        </p:grpSpPr>
        <p:grpSp>
          <p:nvGrpSpPr>
            <p:cNvPr id="56" name="Group 55"/>
            <p:cNvGrpSpPr/>
            <p:nvPr/>
          </p:nvGrpSpPr>
          <p:grpSpPr>
            <a:xfrm>
              <a:off x="0" y="1012049"/>
              <a:ext cx="9144000" cy="3113795"/>
              <a:chOff x="0" y="1012049"/>
              <a:chExt cx="9144000" cy="3113795"/>
            </a:xfrm>
          </p:grpSpPr>
          <p:sp>
            <p:nvSpPr>
              <p:cNvPr id="11" name="Rounded Rectangle 10"/>
              <p:cNvSpPr/>
              <p:nvPr/>
            </p:nvSpPr>
            <p:spPr bwMode="auto">
              <a:xfrm>
                <a:off x="0" y="1012049"/>
                <a:ext cx="9144000" cy="531574"/>
              </a:xfrm>
              <a:prstGeom prst="rect">
                <a:avLst/>
              </a:prstGeom>
              <a:gradFill flip="none" rotWithShape="1">
                <a:gsLst>
                  <a:gs pos="0">
                    <a:srgbClr val="A2EA00">
                      <a:alpha val="59000"/>
                    </a:srgbClr>
                  </a:gs>
                  <a:gs pos="25000">
                    <a:srgbClr val="A2EA00">
                      <a:alpha val="75000"/>
                    </a:srgbClr>
                  </a:gs>
                  <a:gs pos="53000">
                    <a:srgbClr val="FFFFFF"/>
                  </a:gs>
                  <a:gs pos="79000">
                    <a:schemeClr val="accent3">
                      <a:lumMod val="40000"/>
                      <a:lumOff val="60000"/>
                      <a:alpha val="75000"/>
                    </a:schemeClr>
                  </a:gs>
                  <a:gs pos="100000">
                    <a:schemeClr val="accent3">
                      <a:lumMod val="40000"/>
                      <a:lumOff val="60000"/>
                      <a:alpha val="66000"/>
                    </a:schemeClr>
                  </a:gs>
                </a:gsLst>
                <a:lin ang="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26" name="Rounded Rectangle 25"/>
              <p:cNvSpPr/>
              <p:nvPr/>
            </p:nvSpPr>
            <p:spPr bwMode="auto">
              <a:xfrm>
                <a:off x="0" y="1657604"/>
                <a:ext cx="9144000" cy="531574"/>
              </a:xfrm>
              <a:prstGeom prst="rect">
                <a:avLst/>
              </a:prstGeom>
              <a:gradFill flip="none" rotWithShape="1">
                <a:gsLst>
                  <a:gs pos="0">
                    <a:srgbClr val="A2EA00">
                      <a:alpha val="59000"/>
                    </a:srgbClr>
                  </a:gs>
                  <a:gs pos="25000">
                    <a:srgbClr val="A2EA00">
                      <a:alpha val="75000"/>
                    </a:srgbClr>
                  </a:gs>
                  <a:gs pos="53000">
                    <a:srgbClr val="FFFFFF"/>
                  </a:gs>
                  <a:gs pos="79000">
                    <a:schemeClr val="accent3">
                      <a:lumMod val="40000"/>
                      <a:lumOff val="60000"/>
                      <a:alpha val="75000"/>
                    </a:schemeClr>
                  </a:gs>
                  <a:gs pos="100000">
                    <a:schemeClr val="accent3">
                      <a:lumMod val="40000"/>
                      <a:lumOff val="60000"/>
                      <a:alpha val="66000"/>
                    </a:schemeClr>
                  </a:gs>
                </a:gsLst>
                <a:lin ang="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dirty="0"/>
              </a:p>
            </p:txBody>
          </p:sp>
          <p:sp>
            <p:nvSpPr>
              <p:cNvPr id="27" name="Rounded Rectangle 26"/>
              <p:cNvSpPr/>
              <p:nvPr/>
            </p:nvSpPr>
            <p:spPr bwMode="auto">
              <a:xfrm>
                <a:off x="0" y="2303159"/>
                <a:ext cx="9144000" cy="531574"/>
              </a:xfrm>
              <a:prstGeom prst="rect">
                <a:avLst/>
              </a:prstGeom>
              <a:gradFill flip="none" rotWithShape="1">
                <a:gsLst>
                  <a:gs pos="0">
                    <a:srgbClr val="A2EA00">
                      <a:alpha val="59000"/>
                    </a:srgbClr>
                  </a:gs>
                  <a:gs pos="25000">
                    <a:srgbClr val="A2EA00">
                      <a:alpha val="75000"/>
                    </a:srgbClr>
                  </a:gs>
                  <a:gs pos="53000">
                    <a:srgbClr val="FFFFFF"/>
                  </a:gs>
                  <a:gs pos="79000">
                    <a:schemeClr val="accent3">
                      <a:lumMod val="40000"/>
                      <a:lumOff val="60000"/>
                      <a:alpha val="75000"/>
                    </a:schemeClr>
                  </a:gs>
                  <a:gs pos="100000">
                    <a:schemeClr val="accent3">
                      <a:lumMod val="40000"/>
                      <a:lumOff val="60000"/>
                      <a:alpha val="66000"/>
                    </a:schemeClr>
                  </a:gs>
                </a:gsLst>
                <a:lin ang="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28" name="Rounded Rectangle 27"/>
              <p:cNvSpPr/>
              <p:nvPr/>
            </p:nvSpPr>
            <p:spPr bwMode="auto">
              <a:xfrm>
                <a:off x="0" y="2948714"/>
                <a:ext cx="9144000" cy="531574"/>
              </a:xfrm>
              <a:prstGeom prst="rect">
                <a:avLst/>
              </a:prstGeom>
              <a:gradFill flip="none" rotWithShape="1">
                <a:gsLst>
                  <a:gs pos="0">
                    <a:srgbClr val="A2EA00">
                      <a:alpha val="59000"/>
                    </a:srgbClr>
                  </a:gs>
                  <a:gs pos="25000">
                    <a:srgbClr val="A2EA00">
                      <a:alpha val="75000"/>
                    </a:srgbClr>
                  </a:gs>
                  <a:gs pos="53000">
                    <a:srgbClr val="FFFFFF"/>
                  </a:gs>
                  <a:gs pos="79000">
                    <a:schemeClr val="accent3">
                      <a:lumMod val="40000"/>
                      <a:lumOff val="60000"/>
                      <a:alpha val="75000"/>
                    </a:schemeClr>
                  </a:gs>
                  <a:gs pos="100000">
                    <a:schemeClr val="accent3">
                      <a:lumMod val="40000"/>
                      <a:lumOff val="60000"/>
                      <a:alpha val="66000"/>
                    </a:schemeClr>
                  </a:gs>
                </a:gsLst>
                <a:lin ang="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44" name="Rounded Rectangle 43"/>
              <p:cNvSpPr/>
              <p:nvPr/>
            </p:nvSpPr>
            <p:spPr bwMode="auto">
              <a:xfrm>
                <a:off x="0" y="3594270"/>
                <a:ext cx="9144000" cy="531574"/>
              </a:xfrm>
              <a:prstGeom prst="rect">
                <a:avLst/>
              </a:prstGeom>
              <a:gradFill flip="none" rotWithShape="1">
                <a:gsLst>
                  <a:gs pos="0">
                    <a:srgbClr val="A2EA00">
                      <a:alpha val="59000"/>
                    </a:srgbClr>
                  </a:gs>
                  <a:gs pos="25000">
                    <a:srgbClr val="A2EA00">
                      <a:alpha val="75000"/>
                    </a:srgbClr>
                  </a:gs>
                  <a:gs pos="53000">
                    <a:srgbClr val="FFFFFF"/>
                  </a:gs>
                  <a:gs pos="79000">
                    <a:schemeClr val="accent3">
                      <a:lumMod val="40000"/>
                      <a:lumOff val="60000"/>
                      <a:alpha val="75000"/>
                    </a:schemeClr>
                  </a:gs>
                  <a:gs pos="100000">
                    <a:schemeClr val="accent3">
                      <a:lumMod val="40000"/>
                      <a:lumOff val="60000"/>
                      <a:alpha val="66000"/>
                    </a:schemeClr>
                  </a:gs>
                </a:gsLst>
                <a:lin ang="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grpSp>
        <p:grpSp>
          <p:nvGrpSpPr>
            <p:cNvPr id="59" name="Group 58"/>
            <p:cNvGrpSpPr/>
            <p:nvPr/>
          </p:nvGrpSpPr>
          <p:grpSpPr>
            <a:xfrm>
              <a:off x="303153" y="1012048"/>
              <a:ext cx="8747851" cy="3826371"/>
              <a:chOff x="303153" y="1012048"/>
              <a:chExt cx="8747851" cy="3826371"/>
            </a:xfrm>
          </p:grpSpPr>
          <p:sp>
            <p:nvSpPr>
              <p:cNvPr id="42" name="Right Arrow 41"/>
              <p:cNvSpPr/>
              <p:nvPr/>
            </p:nvSpPr>
            <p:spPr bwMode="auto">
              <a:xfrm rot="5400000">
                <a:off x="-151014" y="1732844"/>
                <a:ext cx="3651391" cy="2209800"/>
              </a:xfrm>
              <a:prstGeom prst="rightArrow">
                <a:avLst>
                  <a:gd name="adj1" fmla="val 50000"/>
                  <a:gd name="adj2" fmla="val 21571"/>
                </a:avLst>
              </a:prstGeom>
              <a:solidFill>
                <a:srgbClr val="A1E076">
                  <a:alpha val="55294"/>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buClr>
                    <a:schemeClr val="accent2"/>
                  </a:buClr>
                  <a:buFont typeface="Wingdings 2" pitchFamily="18" charset="2"/>
                  <a:buNone/>
                </a:pPr>
                <a:endParaRPr lang="en-US" sz="1800"/>
              </a:p>
            </p:txBody>
          </p:sp>
          <p:sp>
            <p:nvSpPr>
              <p:cNvPr id="41" name="Right Arrow 40"/>
              <p:cNvSpPr/>
              <p:nvPr/>
            </p:nvSpPr>
            <p:spPr bwMode="auto">
              <a:xfrm rot="5400000">
                <a:off x="5741566" y="1732844"/>
                <a:ext cx="3651391" cy="2209800"/>
              </a:xfrm>
              <a:prstGeom prst="rightArrow">
                <a:avLst>
                  <a:gd name="adj1" fmla="val 50000"/>
                  <a:gd name="adj2" fmla="val 22337"/>
                </a:avLst>
              </a:prstGeom>
              <a:solidFill>
                <a:srgbClr val="87C1E9">
                  <a:alpha val="51765"/>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buClr>
                    <a:schemeClr val="accent2"/>
                  </a:buClr>
                  <a:buFont typeface="Wingdings 2" pitchFamily="18" charset="2"/>
                  <a:buNone/>
                </a:pPr>
                <a:endParaRPr lang="en-US" sz="1800"/>
              </a:p>
            </p:txBody>
          </p:sp>
          <p:sp>
            <p:nvSpPr>
              <p:cNvPr id="12" name="TextBox 11"/>
              <p:cNvSpPr txBox="1"/>
              <p:nvPr/>
            </p:nvSpPr>
            <p:spPr>
              <a:xfrm>
                <a:off x="1283067" y="4422921"/>
                <a:ext cx="783228" cy="369332"/>
              </a:xfrm>
              <a:prstGeom prst="rect">
                <a:avLst/>
              </a:prstGeom>
              <a:noFill/>
            </p:spPr>
            <p:txBody>
              <a:bodyPr wrap="none" tIns="0" bIns="0" rtlCol="0">
                <a:spAutoFit/>
              </a:bodyPr>
              <a:lstStyle/>
              <a:p>
                <a:pPr algn="ctr">
                  <a:buClr>
                    <a:schemeClr val="accent2"/>
                  </a:buClr>
                </a:pPr>
                <a:r>
                  <a:rPr lang="en-US" sz="2400" b="1" dirty="0"/>
                  <a:t>FAS</a:t>
                </a:r>
              </a:p>
            </p:txBody>
          </p:sp>
          <p:grpSp>
            <p:nvGrpSpPr>
              <p:cNvPr id="43" name="Group 42"/>
              <p:cNvGrpSpPr/>
              <p:nvPr/>
            </p:nvGrpSpPr>
            <p:grpSpPr>
              <a:xfrm>
                <a:off x="3684578" y="1053268"/>
                <a:ext cx="1774846" cy="2961607"/>
                <a:chOff x="3789353" y="1053268"/>
                <a:chExt cx="1774846" cy="2961607"/>
              </a:xfrm>
            </p:grpSpPr>
            <p:sp>
              <p:nvSpPr>
                <p:cNvPr id="14" name="TextBox 13"/>
                <p:cNvSpPr txBox="1"/>
                <p:nvPr/>
              </p:nvSpPr>
              <p:spPr>
                <a:xfrm>
                  <a:off x="3921601" y="1053268"/>
                  <a:ext cx="1510350" cy="484748"/>
                </a:xfrm>
                <a:prstGeom prst="rect">
                  <a:avLst/>
                </a:prstGeom>
                <a:noFill/>
              </p:spPr>
              <p:txBody>
                <a:bodyPr wrap="none" rtlCol="0" anchor="ctr" anchorCtr="0">
                  <a:spAutoFit/>
                </a:bodyPr>
                <a:lstStyle/>
                <a:p>
                  <a:pPr algn="ctr">
                    <a:lnSpc>
                      <a:spcPct val="85000"/>
                    </a:lnSpc>
                    <a:buClr>
                      <a:schemeClr val="accent2"/>
                    </a:buClr>
                  </a:pPr>
                  <a:r>
                    <a:rPr lang="en-US" sz="1500" b="1" dirty="0"/>
                    <a:t>Where is </a:t>
                  </a:r>
                  <a:r>
                    <a:rPr lang="en-US" sz="1500" b="1"/>
                    <a:t>Data </a:t>
                  </a:r>
                  <a:br>
                    <a:rPr lang="en-US" sz="1500" b="1"/>
                  </a:br>
                  <a:r>
                    <a:rPr lang="en-US" sz="1500" b="1"/>
                    <a:t>Management?</a:t>
                  </a:r>
                  <a:endParaRPr lang="en-US" sz="1500" b="1" dirty="0"/>
                </a:p>
              </p:txBody>
            </p:sp>
            <p:sp>
              <p:nvSpPr>
                <p:cNvPr id="15" name="TextBox 14"/>
                <p:cNvSpPr txBox="1"/>
                <p:nvPr/>
              </p:nvSpPr>
              <p:spPr>
                <a:xfrm>
                  <a:off x="3982514" y="1689389"/>
                  <a:ext cx="1388522" cy="484748"/>
                </a:xfrm>
                <a:prstGeom prst="rect">
                  <a:avLst/>
                </a:prstGeom>
                <a:noFill/>
              </p:spPr>
              <p:txBody>
                <a:bodyPr wrap="none" rtlCol="0" anchor="ctr" anchorCtr="0">
                  <a:spAutoFit/>
                </a:bodyPr>
                <a:lstStyle/>
                <a:p>
                  <a:pPr algn="ctr">
                    <a:lnSpc>
                      <a:spcPct val="85000"/>
                    </a:lnSpc>
                    <a:buClr>
                      <a:schemeClr val="accent2"/>
                    </a:buClr>
                  </a:pPr>
                  <a:r>
                    <a:rPr lang="en-US" sz="1500" b="1" dirty="0"/>
                    <a:t>What kind </a:t>
                  </a:r>
                  <a:r>
                    <a:rPr lang="en-US" sz="1500" b="1"/>
                    <a:t>of </a:t>
                  </a:r>
                  <a:br>
                    <a:rPr lang="en-US" sz="1500" b="1"/>
                  </a:br>
                  <a:r>
                    <a:rPr lang="en-US" sz="1500" b="1"/>
                    <a:t>workloads</a:t>
                  </a:r>
                  <a:r>
                    <a:rPr lang="en-US" sz="1500" b="1" dirty="0"/>
                    <a:t>?</a:t>
                  </a:r>
                </a:p>
              </p:txBody>
            </p:sp>
            <p:sp>
              <p:nvSpPr>
                <p:cNvPr id="16" name="TextBox 15"/>
                <p:cNvSpPr txBox="1"/>
                <p:nvPr/>
              </p:nvSpPr>
              <p:spPr>
                <a:xfrm>
                  <a:off x="3948852" y="2325510"/>
                  <a:ext cx="1455848" cy="484748"/>
                </a:xfrm>
                <a:prstGeom prst="rect">
                  <a:avLst/>
                </a:prstGeom>
                <a:noFill/>
              </p:spPr>
              <p:txBody>
                <a:bodyPr wrap="none" rtlCol="0" anchor="ctr" anchorCtr="0">
                  <a:spAutoFit/>
                </a:bodyPr>
                <a:lstStyle/>
                <a:p>
                  <a:pPr algn="ctr">
                    <a:lnSpc>
                      <a:spcPct val="85000"/>
                    </a:lnSpc>
                    <a:buClr>
                      <a:schemeClr val="accent2"/>
                    </a:buClr>
                  </a:pPr>
                  <a:r>
                    <a:rPr lang="en-US" sz="1500" b="1" dirty="0"/>
                    <a:t>Type </a:t>
                  </a:r>
                  <a:r>
                    <a:rPr lang="en-US" sz="1500" b="1"/>
                    <a:t>of </a:t>
                  </a:r>
                  <a:br>
                    <a:rPr lang="en-US" sz="1500" b="1"/>
                  </a:br>
                  <a:r>
                    <a:rPr lang="en-US" sz="1500" b="1"/>
                    <a:t>environment</a:t>
                  </a:r>
                  <a:r>
                    <a:rPr lang="en-US" sz="1500" b="1" dirty="0"/>
                    <a:t>?</a:t>
                  </a:r>
                </a:p>
              </p:txBody>
            </p:sp>
            <p:sp>
              <p:nvSpPr>
                <p:cNvPr id="17" name="TextBox 16"/>
                <p:cNvSpPr txBox="1"/>
                <p:nvPr/>
              </p:nvSpPr>
              <p:spPr>
                <a:xfrm>
                  <a:off x="3789353" y="3074976"/>
                  <a:ext cx="1774846" cy="288541"/>
                </a:xfrm>
                <a:prstGeom prst="rect">
                  <a:avLst/>
                </a:prstGeom>
                <a:noFill/>
              </p:spPr>
              <p:txBody>
                <a:bodyPr wrap="none" rtlCol="0" anchor="ctr" anchorCtr="0">
                  <a:spAutoFit/>
                </a:bodyPr>
                <a:lstStyle/>
                <a:p>
                  <a:pPr algn="ctr">
                    <a:lnSpc>
                      <a:spcPct val="85000"/>
                    </a:lnSpc>
                    <a:buClr>
                      <a:schemeClr val="accent2"/>
                    </a:buClr>
                  </a:pPr>
                  <a:r>
                    <a:rPr lang="en-US" sz="1500" b="1" dirty="0"/>
                    <a:t>Unified </a:t>
                  </a:r>
                  <a:r>
                    <a:rPr lang="en-US" sz="1500" b="1"/>
                    <a:t>or Block</a:t>
                  </a:r>
                  <a:r>
                    <a:rPr lang="en-US" sz="1500" b="1" dirty="0"/>
                    <a:t>?</a:t>
                  </a:r>
                </a:p>
              </p:txBody>
            </p:sp>
            <p:sp>
              <p:nvSpPr>
                <p:cNvPr id="45" name="TextBox 44"/>
                <p:cNvSpPr txBox="1"/>
                <p:nvPr/>
              </p:nvSpPr>
              <p:spPr>
                <a:xfrm>
                  <a:off x="4274261" y="3726334"/>
                  <a:ext cx="805029" cy="288541"/>
                </a:xfrm>
                <a:prstGeom prst="rect">
                  <a:avLst/>
                </a:prstGeom>
                <a:noFill/>
              </p:spPr>
              <p:txBody>
                <a:bodyPr wrap="none" rtlCol="0" anchor="ctr" anchorCtr="0">
                  <a:spAutoFit/>
                </a:bodyPr>
                <a:lstStyle/>
                <a:p>
                  <a:pPr algn="ctr">
                    <a:lnSpc>
                      <a:spcPct val="85000"/>
                    </a:lnSpc>
                    <a:buClr>
                      <a:schemeClr val="accent2"/>
                    </a:buClr>
                  </a:pPr>
                  <a:r>
                    <a:rPr lang="en-US" sz="1500" b="1" dirty="0"/>
                    <a:t>Scale?</a:t>
                  </a:r>
                </a:p>
              </p:txBody>
            </p:sp>
          </p:grpSp>
          <p:grpSp>
            <p:nvGrpSpPr>
              <p:cNvPr id="57" name="Group 56"/>
              <p:cNvGrpSpPr/>
              <p:nvPr/>
            </p:nvGrpSpPr>
            <p:grpSpPr>
              <a:xfrm>
                <a:off x="303153" y="1127795"/>
                <a:ext cx="2743059" cy="2882304"/>
                <a:chOff x="303153" y="1127795"/>
                <a:chExt cx="2743059" cy="2882304"/>
              </a:xfrm>
            </p:grpSpPr>
            <p:sp>
              <p:nvSpPr>
                <p:cNvPr id="18" name="TextBox 17"/>
                <p:cNvSpPr txBox="1"/>
                <p:nvPr/>
              </p:nvSpPr>
              <p:spPr>
                <a:xfrm>
                  <a:off x="978016" y="1127795"/>
                  <a:ext cx="1393331" cy="300082"/>
                </a:xfrm>
                <a:prstGeom prst="rect">
                  <a:avLst/>
                </a:prstGeom>
                <a:noFill/>
              </p:spPr>
              <p:txBody>
                <a:bodyPr wrap="none" rtlCol="0" anchor="ctr" anchorCtr="0">
                  <a:spAutoFit/>
                </a:bodyPr>
                <a:lstStyle/>
                <a:p>
                  <a:pPr algn="ctr">
                    <a:lnSpc>
                      <a:spcPct val="90000"/>
                    </a:lnSpc>
                    <a:buClr>
                      <a:schemeClr val="accent2"/>
                    </a:buClr>
                  </a:pPr>
                  <a:r>
                    <a:rPr lang="en-US" sz="1500" dirty="0"/>
                    <a:t>In the Storage</a:t>
                  </a:r>
                </a:p>
              </p:txBody>
            </p:sp>
            <p:sp>
              <p:nvSpPr>
                <p:cNvPr id="19" name="TextBox 18"/>
                <p:cNvSpPr txBox="1"/>
                <p:nvPr/>
              </p:nvSpPr>
              <p:spPr>
                <a:xfrm>
                  <a:off x="875424" y="1773350"/>
                  <a:ext cx="1598515" cy="300082"/>
                </a:xfrm>
                <a:prstGeom prst="rect">
                  <a:avLst/>
                </a:prstGeom>
                <a:noFill/>
              </p:spPr>
              <p:txBody>
                <a:bodyPr wrap="none" rtlCol="0" anchor="ctr" anchorCtr="0">
                  <a:spAutoFit/>
                </a:bodyPr>
                <a:lstStyle/>
                <a:p>
                  <a:pPr algn="ctr">
                    <a:lnSpc>
                      <a:spcPct val="90000"/>
                    </a:lnSpc>
                    <a:buClr>
                      <a:schemeClr val="accent2"/>
                    </a:buClr>
                  </a:pPr>
                  <a:r>
                    <a:rPr lang="en-US" sz="1500" dirty="0"/>
                    <a:t>Shared, General</a:t>
                  </a:r>
                </a:p>
              </p:txBody>
            </p:sp>
            <p:sp>
              <p:nvSpPr>
                <p:cNvPr id="20" name="TextBox 19"/>
                <p:cNvSpPr txBox="1"/>
                <p:nvPr/>
              </p:nvSpPr>
              <p:spPr>
                <a:xfrm>
                  <a:off x="303153" y="2418905"/>
                  <a:ext cx="2743059" cy="300082"/>
                </a:xfrm>
                <a:prstGeom prst="rect">
                  <a:avLst/>
                </a:prstGeom>
                <a:noFill/>
              </p:spPr>
              <p:txBody>
                <a:bodyPr wrap="none" rtlCol="0" anchor="ctr" anchorCtr="0">
                  <a:spAutoFit/>
                </a:bodyPr>
                <a:lstStyle/>
                <a:p>
                  <a:pPr algn="ctr">
                    <a:lnSpc>
                      <a:spcPct val="90000"/>
                    </a:lnSpc>
                    <a:buClr>
                      <a:schemeClr val="accent2"/>
                    </a:buClr>
                  </a:pPr>
                  <a:r>
                    <a:rPr lang="en-US" sz="1500"/>
                    <a:t>Entry/Mid-Range &amp; </a:t>
                  </a:r>
                  <a:r>
                    <a:rPr lang="en-US" sz="1500" dirty="0"/>
                    <a:t>Enterprise</a:t>
                  </a:r>
                </a:p>
              </p:txBody>
            </p:sp>
            <p:sp>
              <p:nvSpPr>
                <p:cNvPr id="21" name="TextBox 20"/>
                <p:cNvSpPr txBox="1"/>
                <p:nvPr/>
              </p:nvSpPr>
              <p:spPr>
                <a:xfrm>
                  <a:off x="1281785" y="3064461"/>
                  <a:ext cx="785793" cy="300082"/>
                </a:xfrm>
                <a:prstGeom prst="rect">
                  <a:avLst/>
                </a:prstGeom>
                <a:noFill/>
              </p:spPr>
              <p:txBody>
                <a:bodyPr wrap="none" rtlCol="0" anchor="ctr" anchorCtr="0">
                  <a:spAutoFit/>
                </a:bodyPr>
                <a:lstStyle/>
                <a:p>
                  <a:pPr algn="ctr">
                    <a:lnSpc>
                      <a:spcPct val="90000"/>
                    </a:lnSpc>
                    <a:buClr>
                      <a:schemeClr val="accent2"/>
                    </a:buClr>
                  </a:pPr>
                  <a:r>
                    <a:rPr lang="en-US" sz="1500" dirty="0"/>
                    <a:t>Unified</a:t>
                  </a:r>
                </a:p>
              </p:txBody>
            </p:sp>
            <p:sp>
              <p:nvSpPr>
                <p:cNvPr id="46" name="TextBox 45"/>
                <p:cNvSpPr txBox="1"/>
                <p:nvPr/>
              </p:nvSpPr>
              <p:spPr>
                <a:xfrm>
                  <a:off x="742375" y="3710017"/>
                  <a:ext cx="1864613" cy="300082"/>
                </a:xfrm>
                <a:prstGeom prst="rect">
                  <a:avLst/>
                </a:prstGeom>
                <a:noFill/>
              </p:spPr>
              <p:txBody>
                <a:bodyPr wrap="none" rtlCol="0" anchor="ctr" anchorCtr="0">
                  <a:spAutoFit/>
                </a:bodyPr>
                <a:lstStyle/>
                <a:p>
                  <a:pPr algn="ctr">
                    <a:lnSpc>
                      <a:spcPct val="90000"/>
                    </a:lnSpc>
                    <a:buClr>
                      <a:schemeClr val="accent2"/>
                    </a:buClr>
                  </a:pPr>
                  <a:r>
                    <a:rPr lang="en-US" sz="1500" dirty="0"/>
                    <a:t>Scale </a:t>
                  </a:r>
                  <a:r>
                    <a:rPr lang="en-US" sz="1500"/>
                    <a:t>Out Scale </a:t>
                  </a:r>
                  <a:r>
                    <a:rPr lang="en-US" sz="1500" dirty="0"/>
                    <a:t>Up</a:t>
                  </a:r>
                </a:p>
              </p:txBody>
            </p:sp>
          </p:grpSp>
          <p:grpSp>
            <p:nvGrpSpPr>
              <p:cNvPr id="58" name="Group 57"/>
              <p:cNvGrpSpPr/>
              <p:nvPr/>
            </p:nvGrpSpPr>
            <p:grpSpPr>
              <a:xfrm>
                <a:off x="6083524" y="1116253"/>
                <a:ext cx="2967480" cy="3722166"/>
                <a:chOff x="6083524" y="1116253"/>
                <a:chExt cx="2967480" cy="3722166"/>
              </a:xfrm>
            </p:grpSpPr>
            <p:sp>
              <p:nvSpPr>
                <p:cNvPr id="13" name="TextBox 12"/>
                <p:cNvSpPr txBox="1"/>
                <p:nvPr/>
              </p:nvSpPr>
              <p:spPr>
                <a:xfrm>
                  <a:off x="6858573" y="4469087"/>
                  <a:ext cx="1417376" cy="369332"/>
                </a:xfrm>
                <a:prstGeom prst="rect">
                  <a:avLst/>
                </a:prstGeom>
                <a:noFill/>
              </p:spPr>
              <p:txBody>
                <a:bodyPr wrap="none" tIns="0" bIns="0" rtlCol="0" anchor="ctr" anchorCtr="0">
                  <a:spAutoFit/>
                </a:bodyPr>
                <a:lstStyle/>
                <a:p>
                  <a:pPr algn="ctr">
                    <a:buClr>
                      <a:schemeClr val="accent2"/>
                    </a:buClr>
                  </a:pPr>
                  <a:r>
                    <a:rPr lang="en-US" sz="2400" b="1" dirty="0">
                      <a:solidFill>
                        <a:srgbClr val="000000"/>
                      </a:solidFill>
                    </a:rPr>
                    <a:t>E-Series</a:t>
                  </a:r>
                </a:p>
              </p:txBody>
            </p:sp>
            <p:sp>
              <p:nvSpPr>
                <p:cNvPr id="22" name="TextBox 21"/>
                <p:cNvSpPr txBox="1"/>
                <p:nvPr/>
              </p:nvSpPr>
              <p:spPr>
                <a:xfrm>
                  <a:off x="6419580" y="1116253"/>
                  <a:ext cx="2295367" cy="323165"/>
                </a:xfrm>
                <a:prstGeom prst="rect">
                  <a:avLst/>
                </a:prstGeom>
                <a:noFill/>
              </p:spPr>
              <p:txBody>
                <a:bodyPr wrap="square" rtlCol="0" anchor="ctr" anchorCtr="0">
                  <a:spAutoFit/>
                </a:bodyPr>
                <a:lstStyle/>
                <a:p>
                  <a:pPr algn="ctr">
                    <a:buClr>
                      <a:schemeClr val="accent2"/>
                    </a:buClr>
                  </a:pPr>
                  <a:r>
                    <a:rPr lang="en-US" sz="1500" dirty="0"/>
                    <a:t>Outside the storage</a:t>
                  </a:r>
                </a:p>
              </p:txBody>
            </p:sp>
            <p:sp>
              <p:nvSpPr>
                <p:cNvPr id="23" name="TextBox 22"/>
                <p:cNvSpPr txBox="1"/>
                <p:nvPr/>
              </p:nvSpPr>
              <p:spPr>
                <a:xfrm>
                  <a:off x="6384084" y="1761808"/>
                  <a:ext cx="2366358" cy="323165"/>
                </a:xfrm>
                <a:prstGeom prst="rect">
                  <a:avLst/>
                </a:prstGeom>
                <a:noFill/>
              </p:spPr>
              <p:txBody>
                <a:bodyPr wrap="square" rtlCol="0" anchor="ctr" anchorCtr="0">
                  <a:spAutoFit/>
                </a:bodyPr>
                <a:lstStyle/>
                <a:p>
                  <a:pPr algn="ctr">
                    <a:buClr>
                      <a:schemeClr val="accent2"/>
                    </a:buClr>
                  </a:pPr>
                  <a:r>
                    <a:rPr lang="en-US" sz="1500" dirty="0"/>
                    <a:t>Application Driven</a:t>
                  </a:r>
                </a:p>
              </p:txBody>
            </p:sp>
            <p:sp>
              <p:nvSpPr>
                <p:cNvPr id="24" name="TextBox 23"/>
                <p:cNvSpPr txBox="1"/>
                <p:nvPr/>
              </p:nvSpPr>
              <p:spPr>
                <a:xfrm>
                  <a:off x="6083524" y="2407363"/>
                  <a:ext cx="2967480" cy="323165"/>
                </a:xfrm>
                <a:prstGeom prst="rect">
                  <a:avLst/>
                </a:prstGeom>
                <a:noFill/>
              </p:spPr>
              <p:txBody>
                <a:bodyPr wrap="none" rtlCol="0" anchor="ctr" anchorCtr="0">
                  <a:spAutoFit/>
                </a:bodyPr>
                <a:lstStyle/>
                <a:p>
                  <a:pPr algn="ctr">
                    <a:buClr>
                      <a:schemeClr val="accent2"/>
                    </a:buClr>
                  </a:pPr>
                  <a:r>
                    <a:rPr lang="en-US" sz="1500"/>
                    <a:t>Entry/Mid-Range &amp; </a:t>
                  </a:r>
                  <a:r>
                    <a:rPr lang="en-US" sz="1500" dirty="0"/>
                    <a:t>Performance</a:t>
                  </a:r>
                </a:p>
              </p:txBody>
            </p:sp>
            <p:sp>
              <p:nvSpPr>
                <p:cNvPr id="25" name="TextBox 24"/>
                <p:cNvSpPr txBox="1"/>
                <p:nvPr/>
              </p:nvSpPr>
              <p:spPr>
                <a:xfrm>
                  <a:off x="7239289" y="3052918"/>
                  <a:ext cx="655949" cy="323165"/>
                </a:xfrm>
                <a:prstGeom prst="rect">
                  <a:avLst/>
                </a:prstGeom>
                <a:noFill/>
              </p:spPr>
              <p:txBody>
                <a:bodyPr wrap="none" rtlCol="0" anchor="ctr" anchorCtr="0">
                  <a:spAutoFit/>
                </a:bodyPr>
                <a:lstStyle/>
                <a:p>
                  <a:pPr algn="ctr">
                    <a:buClr>
                      <a:schemeClr val="accent2"/>
                    </a:buClr>
                  </a:pPr>
                  <a:r>
                    <a:rPr lang="en-US" sz="1500" dirty="0"/>
                    <a:t>Block</a:t>
                  </a:r>
                </a:p>
              </p:txBody>
            </p:sp>
            <p:sp>
              <p:nvSpPr>
                <p:cNvPr id="47" name="TextBox 46"/>
                <p:cNvSpPr txBox="1"/>
                <p:nvPr/>
              </p:nvSpPr>
              <p:spPr>
                <a:xfrm>
                  <a:off x="7083797" y="3698474"/>
                  <a:ext cx="966931" cy="323165"/>
                </a:xfrm>
                <a:prstGeom prst="rect">
                  <a:avLst/>
                </a:prstGeom>
                <a:noFill/>
              </p:spPr>
              <p:txBody>
                <a:bodyPr wrap="none" rtlCol="0" anchor="ctr" anchorCtr="0">
                  <a:spAutoFit/>
                </a:bodyPr>
                <a:lstStyle/>
                <a:p>
                  <a:pPr algn="ctr">
                    <a:buClr>
                      <a:schemeClr val="accent2"/>
                    </a:buClr>
                  </a:pPr>
                  <a:r>
                    <a:rPr lang="en-US" sz="1500" dirty="0"/>
                    <a:t>Scale Up</a:t>
                  </a:r>
                </a:p>
              </p:txBody>
            </p:sp>
          </p:grpSp>
        </p:grpSp>
        <p:grpSp>
          <p:nvGrpSpPr>
            <p:cNvPr id="60" name="Group 59"/>
            <p:cNvGrpSpPr/>
            <p:nvPr/>
          </p:nvGrpSpPr>
          <p:grpSpPr>
            <a:xfrm>
              <a:off x="3168015" y="1040624"/>
              <a:ext cx="2807970" cy="3153721"/>
              <a:chOff x="3168015" y="1040624"/>
              <a:chExt cx="2807970" cy="3153721"/>
            </a:xfrm>
          </p:grpSpPr>
          <p:sp>
            <p:nvSpPr>
              <p:cNvPr id="29" name="Right Arrow 28"/>
              <p:cNvSpPr/>
              <p:nvPr/>
            </p:nvSpPr>
            <p:spPr bwMode="auto">
              <a:xfrm>
                <a:off x="5335905" y="1040624"/>
                <a:ext cx="640080" cy="571500"/>
              </a:xfrm>
              <a:prstGeom prst="rightArrow">
                <a:avLst/>
              </a:prstGeom>
              <a:gradFill>
                <a:gsLst>
                  <a:gs pos="0">
                    <a:schemeClr val="accent3">
                      <a:lumMod val="60000"/>
                      <a:lumOff val="40000"/>
                      <a:alpha val="84000"/>
                    </a:schemeClr>
                  </a:gs>
                  <a:gs pos="100000">
                    <a:schemeClr val="bg1">
                      <a:alpha val="0"/>
                    </a:schemeClr>
                  </a:gs>
                </a:gsLst>
                <a:lin ang="10800000" scaled="1"/>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36" name="Right Arrow 35"/>
              <p:cNvSpPr/>
              <p:nvPr/>
            </p:nvSpPr>
            <p:spPr bwMode="auto">
              <a:xfrm flipH="1">
                <a:off x="3168015" y="1040624"/>
                <a:ext cx="640080" cy="571500"/>
              </a:xfrm>
              <a:prstGeom prst="rightArrow">
                <a:avLst/>
              </a:prstGeom>
              <a:gradFill flip="none" rotWithShape="1">
                <a:gsLst>
                  <a:gs pos="0">
                    <a:srgbClr val="99DE00"/>
                  </a:gs>
                  <a:gs pos="100000">
                    <a:schemeClr val="bg1">
                      <a:alpha val="0"/>
                    </a:schemeClr>
                  </a:gs>
                </a:gsLst>
                <a:lin ang="108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buClr>
                    <a:schemeClr val="accent2"/>
                  </a:buClr>
                  <a:buFont typeface="Wingdings 2" pitchFamily="18" charset="2"/>
                  <a:buNone/>
                </a:pPr>
                <a:endParaRPr lang="en-US" sz="1500"/>
              </a:p>
            </p:txBody>
          </p:sp>
          <p:sp>
            <p:nvSpPr>
              <p:cNvPr id="33" name="Right Arrow 32"/>
              <p:cNvSpPr/>
              <p:nvPr/>
            </p:nvSpPr>
            <p:spPr bwMode="auto">
              <a:xfrm>
                <a:off x="5335905" y="1686178"/>
                <a:ext cx="640080" cy="571500"/>
              </a:xfrm>
              <a:prstGeom prst="rightArrow">
                <a:avLst/>
              </a:prstGeom>
              <a:gradFill>
                <a:gsLst>
                  <a:gs pos="0">
                    <a:schemeClr val="accent3">
                      <a:lumMod val="60000"/>
                      <a:lumOff val="40000"/>
                      <a:alpha val="84000"/>
                    </a:schemeClr>
                  </a:gs>
                  <a:gs pos="100000">
                    <a:schemeClr val="bg1">
                      <a:alpha val="0"/>
                    </a:schemeClr>
                  </a:gs>
                </a:gsLst>
                <a:lin ang="10800000" scaled="1"/>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37" name="Right Arrow 36"/>
              <p:cNvSpPr/>
              <p:nvPr/>
            </p:nvSpPr>
            <p:spPr bwMode="auto">
              <a:xfrm flipH="1">
                <a:off x="3168015" y="1686178"/>
                <a:ext cx="640080" cy="571500"/>
              </a:xfrm>
              <a:prstGeom prst="rightArrow">
                <a:avLst/>
              </a:prstGeom>
              <a:gradFill flip="none" rotWithShape="1">
                <a:gsLst>
                  <a:gs pos="0">
                    <a:srgbClr val="99DE00"/>
                  </a:gs>
                  <a:gs pos="100000">
                    <a:schemeClr val="bg1">
                      <a:alpha val="0"/>
                    </a:schemeClr>
                  </a:gs>
                </a:gsLst>
                <a:lin ang="108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34" name="Right Arrow 33"/>
              <p:cNvSpPr/>
              <p:nvPr/>
            </p:nvSpPr>
            <p:spPr bwMode="auto">
              <a:xfrm>
                <a:off x="5335905" y="2331733"/>
                <a:ext cx="640080" cy="571500"/>
              </a:xfrm>
              <a:prstGeom prst="rightArrow">
                <a:avLst/>
              </a:prstGeom>
              <a:gradFill>
                <a:gsLst>
                  <a:gs pos="0">
                    <a:schemeClr val="accent3">
                      <a:lumMod val="60000"/>
                      <a:lumOff val="40000"/>
                      <a:alpha val="84000"/>
                    </a:schemeClr>
                  </a:gs>
                  <a:gs pos="100000">
                    <a:schemeClr val="bg1">
                      <a:alpha val="0"/>
                    </a:schemeClr>
                  </a:gs>
                </a:gsLst>
                <a:lin ang="10800000" scaled="1"/>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38" name="Right Arrow 37"/>
              <p:cNvSpPr/>
              <p:nvPr/>
            </p:nvSpPr>
            <p:spPr bwMode="auto">
              <a:xfrm flipH="1">
                <a:off x="3168015" y="2331733"/>
                <a:ext cx="640080" cy="571500"/>
              </a:xfrm>
              <a:prstGeom prst="rightArrow">
                <a:avLst/>
              </a:prstGeom>
              <a:gradFill flip="none" rotWithShape="1">
                <a:gsLst>
                  <a:gs pos="0">
                    <a:srgbClr val="99DE00"/>
                  </a:gs>
                  <a:gs pos="100000">
                    <a:schemeClr val="bg1">
                      <a:alpha val="0"/>
                    </a:schemeClr>
                  </a:gs>
                </a:gsLst>
                <a:lin ang="108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35" name="Right Arrow 34"/>
              <p:cNvSpPr/>
              <p:nvPr/>
            </p:nvSpPr>
            <p:spPr bwMode="auto">
              <a:xfrm>
                <a:off x="5335905" y="2977288"/>
                <a:ext cx="640080" cy="571500"/>
              </a:xfrm>
              <a:prstGeom prst="rightArrow">
                <a:avLst/>
              </a:prstGeom>
              <a:gradFill>
                <a:gsLst>
                  <a:gs pos="0">
                    <a:schemeClr val="accent3">
                      <a:lumMod val="60000"/>
                      <a:lumOff val="40000"/>
                      <a:alpha val="84000"/>
                    </a:schemeClr>
                  </a:gs>
                  <a:gs pos="100000">
                    <a:schemeClr val="bg1">
                      <a:alpha val="0"/>
                    </a:schemeClr>
                  </a:gs>
                </a:gsLst>
                <a:lin ang="10800000" scaled="1"/>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39" name="Right Arrow 38"/>
              <p:cNvSpPr/>
              <p:nvPr/>
            </p:nvSpPr>
            <p:spPr bwMode="auto">
              <a:xfrm flipH="1">
                <a:off x="3168015" y="2977288"/>
                <a:ext cx="640080" cy="571500"/>
              </a:xfrm>
              <a:prstGeom prst="rightArrow">
                <a:avLst/>
              </a:prstGeom>
              <a:gradFill flip="none" rotWithShape="1">
                <a:gsLst>
                  <a:gs pos="0">
                    <a:srgbClr val="99DE00"/>
                  </a:gs>
                  <a:gs pos="100000">
                    <a:schemeClr val="bg1">
                      <a:alpha val="0"/>
                    </a:schemeClr>
                  </a:gs>
                </a:gsLst>
                <a:lin ang="108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48" name="Right Arrow 47"/>
              <p:cNvSpPr/>
              <p:nvPr/>
            </p:nvSpPr>
            <p:spPr bwMode="auto">
              <a:xfrm>
                <a:off x="5335905" y="3622845"/>
                <a:ext cx="640080" cy="571500"/>
              </a:xfrm>
              <a:prstGeom prst="rightArrow">
                <a:avLst/>
              </a:prstGeom>
              <a:gradFill>
                <a:gsLst>
                  <a:gs pos="0">
                    <a:schemeClr val="accent3">
                      <a:lumMod val="60000"/>
                      <a:lumOff val="40000"/>
                      <a:alpha val="84000"/>
                    </a:schemeClr>
                  </a:gs>
                  <a:gs pos="100000">
                    <a:schemeClr val="bg1">
                      <a:alpha val="0"/>
                    </a:schemeClr>
                  </a:gs>
                </a:gsLst>
                <a:lin ang="10800000" scaled="1"/>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sp>
            <p:nvSpPr>
              <p:cNvPr id="49" name="Right Arrow 48"/>
              <p:cNvSpPr/>
              <p:nvPr/>
            </p:nvSpPr>
            <p:spPr bwMode="auto">
              <a:xfrm flipH="1">
                <a:off x="3168015" y="3622845"/>
                <a:ext cx="640080" cy="571500"/>
              </a:xfrm>
              <a:prstGeom prst="rightArrow">
                <a:avLst/>
              </a:prstGeom>
              <a:gradFill flip="none" rotWithShape="1">
                <a:gsLst>
                  <a:gs pos="0">
                    <a:srgbClr val="99DE00"/>
                  </a:gs>
                  <a:gs pos="100000">
                    <a:schemeClr val="bg1">
                      <a:alpha val="0"/>
                    </a:schemeClr>
                  </a:gs>
                </a:gsLst>
                <a:lin ang="108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buClr>
                    <a:schemeClr val="accent2"/>
                  </a:buClr>
                </a:pPr>
                <a:endParaRPr lang="en-US" sz="1500"/>
              </a:p>
            </p:txBody>
          </p:sp>
        </p:grpSp>
      </p:grpSp>
      <p:sp>
        <p:nvSpPr>
          <p:cNvPr id="3" name="Rectangle 2"/>
          <p:cNvSpPr/>
          <p:nvPr/>
        </p:nvSpPr>
        <p:spPr bwMode="auto">
          <a:xfrm>
            <a:off x="3684578" y="1073009"/>
            <a:ext cx="5065864" cy="531575"/>
          </a:xfrm>
          <a:prstGeom prst="rect">
            <a:avLst/>
          </a:prstGeom>
          <a:noFill/>
          <a:ln w="38100" cap="flat" cmpd="sng" algn="ctr">
            <a:solidFill>
              <a:srgbClr val="FF0000"/>
            </a:solidFill>
            <a:prstDash val="solid"/>
            <a:round/>
            <a:headEnd type="none" w="med" len="med"/>
            <a:tailEnd type="none" w="med" len="med"/>
          </a:ln>
          <a:effectLst/>
        </p:spPr>
        <p:txBody>
          <a:bodyPr vert="horz" wrap="none" lIns="91436" tIns="45718" rIns="91436" bIns="45718" numCol="1" spcCol="0" rtlCol="0" anchor="ctr" anchorCtr="0" compatLnSpc="1">
            <a:prstTxWarp prst="textNoShape">
              <a:avLst/>
            </a:prstTxWarp>
          </a:bodyPr>
          <a:lstStyle/>
          <a:p>
            <a:pPr algn="ctr" defTabSz="914360">
              <a:buClr>
                <a:schemeClr val="accent2"/>
              </a:buClr>
            </a:pPr>
            <a:endParaRPr lang="en-US"/>
          </a:p>
        </p:txBody>
      </p:sp>
    </p:spTree>
    <p:extLst>
      <p:ext uri="{BB962C8B-B14F-4D97-AF65-F5344CB8AC3E}">
        <p14:creationId xmlns:p14="http://schemas.microsoft.com/office/powerpoint/2010/main" val="393169842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idx="4294967295"/>
          </p:nvPr>
        </p:nvSpPr>
        <p:spPr>
          <a:xfrm>
            <a:off x="1169989" y="264319"/>
            <a:ext cx="7608887" cy="535781"/>
          </a:xfrm>
        </p:spPr>
        <p:txBody>
          <a:bodyPr/>
          <a:lstStyle/>
          <a:p>
            <a:r>
              <a:rPr lang="en-US" dirty="0" smtClean="0"/>
              <a:t>OpenStack and NetApp Storage</a:t>
            </a:r>
            <a:endParaRPr lang="en-US" dirty="0">
              <a:solidFill>
                <a:srgbClr val="FF0000"/>
              </a:solidFill>
            </a:endParaRPr>
          </a:p>
        </p:txBody>
      </p:sp>
      <p:sp>
        <p:nvSpPr>
          <p:cNvPr id="83" name="TextBox 82"/>
          <p:cNvSpPr txBox="1"/>
          <p:nvPr/>
        </p:nvSpPr>
        <p:spPr>
          <a:xfrm>
            <a:off x="6096000" y="0"/>
            <a:ext cx="3048000" cy="400110"/>
          </a:xfrm>
          <a:prstGeom prst="rect">
            <a:avLst/>
          </a:prstGeom>
          <a:noFill/>
        </p:spPr>
        <p:txBody>
          <a:bodyPr wrap="square" lIns="91424" tIns="45712" rIns="91424" bIns="45712" rtlCol="0">
            <a:spAutoFit/>
          </a:bodyPr>
          <a:lstStyle/>
          <a:p>
            <a:pPr algn="l" rtl="0" fontAlgn="base">
              <a:spcBef>
                <a:spcPct val="0"/>
              </a:spcBef>
              <a:spcAft>
                <a:spcPct val="0"/>
              </a:spcAft>
            </a:pPr>
            <a:endParaRPr lang="en-US" dirty="0">
              <a:solidFill>
                <a:srgbClr val="000000"/>
              </a:solidFill>
            </a:endParaRPr>
          </a:p>
        </p:txBody>
      </p:sp>
      <p:grpSp>
        <p:nvGrpSpPr>
          <p:cNvPr id="10" name="Group 169"/>
          <p:cNvGrpSpPr/>
          <p:nvPr/>
        </p:nvGrpSpPr>
        <p:grpSpPr>
          <a:xfrm>
            <a:off x="1197208" y="3315517"/>
            <a:ext cx="837922" cy="129746"/>
            <a:chOff x="1384374" y="4504592"/>
            <a:chExt cx="837922" cy="172994"/>
          </a:xfrm>
        </p:grpSpPr>
        <p:cxnSp>
          <p:nvCxnSpPr>
            <p:cNvPr id="171" name="Straight Connector 170"/>
            <p:cNvCxnSpPr/>
            <p:nvPr/>
          </p:nvCxnSpPr>
          <p:spPr>
            <a:xfrm>
              <a:off x="2222296" y="4504592"/>
              <a:ext cx="0" cy="172994"/>
            </a:xfrm>
            <a:prstGeom prst="line">
              <a:avLst/>
            </a:prstGeom>
            <a:noFill/>
            <a:ln w="12700" cap="flat" cmpd="sng" algn="ctr">
              <a:solidFill>
                <a:srgbClr val="8D9191"/>
              </a:solidFill>
              <a:prstDash val="solid"/>
            </a:ln>
            <a:effectLst/>
          </p:spPr>
        </p:cxnSp>
        <p:cxnSp>
          <p:nvCxnSpPr>
            <p:cNvPr id="172" name="Straight Connector 171"/>
            <p:cNvCxnSpPr/>
            <p:nvPr/>
          </p:nvCxnSpPr>
          <p:spPr>
            <a:xfrm>
              <a:off x="1388402" y="4504592"/>
              <a:ext cx="0" cy="172994"/>
            </a:xfrm>
            <a:prstGeom prst="line">
              <a:avLst/>
            </a:prstGeom>
            <a:noFill/>
            <a:ln w="12700" cap="flat" cmpd="sng" algn="ctr">
              <a:solidFill>
                <a:srgbClr val="8D9191"/>
              </a:solidFill>
              <a:prstDash val="solid"/>
            </a:ln>
            <a:effectLst/>
          </p:spPr>
        </p:cxnSp>
        <p:cxnSp>
          <p:nvCxnSpPr>
            <p:cNvPr id="173" name="Straight Connector 172"/>
            <p:cNvCxnSpPr/>
            <p:nvPr/>
          </p:nvCxnSpPr>
          <p:spPr>
            <a:xfrm flipH="1">
              <a:off x="1384374" y="4674518"/>
              <a:ext cx="837922" cy="0"/>
            </a:xfrm>
            <a:prstGeom prst="line">
              <a:avLst/>
            </a:prstGeom>
            <a:noFill/>
            <a:ln w="12700" cap="flat" cmpd="sng" algn="ctr">
              <a:solidFill>
                <a:srgbClr val="8D9191"/>
              </a:solidFill>
              <a:prstDash val="solid"/>
            </a:ln>
            <a:effectLst/>
          </p:spPr>
        </p:cxnSp>
      </p:grpSp>
      <p:grpSp>
        <p:nvGrpSpPr>
          <p:cNvPr id="11" name="Group 781"/>
          <p:cNvGrpSpPr/>
          <p:nvPr/>
        </p:nvGrpSpPr>
        <p:grpSpPr>
          <a:xfrm>
            <a:off x="2303550" y="3315517"/>
            <a:ext cx="6012511" cy="129746"/>
            <a:chOff x="2345866" y="4504592"/>
            <a:chExt cx="5825056" cy="172994"/>
          </a:xfrm>
        </p:grpSpPr>
        <p:cxnSp>
          <p:nvCxnSpPr>
            <p:cNvPr id="174" name="Straight Connector 173"/>
            <p:cNvCxnSpPr/>
            <p:nvPr/>
          </p:nvCxnSpPr>
          <p:spPr>
            <a:xfrm>
              <a:off x="8170868" y="4504592"/>
              <a:ext cx="0" cy="172994"/>
            </a:xfrm>
            <a:prstGeom prst="line">
              <a:avLst/>
            </a:prstGeom>
            <a:noFill/>
            <a:ln w="12700" cap="flat" cmpd="sng" algn="ctr">
              <a:solidFill>
                <a:srgbClr val="8D9191"/>
              </a:solidFill>
              <a:prstDash val="solid"/>
            </a:ln>
            <a:effectLst/>
          </p:spPr>
        </p:cxnSp>
        <p:cxnSp>
          <p:nvCxnSpPr>
            <p:cNvPr id="175" name="Straight Connector 174"/>
            <p:cNvCxnSpPr/>
            <p:nvPr/>
          </p:nvCxnSpPr>
          <p:spPr>
            <a:xfrm>
              <a:off x="2345866" y="4504592"/>
              <a:ext cx="0" cy="172994"/>
            </a:xfrm>
            <a:prstGeom prst="line">
              <a:avLst/>
            </a:prstGeom>
            <a:noFill/>
            <a:ln w="12700" cap="flat" cmpd="sng" algn="ctr">
              <a:solidFill>
                <a:srgbClr val="8D9191"/>
              </a:solidFill>
              <a:prstDash val="solid"/>
            </a:ln>
            <a:effectLst/>
          </p:spPr>
        </p:cxnSp>
        <p:cxnSp>
          <p:nvCxnSpPr>
            <p:cNvPr id="176" name="Straight Connector 175"/>
            <p:cNvCxnSpPr/>
            <p:nvPr/>
          </p:nvCxnSpPr>
          <p:spPr>
            <a:xfrm rot="10800000">
              <a:off x="2345866" y="4674519"/>
              <a:ext cx="5825056" cy="169"/>
            </a:xfrm>
            <a:prstGeom prst="line">
              <a:avLst/>
            </a:prstGeom>
            <a:noFill/>
            <a:ln w="12700" cap="flat" cmpd="sng" algn="ctr">
              <a:solidFill>
                <a:srgbClr val="8D9191"/>
              </a:solidFill>
              <a:prstDash val="solid"/>
            </a:ln>
            <a:effectLst/>
          </p:spPr>
        </p:cxnSp>
      </p:grpSp>
      <p:cxnSp>
        <p:nvCxnSpPr>
          <p:cNvPr id="177" name="Straight Connector 176"/>
          <p:cNvCxnSpPr/>
          <p:nvPr/>
        </p:nvCxnSpPr>
        <p:spPr>
          <a:xfrm>
            <a:off x="1616169" y="3445263"/>
            <a:ext cx="0" cy="129746"/>
          </a:xfrm>
          <a:prstGeom prst="line">
            <a:avLst/>
          </a:prstGeom>
          <a:noFill/>
          <a:ln w="12700" cap="flat" cmpd="sng" algn="ctr">
            <a:solidFill>
              <a:srgbClr val="8D9191"/>
            </a:solidFill>
            <a:prstDash val="solid"/>
          </a:ln>
          <a:effectLst/>
        </p:spPr>
      </p:cxnSp>
      <p:cxnSp>
        <p:nvCxnSpPr>
          <p:cNvPr id="178" name="Straight Connector 177"/>
          <p:cNvCxnSpPr/>
          <p:nvPr/>
        </p:nvCxnSpPr>
        <p:spPr>
          <a:xfrm>
            <a:off x="5736249" y="3447169"/>
            <a:ext cx="0" cy="129746"/>
          </a:xfrm>
          <a:prstGeom prst="line">
            <a:avLst/>
          </a:prstGeom>
          <a:noFill/>
          <a:ln w="12700" cap="flat" cmpd="sng" algn="ctr">
            <a:solidFill>
              <a:srgbClr val="8D9191"/>
            </a:solidFill>
            <a:prstDash val="solid"/>
          </a:ln>
          <a:effectLst/>
        </p:spPr>
      </p:cxnSp>
      <p:sp>
        <p:nvSpPr>
          <p:cNvPr id="179" name="Rectangle 178"/>
          <p:cNvSpPr/>
          <p:nvPr/>
        </p:nvSpPr>
        <p:spPr>
          <a:xfrm>
            <a:off x="5590094" y="3608162"/>
            <a:ext cx="2167260" cy="276999"/>
          </a:xfrm>
          <a:prstGeom prst="rect">
            <a:avLst/>
          </a:prstGeom>
        </p:spPr>
        <p:txBody>
          <a:bodyPr wrap="none" lIns="0" tIns="0" rIns="0" bIns="0">
            <a:spAutoFit/>
          </a:bodyPr>
          <a:lstStyle/>
          <a:p>
            <a:pPr algn="ctr" defTabSz="914240" fontAlgn="auto">
              <a:spcBef>
                <a:spcPts val="0"/>
              </a:spcBef>
              <a:spcAft>
                <a:spcPts val="0"/>
              </a:spcAft>
              <a:defRPr/>
            </a:pPr>
            <a:r>
              <a:rPr lang="en-US" sz="1800" kern="0" dirty="0">
                <a:solidFill>
                  <a:sysClr val="windowText" lastClr="000000"/>
                </a:solidFill>
              </a:rPr>
              <a:t>Shared Infrastructure</a:t>
            </a:r>
          </a:p>
        </p:txBody>
      </p:sp>
      <p:sp>
        <p:nvSpPr>
          <p:cNvPr id="180" name="Rectangle 179"/>
          <p:cNvSpPr/>
          <p:nvPr/>
        </p:nvSpPr>
        <p:spPr>
          <a:xfrm>
            <a:off x="2133600" y="3633848"/>
            <a:ext cx="1923604" cy="553998"/>
          </a:xfrm>
          <a:prstGeom prst="rect">
            <a:avLst/>
          </a:prstGeom>
        </p:spPr>
        <p:txBody>
          <a:bodyPr wrap="none" lIns="0" tIns="0" rIns="0" bIns="0">
            <a:spAutoFit/>
          </a:bodyPr>
          <a:lstStyle/>
          <a:p>
            <a:pPr algn="ctr" defTabSz="914240" fontAlgn="auto">
              <a:spcBef>
                <a:spcPts val="0"/>
              </a:spcBef>
              <a:spcAft>
                <a:spcPts val="0"/>
              </a:spcAft>
              <a:defRPr/>
            </a:pPr>
            <a:r>
              <a:rPr lang="en-US" sz="1800" kern="0" dirty="0">
                <a:solidFill>
                  <a:sysClr val="windowText" lastClr="000000"/>
                </a:solidFill>
              </a:rPr>
              <a:t>Application Driven </a:t>
            </a:r>
          </a:p>
          <a:p>
            <a:pPr algn="ctr" defTabSz="914240" fontAlgn="auto">
              <a:spcBef>
                <a:spcPts val="0"/>
              </a:spcBef>
              <a:spcAft>
                <a:spcPts val="0"/>
              </a:spcAft>
              <a:defRPr/>
            </a:pPr>
            <a:r>
              <a:rPr lang="en-US" sz="1800" kern="0" dirty="0">
                <a:solidFill>
                  <a:sysClr val="windowText" lastClr="000000"/>
                </a:solidFill>
              </a:rPr>
              <a:t>Storage Access</a:t>
            </a:r>
          </a:p>
        </p:txBody>
      </p:sp>
      <p:sp>
        <p:nvSpPr>
          <p:cNvPr id="274" name="Rectangle 42"/>
          <p:cNvSpPr>
            <a:spLocks noChangeArrowheads="1"/>
          </p:cNvSpPr>
          <p:nvPr/>
        </p:nvSpPr>
        <p:spPr bwMode="auto">
          <a:xfrm>
            <a:off x="2062618" y="1098100"/>
            <a:ext cx="1654299" cy="553998"/>
          </a:xfrm>
          <a:prstGeom prst="rect">
            <a:avLst/>
          </a:prstGeom>
          <a:noFill/>
          <a:ln w="9525">
            <a:noFill/>
            <a:miter lim="800000"/>
            <a:headEnd/>
            <a:tailEnd/>
          </a:ln>
        </p:spPr>
        <p:txBody>
          <a:bodyPr wrap="none" lIns="0" tIns="0" rIns="0" bIns="0">
            <a:spAutoFit/>
          </a:bodyPr>
          <a:lstStyle/>
          <a:p>
            <a:pPr algn="ctr" rtl="0" fontAlgn="base">
              <a:spcBef>
                <a:spcPct val="0"/>
              </a:spcBef>
              <a:spcAft>
                <a:spcPct val="0"/>
              </a:spcAft>
            </a:pPr>
            <a:r>
              <a:rPr lang="en-US" sz="1800" dirty="0">
                <a:solidFill>
                  <a:srgbClr val="565656"/>
                </a:solidFill>
              </a:rPr>
              <a:t>Scalable Object</a:t>
            </a:r>
          </a:p>
          <a:p>
            <a:pPr algn="ctr" rtl="0" fontAlgn="base">
              <a:spcBef>
                <a:spcPct val="0"/>
              </a:spcBef>
              <a:spcAft>
                <a:spcPct val="0"/>
              </a:spcAft>
            </a:pPr>
            <a:endParaRPr lang="en-US" sz="1800" dirty="0">
              <a:solidFill>
                <a:srgbClr val="565656"/>
              </a:solidFill>
            </a:endParaRPr>
          </a:p>
        </p:txBody>
      </p:sp>
      <p:sp>
        <p:nvSpPr>
          <p:cNvPr id="275" name="Rectangle 63"/>
          <p:cNvSpPr>
            <a:spLocks noChangeArrowheads="1"/>
          </p:cNvSpPr>
          <p:nvPr/>
        </p:nvSpPr>
        <p:spPr bwMode="auto">
          <a:xfrm>
            <a:off x="6158810" y="1098396"/>
            <a:ext cx="1384995" cy="553998"/>
          </a:xfrm>
          <a:prstGeom prst="rect">
            <a:avLst/>
          </a:prstGeom>
          <a:noFill/>
          <a:ln w="9525">
            <a:noFill/>
            <a:miter lim="800000"/>
            <a:headEnd/>
            <a:tailEnd/>
          </a:ln>
        </p:spPr>
        <p:txBody>
          <a:bodyPr wrap="none" lIns="0" tIns="0" rIns="0" bIns="0">
            <a:spAutoFit/>
          </a:bodyPr>
          <a:lstStyle/>
          <a:p>
            <a:pPr algn="ctr" rtl="0" fontAlgn="base">
              <a:spcBef>
                <a:spcPct val="0"/>
              </a:spcBef>
              <a:spcAft>
                <a:spcPct val="0"/>
              </a:spcAft>
            </a:pPr>
            <a:r>
              <a:rPr lang="en-US" sz="1800" dirty="0">
                <a:solidFill>
                  <a:srgbClr val="565656"/>
                </a:solidFill>
              </a:rPr>
              <a:t>Private Cloud</a:t>
            </a:r>
          </a:p>
          <a:p>
            <a:pPr algn="ctr" rtl="0" fontAlgn="base">
              <a:spcBef>
                <a:spcPct val="0"/>
              </a:spcBef>
              <a:spcAft>
                <a:spcPct val="0"/>
              </a:spcAft>
            </a:pPr>
            <a:r>
              <a:rPr lang="en-US" sz="1800" dirty="0">
                <a:solidFill>
                  <a:srgbClr val="565656"/>
                </a:solidFill>
              </a:rPr>
              <a:t>VM Image</a:t>
            </a:r>
          </a:p>
        </p:txBody>
      </p:sp>
      <p:sp>
        <p:nvSpPr>
          <p:cNvPr id="283" name="Rectangle 15"/>
          <p:cNvSpPr>
            <a:spLocks noChangeArrowheads="1"/>
          </p:cNvSpPr>
          <p:nvPr/>
        </p:nvSpPr>
        <p:spPr bwMode="auto">
          <a:xfrm>
            <a:off x="643716" y="2658528"/>
            <a:ext cx="537006" cy="184666"/>
          </a:xfrm>
          <a:prstGeom prst="rect">
            <a:avLst/>
          </a:prstGeom>
          <a:noFill/>
          <a:ln w="9525">
            <a:noFill/>
            <a:miter lim="800000"/>
            <a:headEnd/>
            <a:tailEnd/>
          </a:ln>
        </p:spPr>
        <p:txBody>
          <a:bodyPr wrap="none" lIns="0" tIns="0" rIns="0" bIns="0">
            <a:spAutoFit/>
          </a:bodyPr>
          <a:lstStyle/>
          <a:p>
            <a:pPr algn="l" rtl="0" fontAlgn="base">
              <a:spcBef>
                <a:spcPct val="0"/>
              </a:spcBef>
              <a:spcAft>
                <a:spcPct val="0"/>
              </a:spcAft>
            </a:pPr>
            <a:r>
              <a:rPr lang="en-US" sz="1200" dirty="0">
                <a:solidFill>
                  <a:srgbClr val="000000"/>
                </a:solidFill>
              </a:rPr>
              <a:t>Storage</a:t>
            </a:r>
          </a:p>
        </p:txBody>
      </p:sp>
      <p:sp>
        <p:nvSpPr>
          <p:cNvPr id="284" name="Rectangle 16"/>
          <p:cNvSpPr>
            <a:spLocks noChangeArrowheads="1"/>
          </p:cNvSpPr>
          <p:nvPr/>
        </p:nvSpPr>
        <p:spPr bwMode="auto">
          <a:xfrm>
            <a:off x="651734" y="2064492"/>
            <a:ext cx="528991" cy="184666"/>
          </a:xfrm>
          <a:prstGeom prst="rect">
            <a:avLst/>
          </a:prstGeom>
          <a:noFill/>
          <a:ln w="9525">
            <a:noFill/>
            <a:miter lim="800000"/>
            <a:headEnd/>
            <a:tailEnd/>
          </a:ln>
        </p:spPr>
        <p:txBody>
          <a:bodyPr wrap="none" lIns="0" tIns="0" rIns="0" bIns="0">
            <a:spAutoFit/>
          </a:bodyPr>
          <a:lstStyle/>
          <a:p>
            <a:pPr algn="l" rtl="0" fontAlgn="base">
              <a:spcBef>
                <a:spcPct val="0"/>
              </a:spcBef>
              <a:spcAft>
                <a:spcPct val="0"/>
              </a:spcAft>
            </a:pPr>
            <a:r>
              <a:rPr lang="en-US" sz="1200" dirty="0">
                <a:solidFill>
                  <a:srgbClr val="000000"/>
                </a:solidFill>
              </a:rPr>
              <a:t>Servers</a:t>
            </a:r>
          </a:p>
        </p:txBody>
      </p:sp>
      <p:sp>
        <p:nvSpPr>
          <p:cNvPr id="285" name="Rectangle 17"/>
          <p:cNvSpPr>
            <a:spLocks noChangeArrowheads="1"/>
          </p:cNvSpPr>
          <p:nvPr/>
        </p:nvSpPr>
        <p:spPr bwMode="auto">
          <a:xfrm>
            <a:off x="305488" y="1767474"/>
            <a:ext cx="913712" cy="184666"/>
          </a:xfrm>
          <a:prstGeom prst="rect">
            <a:avLst/>
          </a:prstGeom>
          <a:noFill/>
          <a:ln w="9525">
            <a:noFill/>
            <a:miter lim="800000"/>
            <a:headEnd/>
            <a:tailEnd/>
          </a:ln>
        </p:spPr>
        <p:txBody>
          <a:bodyPr wrap="none" lIns="0" tIns="0" rIns="0" bIns="0">
            <a:spAutoFit/>
          </a:bodyPr>
          <a:lstStyle/>
          <a:p>
            <a:pPr algn="l" rtl="0" fontAlgn="base">
              <a:spcBef>
                <a:spcPct val="0"/>
              </a:spcBef>
              <a:spcAft>
                <a:spcPct val="0"/>
              </a:spcAft>
            </a:pPr>
            <a:r>
              <a:rPr lang="en-US" sz="1200" dirty="0">
                <a:solidFill>
                  <a:srgbClr val="000000"/>
                </a:solidFill>
              </a:rPr>
              <a:t>App Interface</a:t>
            </a:r>
          </a:p>
        </p:txBody>
      </p:sp>
      <p:sp>
        <p:nvSpPr>
          <p:cNvPr id="286" name="Rectangle 41"/>
          <p:cNvSpPr>
            <a:spLocks noChangeArrowheads="1"/>
          </p:cNvSpPr>
          <p:nvPr/>
        </p:nvSpPr>
        <p:spPr bwMode="auto">
          <a:xfrm>
            <a:off x="618068" y="2361510"/>
            <a:ext cx="562655" cy="184666"/>
          </a:xfrm>
          <a:prstGeom prst="rect">
            <a:avLst/>
          </a:prstGeom>
          <a:noFill/>
          <a:ln w="9525">
            <a:noFill/>
            <a:miter lim="800000"/>
            <a:headEnd/>
            <a:tailEnd/>
          </a:ln>
        </p:spPr>
        <p:txBody>
          <a:bodyPr wrap="none" lIns="0" tIns="0" rIns="0" bIns="0">
            <a:spAutoFit/>
          </a:bodyPr>
          <a:lstStyle/>
          <a:p>
            <a:pPr algn="l" rtl="0" fontAlgn="base">
              <a:spcBef>
                <a:spcPct val="0"/>
              </a:spcBef>
              <a:spcAft>
                <a:spcPct val="0"/>
              </a:spcAft>
            </a:pPr>
            <a:r>
              <a:rPr lang="en-US" sz="1200" dirty="0">
                <a:solidFill>
                  <a:srgbClr val="000000"/>
                </a:solidFill>
              </a:rPr>
              <a:t>Network</a:t>
            </a:r>
          </a:p>
        </p:txBody>
      </p:sp>
      <p:grpSp>
        <p:nvGrpSpPr>
          <p:cNvPr id="20" name="Group 19"/>
          <p:cNvGrpSpPr/>
          <p:nvPr/>
        </p:nvGrpSpPr>
        <p:grpSpPr>
          <a:xfrm>
            <a:off x="5695366" y="1440516"/>
            <a:ext cx="2229434" cy="1600980"/>
            <a:chOff x="4933366" y="2096589"/>
            <a:chExt cx="1391234" cy="1866851"/>
          </a:xfrm>
        </p:grpSpPr>
        <p:sp>
          <p:nvSpPr>
            <p:cNvPr id="276" name="Rounded Rectangle 275"/>
            <p:cNvSpPr/>
            <p:nvPr/>
          </p:nvSpPr>
          <p:spPr bwMode="auto">
            <a:xfrm>
              <a:off x="4933366" y="2363240"/>
              <a:ext cx="1391234" cy="1600200"/>
            </a:xfrm>
            <a:prstGeom prst="roundRect">
              <a:avLst>
                <a:gd name="adj" fmla="val 11517"/>
              </a:avLst>
            </a:prstGeom>
            <a:solidFill>
              <a:schemeClr val="bg1"/>
            </a:solidFill>
            <a:ln w="28575" algn="ctr">
              <a:solidFill>
                <a:schemeClr val="bg2"/>
              </a:solidFill>
              <a:prstDash val="sysDot"/>
              <a:miter lim="800000"/>
              <a:headEnd/>
              <a:tailEnd/>
            </a:ln>
            <a:effectLst/>
          </p:spPr>
          <p:txBody>
            <a:bodyPr wrap="none" anchor="ctr"/>
            <a:lstStyle/>
            <a:p>
              <a:pPr algn="l" rtl="0" fontAlgn="base">
                <a:spcBef>
                  <a:spcPct val="0"/>
                </a:spcBef>
                <a:spcAft>
                  <a:spcPct val="0"/>
                </a:spcAft>
                <a:buClr>
                  <a:srgbClr val="58A618"/>
                </a:buClr>
                <a:buFont typeface="Wingdings 2" pitchFamily="18" charset="2"/>
                <a:buNone/>
              </a:pPr>
              <a:endParaRPr lang="en-US" kern="1200" dirty="0">
                <a:ln>
                  <a:solidFill>
                    <a:schemeClr val="tx1"/>
                  </a:solidFill>
                </a:ln>
                <a:solidFill>
                  <a:srgbClr val="000000"/>
                </a:solidFill>
                <a:latin typeface="Arial" charset="0"/>
                <a:ea typeface="+mn-ea"/>
                <a:cs typeface="+mn-cs"/>
              </a:endParaRPr>
            </a:p>
          </p:txBody>
        </p:sp>
        <p:sp>
          <p:nvSpPr>
            <p:cNvPr id="627" name="Rectangle 170"/>
            <p:cNvSpPr>
              <a:spLocks noChangeArrowheads="1"/>
            </p:cNvSpPr>
            <p:nvPr/>
          </p:nvSpPr>
          <p:spPr bwMode="auto">
            <a:xfrm rot="16200000">
              <a:off x="5412128" y="3023552"/>
              <a:ext cx="457200" cy="1221898"/>
            </a:xfrm>
            <a:prstGeom prst="rect">
              <a:avLst/>
            </a:prstGeom>
            <a:solidFill>
              <a:srgbClr val="84BD00">
                <a:alpha val="40000"/>
              </a:srgbClr>
            </a:solidFill>
            <a:ln w="9525" algn="ctr">
              <a:noFill/>
              <a:miter lim="800000"/>
              <a:headEnd/>
              <a:tailEnd/>
            </a:ln>
            <a:effectLst/>
          </p:spPr>
          <p:txBody>
            <a:bodyPr wrap="none" anchor="ctr"/>
            <a:lstStyle/>
            <a:p>
              <a:pPr algn="l" rtl="0" fontAlgn="base">
                <a:spcBef>
                  <a:spcPct val="0"/>
                </a:spcBef>
                <a:spcAft>
                  <a:spcPct val="0"/>
                </a:spcAft>
              </a:pPr>
              <a:endParaRPr lang="en-US" kern="1200" dirty="0">
                <a:solidFill>
                  <a:srgbClr val="000000"/>
                </a:solidFill>
                <a:latin typeface="Arial" charset="0"/>
                <a:ea typeface="+mn-ea"/>
                <a:cs typeface="+mn-cs"/>
              </a:endParaRPr>
            </a:p>
          </p:txBody>
        </p:sp>
        <p:sp>
          <p:nvSpPr>
            <p:cNvPr id="287" name="Rectangle 64"/>
            <p:cNvSpPr>
              <a:spLocks noChangeArrowheads="1"/>
            </p:cNvSpPr>
            <p:nvPr/>
          </p:nvSpPr>
          <p:spPr bwMode="auto">
            <a:xfrm>
              <a:off x="5588034" y="2096589"/>
              <a:ext cx="41" cy="358889"/>
            </a:xfrm>
            <a:prstGeom prst="rect">
              <a:avLst/>
            </a:prstGeom>
            <a:noFill/>
            <a:ln w="9525">
              <a:noFill/>
              <a:miter lim="800000"/>
              <a:headEnd/>
              <a:tailEnd/>
            </a:ln>
          </p:spPr>
          <p:txBody>
            <a:bodyPr wrap="none" lIns="0" tIns="0" rIns="0" bIns="0">
              <a:spAutoFit/>
            </a:bodyPr>
            <a:lstStyle/>
            <a:p>
              <a:pPr algn="l" rtl="0" fontAlgn="base">
                <a:spcBef>
                  <a:spcPct val="0"/>
                </a:spcBef>
                <a:spcAft>
                  <a:spcPct val="0"/>
                </a:spcAft>
              </a:pPr>
              <a:endParaRPr lang="en-US" kern="1200" dirty="0">
                <a:solidFill>
                  <a:srgbClr val="565656"/>
                </a:solidFill>
                <a:latin typeface="Arial" charset="0"/>
                <a:ea typeface="+mn-ea"/>
                <a:cs typeface="+mn-cs"/>
              </a:endParaRPr>
            </a:p>
          </p:txBody>
        </p:sp>
        <p:sp>
          <p:nvSpPr>
            <p:cNvPr id="643" name="Rectangle 171"/>
            <p:cNvSpPr>
              <a:spLocks noChangeArrowheads="1"/>
            </p:cNvSpPr>
            <p:nvPr/>
          </p:nvSpPr>
          <p:spPr bwMode="auto">
            <a:xfrm rot="16200000">
              <a:off x="5482003" y="2337383"/>
              <a:ext cx="310798" cy="1228551"/>
            </a:xfrm>
            <a:prstGeom prst="rect">
              <a:avLst/>
            </a:prstGeom>
            <a:solidFill>
              <a:srgbClr val="0085B4">
                <a:alpha val="39999"/>
              </a:srgbClr>
            </a:solidFill>
            <a:ln w="9525" algn="ctr">
              <a:noFill/>
              <a:miter lim="800000"/>
              <a:headEnd/>
              <a:tailEnd/>
            </a:ln>
            <a:effectLst/>
          </p:spPr>
          <p:txBody>
            <a:bodyPr wrap="none" anchor="ctr"/>
            <a:lstStyle/>
            <a:p>
              <a:pPr algn="l" rtl="0" fontAlgn="base">
                <a:spcBef>
                  <a:spcPct val="0"/>
                </a:spcBef>
                <a:spcAft>
                  <a:spcPct val="0"/>
                </a:spcAft>
              </a:pPr>
              <a:endParaRPr lang="en-US" kern="1200" dirty="0">
                <a:solidFill>
                  <a:srgbClr val="000000"/>
                </a:solidFill>
                <a:latin typeface="Arial" charset="0"/>
                <a:ea typeface="+mn-ea"/>
                <a:cs typeface="+mn-cs"/>
              </a:endParaRPr>
            </a:p>
          </p:txBody>
        </p:sp>
        <p:sp>
          <p:nvSpPr>
            <p:cNvPr id="644" name="AutoShape 14"/>
            <p:cNvSpPr>
              <a:spLocks noChangeArrowheads="1"/>
            </p:cNvSpPr>
            <p:nvPr/>
          </p:nvSpPr>
          <p:spPr bwMode="auto">
            <a:xfrm>
              <a:off x="5065602" y="2860347"/>
              <a:ext cx="161575" cy="189428"/>
            </a:xfrm>
            <a:prstGeom prst="rect">
              <a:avLst/>
            </a:prstGeom>
            <a:solidFill>
              <a:schemeClr val="accent3"/>
            </a:solid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45" name="AutoShape 14"/>
            <p:cNvSpPr>
              <a:spLocks noChangeArrowheads="1"/>
            </p:cNvSpPr>
            <p:nvPr/>
          </p:nvSpPr>
          <p:spPr bwMode="auto">
            <a:xfrm>
              <a:off x="5258139" y="2861481"/>
              <a:ext cx="160469" cy="189428"/>
            </a:xfrm>
            <a:prstGeom prst="rect">
              <a:avLst/>
            </a:prstGeom>
            <a:solidFill>
              <a:schemeClr val="accent3"/>
            </a:solid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46" name="AutoShape 14"/>
            <p:cNvSpPr>
              <a:spLocks noChangeArrowheads="1"/>
            </p:cNvSpPr>
            <p:nvPr/>
          </p:nvSpPr>
          <p:spPr bwMode="auto">
            <a:xfrm>
              <a:off x="5449570" y="2861481"/>
              <a:ext cx="161575" cy="189428"/>
            </a:xfrm>
            <a:prstGeom prst="rect">
              <a:avLst/>
            </a:prstGeom>
            <a:solidFill>
              <a:schemeClr val="accent3"/>
            </a:solid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47" name="AutoShape 14"/>
            <p:cNvSpPr>
              <a:spLocks noChangeArrowheads="1"/>
            </p:cNvSpPr>
            <p:nvPr/>
          </p:nvSpPr>
          <p:spPr bwMode="auto">
            <a:xfrm>
              <a:off x="5642107" y="2860347"/>
              <a:ext cx="161575" cy="189428"/>
            </a:xfrm>
            <a:prstGeom prst="rect">
              <a:avLst/>
            </a:prstGeom>
            <a:solidFill>
              <a:schemeClr val="accent3"/>
            </a:solid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48" name="AutoShape 14"/>
            <p:cNvSpPr>
              <a:spLocks noChangeArrowheads="1"/>
            </p:cNvSpPr>
            <p:nvPr/>
          </p:nvSpPr>
          <p:spPr bwMode="auto">
            <a:xfrm>
              <a:off x="5834644" y="2861481"/>
              <a:ext cx="160469" cy="189428"/>
            </a:xfrm>
            <a:prstGeom prst="rect">
              <a:avLst/>
            </a:prstGeom>
            <a:solidFill>
              <a:schemeClr val="accent3"/>
            </a:solid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49" name="AutoShape 14"/>
            <p:cNvSpPr>
              <a:spLocks noChangeArrowheads="1"/>
            </p:cNvSpPr>
            <p:nvPr/>
          </p:nvSpPr>
          <p:spPr bwMode="auto">
            <a:xfrm>
              <a:off x="6026075" y="2861481"/>
              <a:ext cx="161575" cy="189428"/>
            </a:xfrm>
            <a:prstGeom prst="rect">
              <a:avLst/>
            </a:prstGeom>
            <a:solidFill>
              <a:schemeClr val="accent3"/>
            </a:solid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nvGrpSpPr>
            <p:cNvPr id="14" name="Group 684"/>
            <p:cNvGrpSpPr/>
            <p:nvPr/>
          </p:nvGrpSpPr>
          <p:grpSpPr>
            <a:xfrm>
              <a:off x="5072202" y="3424007"/>
              <a:ext cx="1132330" cy="404990"/>
              <a:chOff x="4929619" y="3424007"/>
              <a:chExt cx="1132330" cy="404990"/>
            </a:xfrm>
            <a:solidFill>
              <a:schemeClr val="accent2"/>
            </a:solidFill>
          </p:grpSpPr>
          <p:grpSp>
            <p:nvGrpSpPr>
              <p:cNvPr id="15" name="Group 176"/>
              <p:cNvGrpSpPr>
                <a:grpSpLocks/>
              </p:cNvGrpSpPr>
              <p:nvPr/>
            </p:nvGrpSpPr>
            <p:grpSpPr bwMode="auto">
              <a:xfrm>
                <a:off x="4929619" y="3631629"/>
                <a:ext cx="552329" cy="197368"/>
                <a:chOff x="1752" y="3095"/>
                <a:chExt cx="500" cy="174"/>
              </a:xfrm>
              <a:grpFill/>
            </p:grpSpPr>
            <p:sp>
              <p:nvSpPr>
                <p:cNvPr id="666" name="AutoShape 14"/>
                <p:cNvSpPr>
                  <a:spLocks noChangeArrowheads="1"/>
                </p:cNvSpPr>
                <p:nvPr/>
              </p:nvSpPr>
              <p:spPr bwMode="auto">
                <a:xfrm>
                  <a:off x="1752" y="3095"/>
                  <a:ext cx="146" cy="174"/>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67" name="AutoShape 14"/>
                <p:cNvSpPr>
                  <a:spLocks noChangeArrowheads="1"/>
                </p:cNvSpPr>
                <p:nvPr/>
              </p:nvSpPr>
              <p:spPr bwMode="auto">
                <a:xfrm>
                  <a:off x="1929" y="3095"/>
                  <a:ext cx="145" cy="174"/>
                </a:xfrm>
                <a:prstGeom prst="can">
                  <a:avLst>
                    <a:gd name="adj" fmla="val 30000"/>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68" name="AutoShape 14"/>
                <p:cNvSpPr>
                  <a:spLocks noChangeArrowheads="1"/>
                </p:cNvSpPr>
                <p:nvPr/>
              </p:nvSpPr>
              <p:spPr bwMode="auto">
                <a:xfrm>
                  <a:off x="2106" y="3095"/>
                  <a:ext cx="146" cy="174"/>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grpSp>
            <p:nvGrpSpPr>
              <p:cNvPr id="16" name="Group 176"/>
              <p:cNvGrpSpPr>
                <a:grpSpLocks/>
              </p:cNvGrpSpPr>
              <p:nvPr/>
            </p:nvGrpSpPr>
            <p:grpSpPr bwMode="auto">
              <a:xfrm>
                <a:off x="5018757" y="3424007"/>
                <a:ext cx="552329" cy="197368"/>
                <a:chOff x="1752" y="3095"/>
                <a:chExt cx="500" cy="174"/>
              </a:xfrm>
              <a:grpFill/>
            </p:grpSpPr>
            <p:sp>
              <p:nvSpPr>
                <p:cNvPr id="663" name="AutoShape 14"/>
                <p:cNvSpPr>
                  <a:spLocks noChangeArrowheads="1"/>
                </p:cNvSpPr>
                <p:nvPr/>
              </p:nvSpPr>
              <p:spPr bwMode="auto">
                <a:xfrm>
                  <a:off x="1752" y="3095"/>
                  <a:ext cx="146" cy="174"/>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64" name="AutoShape 14"/>
                <p:cNvSpPr>
                  <a:spLocks noChangeArrowheads="1"/>
                </p:cNvSpPr>
                <p:nvPr/>
              </p:nvSpPr>
              <p:spPr bwMode="auto">
                <a:xfrm>
                  <a:off x="1929" y="3095"/>
                  <a:ext cx="145" cy="174"/>
                </a:xfrm>
                <a:prstGeom prst="can">
                  <a:avLst>
                    <a:gd name="adj" fmla="val 30000"/>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65" name="AutoShape 14"/>
                <p:cNvSpPr>
                  <a:spLocks noChangeArrowheads="1"/>
                </p:cNvSpPr>
                <p:nvPr/>
              </p:nvSpPr>
              <p:spPr bwMode="auto">
                <a:xfrm>
                  <a:off x="2106" y="3095"/>
                  <a:ext cx="146" cy="174"/>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sp>
            <p:nvSpPr>
              <p:cNvPr id="655" name="AutoShape 14"/>
              <p:cNvSpPr>
                <a:spLocks noChangeArrowheads="1"/>
              </p:cNvSpPr>
              <p:nvPr/>
            </p:nvSpPr>
            <p:spPr bwMode="auto">
              <a:xfrm>
                <a:off x="5509621" y="3631629"/>
                <a:ext cx="161280" cy="197368"/>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56" name="AutoShape 14"/>
              <p:cNvSpPr>
                <a:spLocks noChangeArrowheads="1"/>
              </p:cNvSpPr>
              <p:nvPr/>
            </p:nvSpPr>
            <p:spPr bwMode="auto">
              <a:xfrm>
                <a:off x="5705145" y="3631629"/>
                <a:ext cx="160175" cy="197368"/>
              </a:xfrm>
              <a:prstGeom prst="can">
                <a:avLst>
                  <a:gd name="adj" fmla="val 30000"/>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57" name="AutoShape 14"/>
              <p:cNvSpPr>
                <a:spLocks noChangeArrowheads="1"/>
              </p:cNvSpPr>
              <p:nvPr/>
            </p:nvSpPr>
            <p:spPr bwMode="auto">
              <a:xfrm>
                <a:off x="5900669" y="3631629"/>
                <a:ext cx="161280" cy="197368"/>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60" name="AutoShape 14"/>
              <p:cNvSpPr>
                <a:spLocks noChangeArrowheads="1"/>
              </p:cNvSpPr>
              <p:nvPr/>
            </p:nvSpPr>
            <p:spPr bwMode="auto">
              <a:xfrm>
                <a:off x="5598755" y="3424007"/>
                <a:ext cx="161280" cy="197368"/>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61" name="AutoShape 14"/>
              <p:cNvSpPr>
                <a:spLocks noChangeArrowheads="1"/>
              </p:cNvSpPr>
              <p:nvPr/>
            </p:nvSpPr>
            <p:spPr bwMode="auto">
              <a:xfrm>
                <a:off x="5794279" y="3424007"/>
                <a:ext cx="160175" cy="197368"/>
              </a:xfrm>
              <a:prstGeom prst="can">
                <a:avLst>
                  <a:gd name="adj" fmla="val 30000"/>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grpSp>
          <p:nvGrpSpPr>
            <p:cNvPr id="17" name="Group 683"/>
            <p:cNvGrpSpPr/>
            <p:nvPr/>
          </p:nvGrpSpPr>
          <p:grpSpPr>
            <a:xfrm>
              <a:off x="5086572" y="2444142"/>
              <a:ext cx="1090252" cy="269227"/>
              <a:chOff x="4960817" y="2000967"/>
              <a:chExt cx="1090252" cy="269227"/>
            </a:xfrm>
            <a:solidFill>
              <a:schemeClr val="accent3"/>
            </a:solidFill>
          </p:grpSpPr>
          <p:sp>
            <p:nvSpPr>
              <p:cNvPr id="671" name="AutoShape 14"/>
              <p:cNvSpPr>
                <a:spLocks noChangeArrowheads="1"/>
              </p:cNvSpPr>
              <p:nvPr/>
            </p:nvSpPr>
            <p:spPr bwMode="auto">
              <a:xfrm>
                <a:off x="5038420" y="200096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72" name="AutoShape 14"/>
              <p:cNvSpPr>
                <a:spLocks noChangeArrowheads="1"/>
              </p:cNvSpPr>
              <p:nvPr/>
            </p:nvSpPr>
            <p:spPr bwMode="auto">
              <a:xfrm>
                <a:off x="5199048" y="200096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73" name="AutoShape 14"/>
              <p:cNvSpPr>
                <a:spLocks noChangeArrowheads="1"/>
              </p:cNvSpPr>
              <p:nvPr/>
            </p:nvSpPr>
            <p:spPr bwMode="auto">
              <a:xfrm>
                <a:off x="5359676" y="200096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74" name="AutoShape 14"/>
              <p:cNvSpPr>
                <a:spLocks noChangeArrowheads="1"/>
              </p:cNvSpPr>
              <p:nvPr/>
            </p:nvSpPr>
            <p:spPr bwMode="auto">
              <a:xfrm>
                <a:off x="5520304" y="200096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75" name="AutoShape 14"/>
              <p:cNvSpPr>
                <a:spLocks noChangeArrowheads="1"/>
              </p:cNvSpPr>
              <p:nvPr/>
            </p:nvSpPr>
            <p:spPr bwMode="auto">
              <a:xfrm>
                <a:off x="5680932" y="200096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76" name="AutoShape 14"/>
              <p:cNvSpPr>
                <a:spLocks noChangeArrowheads="1"/>
              </p:cNvSpPr>
              <p:nvPr/>
            </p:nvSpPr>
            <p:spPr bwMode="auto">
              <a:xfrm>
                <a:off x="5841558" y="200096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77" name="AutoShape 14"/>
              <p:cNvSpPr>
                <a:spLocks noChangeArrowheads="1"/>
              </p:cNvSpPr>
              <p:nvPr/>
            </p:nvSpPr>
            <p:spPr bwMode="auto">
              <a:xfrm>
                <a:off x="4960817" y="214542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78" name="AutoShape 14"/>
              <p:cNvSpPr>
                <a:spLocks noChangeArrowheads="1"/>
              </p:cNvSpPr>
              <p:nvPr/>
            </p:nvSpPr>
            <p:spPr bwMode="auto">
              <a:xfrm>
                <a:off x="5121445" y="214542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79" name="AutoShape 14"/>
              <p:cNvSpPr>
                <a:spLocks noChangeArrowheads="1"/>
              </p:cNvSpPr>
              <p:nvPr/>
            </p:nvSpPr>
            <p:spPr bwMode="auto">
              <a:xfrm>
                <a:off x="5282073" y="214542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80" name="AutoShape 14"/>
              <p:cNvSpPr>
                <a:spLocks noChangeArrowheads="1"/>
              </p:cNvSpPr>
              <p:nvPr/>
            </p:nvSpPr>
            <p:spPr bwMode="auto">
              <a:xfrm>
                <a:off x="5442701" y="214542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81" name="AutoShape 14"/>
              <p:cNvSpPr>
                <a:spLocks noChangeArrowheads="1"/>
              </p:cNvSpPr>
              <p:nvPr/>
            </p:nvSpPr>
            <p:spPr bwMode="auto">
              <a:xfrm>
                <a:off x="5603329" y="214542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82" name="AutoShape 14"/>
              <p:cNvSpPr>
                <a:spLocks noChangeArrowheads="1"/>
              </p:cNvSpPr>
              <p:nvPr/>
            </p:nvSpPr>
            <p:spPr bwMode="auto">
              <a:xfrm>
                <a:off x="5763955" y="214542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683" name="AutoShape 14"/>
              <p:cNvSpPr>
                <a:spLocks noChangeArrowheads="1"/>
              </p:cNvSpPr>
              <p:nvPr/>
            </p:nvSpPr>
            <p:spPr bwMode="auto">
              <a:xfrm>
                <a:off x="5916355" y="214542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grpSp>
      <p:grpSp>
        <p:nvGrpSpPr>
          <p:cNvPr id="19" name="Group 18"/>
          <p:cNvGrpSpPr/>
          <p:nvPr/>
        </p:nvGrpSpPr>
        <p:grpSpPr>
          <a:xfrm>
            <a:off x="1905000" y="1675090"/>
            <a:ext cx="2271346" cy="1366406"/>
            <a:chOff x="2590800" y="2355582"/>
            <a:chExt cx="1981200" cy="1599164"/>
          </a:xfrm>
        </p:grpSpPr>
        <p:sp>
          <p:nvSpPr>
            <p:cNvPr id="745" name="Rectangle 180"/>
            <p:cNvSpPr>
              <a:spLocks noChangeArrowheads="1"/>
            </p:cNvSpPr>
            <p:nvPr/>
          </p:nvSpPr>
          <p:spPr bwMode="auto">
            <a:xfrm rot="16200000">
              <a:off x="2311992" y="2723674"/>
              <a:ext cx="1598230" cy="863913"/>
            </a:xfrm>
            <a:prstGeom prst="rect">
              <a:avLst/>
            </a:prstGeom>
            <a:solidFill>
              <a:schemeClr val="bg1"/>
            </a:solidFill>
            <a:ln w="28575" algn="ctr">
              <a:solidFill>
                <a:schemeClr val="bg2"/>
              </a:solidFill>
              <a:prstDash val="sysDot"/>
              <a:miter lim="800000"/>
              <a:headEnd/>
              <a:tailEnd/>
            </a:ln>
            <a:effectLst/>
          </p:spPr>
          <p:txBody>
            <a:bodyPr wrap="none" anchor="ctr"/>
            <a:lstStyle/>
            <a:p>
              <a:pPr>
                <a:buClr>
                  <a:srgbClr val="58A618"/>
                </a:buClr>
                <a:buFont typeface="Wingdings 2" pitchFamily="18" charset="2"/>
                <a:buNone/>
              </a:pPr>
              <a:endParaRPr lang="en-US" dirty="0">
                <a:ln>
                  <a:solidFill>
                    <a:schemeClr val="tx1"/>
                  </a:solidFill>
                </a:ln>
                <a:solidFill>
                  <a:srgbClr val="000000"/>
                </a:solidFill>
              </a:endParaRPr>
            </a:p>
          </p:txBody>
        </p:sp>
        <p:sp>
          <p:nvSpPr>
            <p:cNvPr id="746" name="Rectangle 170"/>
            <p:cNvSpPr>
              <a:spLocks noChangeArrowheads="1"/>
            </p:cNvSpPr>
            <p:nvPr/>
          </p:nvSpPr>
          <p:spPr bwMode="auto">
            <a:xfrm rot="16200000">
              <a:off x="2964123" y="3378728"/>
              <a:ext cx="310798" cy="656348"/>
            </a:xfrm>
            <a:prstGeom prst="rect">
              <a:avLst/>
            </a:prstGeom>
            <a:solidFill>
              <a:srgbClr val="84BD00">
                <a:alpha val="40000"/>
              </a:srgbClr>
            </a:solidFill>
            <a:ln w="9525" algn="ctr">
              <a:noFill/>
              <a:miter lim="800000"/>
              <a:headEnd/>
              <a:tailEnd/>
            </a:ln>
            <a:effectLst/>
          </p:spPr>
          <p:txBody>
            <a:bodyPr wrap="none" anchor="ctr"/>
            <a:lstStyle/>
            <a:p>
              <a:pPr algn="l" rtl="0" fontAlgn="base">
                <a:spcBef>
                  <a:spcPct val="0"/>
                </a:spcBef>
                <a:spcAft>
                  <a:spcPct val="0"/>
                </a:spcAft>
              </a:pPr>
              <a:endParaRPr lang="en-US" kern="1200" dirty="0">
                <a:solidFill>
                  <a:srgbClr val="000000"/>
                </a:solidFill>
                <a:latin typeface="Arial" charset="0"/>
                <a:ea typeface="+mn-ea"/>
                <a:cs typeface="+mn-cs"/>
              </a:endParaRPr>
            </a:p>
          </p:txBody>
        </p:sp>
        <p:sp>
          <p:nvSpPr>
            <p:cNvPr id="747" name="Rectangle 171"/>
            <p:cNvSpPr>
              <a:spLocks noChangeArrowheads="1"/>
            </p:cNvSpPr>
            <p:nvPr/>
          </p:nvSpPr>
          <p:spPr bwMode="auto">
            <a:xfrm rot="16200000">
              <a:off x="2961318" y="2616002"/>
              <a:ext cx="310798" cy="673179"/>
            </a:xfrm>
            <a:prstGeom prst="rect">
              <a:avLst/>
            </a:prstGeom>
            <a:solidFill>
              <a:srgbClr val="0085B4">
                <a:alpha val="39999"/>
              </a:srgbClr>
            </a:solidFill>
            <a:ln w="9525" algn="ctr">
              <a:noFill/>
              <a:miter lim="800000"/>
              <a:headEnd/>
              <a:tailEnd/>
            </a:ln>
            <a:effectLst/>
          </p:spPr>
          <p:txBody>
            <a:bodyPr wrap="none" anchor="ctr"/>
            <a:lstStyle/>
            <a:p>
              <a:pPr algn="l" rtl="0" fontAlgn="base">
                <a:spcBef>
                  <a:spcPct val="0"/>
                </a:spcBef>
                <a:spcAft>
                  <a:spcPct val="0"/>
                </a:spcAft>
              </a:pPr>
              <a:endParaRPr lang="en-US" kern="1200" dirty="0">
                <a:solidFill>
                  <a:srgbClr val="000000"/>
                </a:solidFill>
                <a:latin typeface="Arial" charset="0"/>
                <a:ea typeface="+mn-ea"/>
                <a:cs typeface="+mn-cs"/>
              </a:endParaRPr>
            </a:p>
          </p:txBody>
        </p:sp>
        <p:grpSp>
          <p:nvGrpSpPr>
            <p:cNvPr id="7" name="Group 172"/>
            <p:cNvGrpSpPr>
              <a:grpSpLocks/>
            </p:cNvGrpSpPr>
            <p:nvPr/>
          </p:nvGrpSpPr>
          <p:grpSpPr bwMode="auto">
            <a:xfrm>
              <a:off x="2840978" y="2861280"/>
              <a:ext cx="545592" cy="190562"/>
              <a:chOff x="1803" y="2494"/>
              <a:chExt cx="493" cy="168"/>
            </a:xfrm>
            <a:solidFill>
              <a:schemeClr val="accent3"/>
            </a:solidFill>
          </p:grpSpPr>
          <p:sp>
            <p:nvSpPr>
              <p:cNvPr id="749" name="AutoShape 14"/>
              <p:cNvSpPr>
                <a:spLocks noChangeArrowheads="1"/>
              </p:cNvSpPr>
              <p:nvPr/>
            </p:nvSpPr>
            <p:spPr bwMode="auto">
              <a:xfrm>
                <a:off x="1803" y="2494"/>
                <a:ext cx="146" cy="167"/>
              </a:xfrm>
              <a:prstGeom prst="rect">
                <a:avLst/>
              </a:prstGeom>
              <a:grp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50" name="AutoShape 14"/>
              <p:cNvSpPr>
                <a:spLocks noChangeArrowheads="1"/>
              </p:cNvSpPr>
              <p:nvPr/>
            </p:nvSpPr>
            <p:spPr bwMode="auto">
              <a:xfrm>
                <a:off x="1977" y="2495"/>
                <a:ext cx="145" cy="167"/>
              </a:xfrm>
              <a:prstGeom prst="rect">
                <a:avLst/>
              </a:prstGeom>
              <a:grp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51" name="AutoShape 14"/>
              <p:cNvSpPr>
                <a:spLocks noChangeArrowheads="1"/>
              </p:cNvSpPr>
              <p:nvPr/>
            </p:nvSpPr>
            <p:spPr bwMode="auto">
              <a:xfrm>
                <a:off x="2150" y="2495"/>
                <a:ext cx="146" cy="167"/>
              </a:xfrm>
              <a:prstGeom prst="rect">
                <a:avLst/>
              </a:prstGeom>
              <a:grp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grpSp>
          <p:nvGrpSpPr>
            <p:cNvPr id="8" name="Group 176"/>
            <p:cNvGrpSpPr>
              <a:grpSpLocks/>
            </p:cNvGrpSpPr>
            <p:nvPr/>
          </p:nvGrpSpPr>
          <p:grpSpPr bwMode="auto">
            <a:xfrm>
              <a:off x="2840979" y="3614456"/>
              <a:ext cx="552329" cy="197368"/>
              <a:chOff x="1752" y="3095"/>
              <a:chExt cx="500" cy="174"/>
            </a:xfrm>
            <a:solidFill>
              <a:schemeClr val="accent2"/>
            </a:solidFill>
          </p:grpSpPr>
          <p:sp>
            <p:nvSpPr>
              <p:cNvPr id="753" name="AutoShape 14"/>
              <p:cNvSpPr>
                <a:spLocks noChangeArrowheads="1"/>
              </p:cNvSpPr>
              <p:nvPr/>
            </p:nvSpPr>
            <p:spPr bwMode="auto">
              <a:xfrm>
                <a:off x="1752" y="3095"/>
                <a:ext cx="146" cy="174"/>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54" name="AutoShape 14"/>
              <p:cNvSpPr>
                <a:spLocks noChangeArrowheads="1"/>
              </p:cNvSpPr>
              <p:nvPr/>
            </p:nvSpPr>
            <p:spPr bwMode="auto">
              <a:xfrm>
                <a:off x="1929" y="3095"/>
                <a:ext cx="145" cy="174"/>
              </a:xfrm>
              <a:prstGeom prst="can">
                <a:avLst>
                  <a:gd name="adj" fmla="val 30000"/>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55" name="AutoShape 14"/>
              <p:cNvSpPr>
                <a:spLocks noChangeArrowheads="1"/>
              </p:cNvSpPr>
              <p:nvPr/>
            </p:nvSpPr>
            <p:spPr bwMode="auto">
              <a:xfrm>
                <a:off x="2106" y="3095"/>
                <a:ext cx="146" cy="174"/>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grpSp>
          <p:nvGrpSpPr>
            <p:cNvPr id="9" name="Group 756"/>
            <p:cNvGrpSpPr/>
            <p:nvPr/>
          </p:nvGrpSpPr>
          <p:grpSpPr>
            <a:xfrm>
              <a:off x="2822070" y="2446011"/>
              <a:ext cx="616598" cy="269227"/>
              <a:chOff x="3643448" y="2445077"/>
              <a:chExt cx="616598" cy="269227"/>
            </a:xfrm>
            <a:solidFill>
              <a:schemeClr val="accent3"/>
            </a:solidFill>
          </p:grpSpPr>
          <p:sp>
            <p:nvSpPr>
              <p:cNvPr id="758" name="AutoShape 14"/>
              <p:cNvSpPr>
                <a:spLocks noChangeArrowheads="1"/>
              </p:cNvSpPr>
              <p:nvPr/>
            </p:nvSpPr>
            <p:spPr bwMode="auto">
              <a:xfrm>
                <a:off x="3721051" y="244507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59" name="AutoShape 14"/>
              <p:cNvSpPr>
                <a:spLocks noChangeArrowheads="1"/>
              </p:cNvSpPr>
              <p:nvPr/>
            </p:nvSpPr>
            <p:spPr bwMode="auto">
              <a:xfrm>
                <a:off x="3881679" y="244507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60" name="AutoShape 14"/>
              <p:cNvSpPr>
                <a:spLocks noChangeArrowheads="1"/>
              </p:cNvSpPr>
              <p:nvPr/>
            </p:nvSpPr>
            <p:spPr bwMode="auto">
              <a:xfrm>
                <a:off x="4042307" y="244507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61" name="AutoShape 14"/>
              <p:cNvSpPr>
                <a:spLocks noChangeArrowheads="1"/>
              </p:cNvSpPr>
              <p:nvPr/>
            </p:nvSpPr>
            <p:spPr bwMode="auto">
              <a:xfrm>
                <a:off x="3643448" y="258953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62" name="AutoShape 14"/>
              <p:cNvSpPr>
                <a:spLocks noChangeArrowheads="1"/>
              </p:cNvSpPr>
              <p:nvPr/>
            </p:nvSpPr>
            <p:spPr bwMode="auto">
              <a:xfrm>
                <a:off x="3804076" y="258953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63" name="AutoShape 14"/>
              <p:cNvSpPr>
                <a:spLocks noChangeArrowheads="1"/>
              </p:cNvSpPr>
              <p:nvPr/>
            </p:nvSpPr>
            <p:spPr bwMode="auto">
              <a:xfrm>
                <a:off x="3964704" y="258953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64" name="AutoShape 14"/>
              <p:cNvSpPr>
                <a:spLocks noChangeArrowheads="1"/>
              </p:cNvSpPr>
              <p:nvPr/>
            </p:nvSpPr>
            <p:spPr bwMode="auto">
              <a:xfrm>
                <a:off x="4125332" y="258953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sp>
          <p:nvSpPr>
            <p:cNvPr id="278" name="Rectangle 180"/>
            <p:cNvSpPr>
              <a:spLocks noChangeArrowheads="1"/>
            </p:cNvSpPr>
            <p:nvPr/>
          </p:nvSpPr>
          <p:spPr bwMode="auto">
            <a:xfrm rot="16200000">
              <a:off x="3264728" y="2722740"/>
              <a:ext cx="1598230" cy="863913"/>
            </a:xfrm>
            <a:prstGeom prst="rect">
              <a:avLst/>
            </a:prstGeom>
            <a:solidFill>
              <a:schemeClr val="bg1"/>
            </a:solidFill>
            <a:ln w="28575" algn="ctr">
              <a:solidFill>
                <a:schemeClr val="bg2"/>
              </a:solidFill>
              <a:prstDash val="sysDot"/>
              <a:miter lim="800000"/>
              <a:headEnd/>
              <a:tailEnd/>
            </a:ln>
            <a:effectLst/>
          </p:spPr>
          <p:txBody>
            <a:bodyPr wrap="none" anchor="ctr"/>
            <a:lstStyle/>
            <a:p>
              <a:pPr>
                <a:buClr>
                  <a:srgbClr val="58A618"/>
                </a:buClr>
                <a:buFont typeface="Wingdings 2" pitchFamily="18" charset="2"/>
                <a:buNone/>
              </a:pPr>
              <a:endParaRPr lang="en-US" dirty="0">
                <a:ln>
                  <a:solidFill>
                    <a:schemeClr val="tx1"/>
                  </a:solidFill>
                </a:ln>
                <a:solidFill>
                  <a:srgbClr val="000000"/>
                </a:solidFill>
              </a:endParaRPr>
            </a:p>
          </p:txBody>
        </p:sp>
        <p:sp>
          <p:nvSpPr>
            <p:cNvPr id="562" name="Rectangle 170"/>
            <p:cNvSpPr>
              <a:spLocks noChangeArrowheads="1"/>
            </p:cNvSpPr>
            <p:nvPr/>
          </p:nvSpPr>
          <p:spPr bwMode="auto">
            <a:xfrm rot="16200000">
              <a:off x="3916859" y="3377794"/>
              <a:ext cx="310798" cy="656348"/>
            </a:xfrm>
            <a:prstGeom prst="rect">
              <a:avLst/>
            </a:prstGeom>
            <a:solidFill>
              <a:srgbClr val="84BD00">
                <a:alpha val="40000"/>
              </a:srgbClr>
            </a:solidFill>
            <a:ln w="9525" algn="ctr">
              <a:noFill/>
              <a:miter lim="800000"/>
              <a:headEnd/>
              <a:tailEnd/>
            </a:ln>
            <a:effectLst/>
          </p:spPr>
          <p:txBody>
            <a:bodyPr wrap="none" anchor="ctr"/>
            <a:lstStyle/>
            <a:p>
              <a:pPr algn="l" rtl="0" fontAlgn="base">
                <a:spcBef>
                  <a:spcPct val="0"/>
                </a:spcBef>
                <a:spcAft>
                  <a:spcPct val="0"/>
                </a:spcAft>
              </a:pPr>
              <a:endParaRPr lang="en-US" kern="1200" dirty="0">
                <a:solidFill>
                  <a:srgbClr val="000000"/>
                </a:solidFill>
                <a:latin typeface="Arial" charset="0"/>
                <a:ea typeface="+mn-ea"/>
                <a:cs typeface="+mn-cs"/>
              </a:endParaRPr>
            </a:p>
          </p:txBody>
        </p:sp>
        <p:sp>
          <p:nvSpPr>
            <p:cNvPr id="563" name="Rectangle 171"/>
            <p:cNvSpPr>
              <a:spLocks noChangeArrowheads="1"/>
            </p:cNvSpPr>
            <p:nvPr/>
          </p:nvSpPr>
          <p:spPr bwMode="auto">
            <a:xfrm rot="16200000">
              <a:off x="3914054" y="2615068"/>
              <a:ext cx="310798" cy="673179"/>
            </a:xfrm>
            <a:prstGeom prst="rect">
              <a:avLst/>
            </a:prstGeom>
            <a:solidFill>
              <a:srgbClr val="0085B4">
                <a:alpha val="39999"/>
              </a:srgbClr>
            </a:solidFill>
            <a:ln w="9525" algn="ctr">
              <a:noFill/>
              <a:miter lim="800000"/>
              <a:headEnd/>
              <a:tailEnd/>
            </a:ln>
            <a:effectLst/>
          </p:spPr>
          <p:txBody>
            <a:bodyPr wrap="none" anchor="ctr"/>
            <a:lstStyle/>
            <a:p>
              <a:pPr algn="l" rtl="0" fontAlgn="base">
                <a:spcBef>
                  <a:spcPct val="0"/>
                </a:spcBef>
                <a:spcAft>
                  <a:spcPct val="0"/>
                </a:spcAft>
              </a:pPr>
              <a:endParaRPr lang="en-US" kern="1200" dirty="0">
                <a:solidFill>
                  <a:srgbClr val="000000"/>
                </a:solidFill>
                <a:latin typeface="Arial" charset="0"/>
                <a:ea typeface="+mn-ea"/>
                <a:cs typeface="+mn-cs"/>
              </a:endParaRPr>
            </a:p>
          </p:txBody>
        </p:sp>
        <p:grpSp>
          <p:nvGrpSpPr>
            <p:cNvPr id="12" name="Group 172"/>
            <p:cNvGrpSpPr>
              <a:grpSpLocks/>
            </p:cNvGrpSpPr>
            <p:nvPr/>
          </p:nvGrpSpPr>
          <p:grpSpPr bwMode="auto">
            <a:xfrm>
              <a:off x="3793714" y="2860346"/>
              <a:ext cx="545592" cy="190562"/>
              <a:chOff x="1803" y="2494"/>
              <a:chExt cx="493" cy="168"/>
            </a:xfrm>
            <a:solidFill>
              <a:schemeClr val="accent3"/>
            </a:solidFill>
          </p:grpSpPr>
          <p:sp>
            <p:nvSpPr>
              <p:cNvPr id="565" name="AutoShape 14"/>
              <p:cNvSpPr>
                <a:spLocks noChangeArrowheads="1"/>
              </p:cNvSpPr>
              <p:nvPr/>
            </p:nvSpPr>
            <p:spPr bwMode="auto">
              <a:xfrm>
                <a:off x="1803" y="2494"/>
                <a:ext cx="146" cy="167"/>
              </a:xfrm>
              <a:prstGeom prst="rect">
                <a:avLst/>
              </a:prstGeom>
              <a:grp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566" name="AutoShape 14"/>
              <p:cNvSpPr>
                <a:spLocks noChangeArrowheads="1"/>
              </p:cNvSpPr>
              <p:nvPr/>
            </p:nvSpPr>
            <p:spPr bwMode="auto">
              <a:xfrm>
                <a:off x="1977" y="2495"/>
                <a:ext cx="145" cy="167"/>
              </a:xfrm>
              <a:prstGeom prst="rect">
                <a:avLst/>
              </a:prstGeom>
              <a:grp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567" name="AutoShape 14"/>
              <p:cNvSpPr>
                <a:spLocks noChangeArrowheads="1"/>
              </p:cNvSpPr>
              <p:nvPr/>
            </p:nvSpPr>
            <p:spPr bwMode="auto">
              <a:xfrm>
                <a:off x="2150" y="2495"/>
                <a:ext cx="146" cy="167"/>
              </a:xfrm>
              <a:prstGeom prst="rect">
                <a:avLst/>
              </a:prstGeom>
              <a:grpFill/>
              <a:ln w="19050">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grpSp>
          <p:nvGrpSpPr>
            <p:cNvPr id="13" name="Group 176"/>
            <p:cNvGrpSpPr>
              <a:grpSpLocks/>
            </p:cNvGrpSpPr>
            <p:nvPr/>
          </p:nvGrpSpPr>
          <p:grpSpPr bwMode="auto">
            <a:xfrm>
              <a:off x="3793715" y="3613522"/>
              <a:ext cx="552329" cy="197368"/>
              <a:chOff x="1752" y="3095"/>
              <a:chExt cx="500" cy="174"/>
            </a:xfrm>
            <a:solidFill>
              <a:schemeClr val="accent2"/>
            </a:solidFill>
          </p:grpSpPr>
          <p:sp>
            <p:nvSpPr>
              <p:cNvPr id="569" name="AutoShape 14"/>
              <p:cNvSpPr>
                <a:spLocks noChangeArrowheads="1"/>
              </p:cNvSpPr>
              <p:nvPr/>
            </p:nvSpPr>
            <p:spPr bwMode="auto">
              <a:xfrm>
                <a:off x="1752" y="3095"/>
                <a:ext cx="146" cy="174"/>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570" name="AutoShape 14"/>
              <p:cNvSpPr>
                <a:spLocks noChangeArrowheads="1"/>
              </p:cNvSpPr>
              <p:nvPr/>
            </p:nvSpPr>
            <p:spPr bwMode="auto">
              <a:xfrm>
                <a:off x="1929" y="3095"/>
                <a:ext cx="145" cy="174"/>
              </a:xfrm>
              <a:prstGeom prst="can">
                <a:avLst>
                  <a:gd name="adj" fmla="val 30000"/>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571" name="AutoShape 14"/>
              <p:cNvSpPr>
                <a:spLocks noChangeArrowheads="1"/>
              </p:cNvSpPr>
              <p:nvPr/>
            </p:nvSpPr>
            <p:spPr bwMode="auto">
              <a:xfrm>
                <a:off x="2106" y="3095"/>
                <a:ext cx="146" cy="174"/>
              </a:xfrm>
              <a:prstGeom prst="can">
                <a:avLst>
                  <a:gd name="adj" fmla="val 29795"/>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sp>
          <p:nvSpPr>
            <p:cNvPr id="584" name="AutoShape 14"/>
            <p:cNvSpPr>
              <a:spLocks noChangeArrowheads="1"/>
            </p:cNvSpPr>
            <p:nvPr/>
          </p:nvSpPr>
          <p:spPr bwMode="auto">
            <a:xfrm>
              <a:off x="2590800" y="3276601"/>
              <a:ext cx="1981200" cy="76199"/>
            </a:xfrm>
            <a:prstGeom prst="rect">
              <a:avLst/>
            </a:prstGeom>
            <a:solidFill>
              <a:schemeClr val="accent3"/>
            </a:solidFill>
            <a:ln w="9525">
              <a:noFill/>
              <a:miter lim="800000"/>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nvGrpSpPr>
            <p:cNvPr id="18" name="Group 735"/>
            <p:cNvGrpSpPr/>
            <p:nvPr/>
          </p:nvGrpSpPr>
          <p:grpSpPr>
            <a:xfrm>
              <a:off x="3774806" y="2445077"/>
              <a:ext cx="616598" cy="269227"/>
              <a:chOff x="3643448" y="2445077"/>
              <a:chExt cx="616598" cy="269227"/>
            </a:xfrm>
            <a:solidFill>
              <a:schemeClr val="accent3"/>
            </a:solidFill>
          </p:grpSpPr>
          <p:sp>
            <p:nvSpPr>
              <p:cNvPr id="723" name="AutoShape 14"/>
              <p:cNvSpPr>
                <a:spLocks noChangeArrowheads="1"/>
              </p:cNvSpPr>
              <p:nvPr/>
            </p:nvSpPr>
            <p:spPr bwMode="auto">
              <a:xfrm>
                <a:off x="3721051" y="244507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24" name="AutoShape 14"/>
              <p:cNvSpPr>
                <a:spLocks noChangeArrowheads="1"/>
              </p:cNvSpPr>
              <p:nvPr/>
            </p:nvSpPr>
            <p:spPr bwMode="auto">
              <a:xfrm>
                <a:off x="3881679" y="244507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25" name="AutoShape 14"/>
              <p:cNvSpPr>
                <a:spLocks noChangeArrowheads="1"/>
              </p:cNvSpPr>
              <p:nvPr/>
            </p:nvSpPr>
            <p:spPr bwMode="auto">
              <a:xfrm>
                <a:off x="4042307" y="2445077"/>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29" name="AutoShape 14"/>
              <p:cNvSpPr>
                <a:spLocks noChangeArrowheads="1"/>
              </p:cNvSpPr>
              <p:nvPr/>
            </p:nvSpPr>
            <p:spPr bwMode="auto">
              <a:xfrm>
                <a:off x="3643448" y="258953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30" name="AutoShape 14"/>
              <p:cNvSpPr>
                <a:spLocks noChangeArrowheads="1"/>
              </p:cNvSpPr>
              <p:nvPr/>
            </p:nvSpPr>
            <p:spPr bwMode="auto">
              <a:xfrm>
                <a:off x="3804076" y="258953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31" name="AutoShape 14"/>
              <p:cNvSpPr>
                <a:spLocks noChangeArrowheads="1"/>
              </p:cNvSpPr>
              <p:nvPr/>
            </p:nvSpPr>
            <p:spPr bwMode="auto">
              <a:xfrm>
                <a:off x="3964704" y="258953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sp>
            <p:nvSpPr>
              <p:cNvPr id="732" name="AutoShape 14"/>
              <p:cNvSpPr>
                <a:spLocks noChangeArrowheads="1"/>
              </p:cNvSpPr>
              <p:nvPr/>
            </p:nvSpPr>
            <p:spPr bwMode="auto">
              <a:xfrm>
                <a:off x="4125332" y="2589531"/>
                <a:ext cx="134714" cy="124773"/>
              </a:xfrm>
              <a:prstGeom prst="ellipse">
                <a:avLst/>
              </a:prstGeom>
              <a:grpFill/>
              <a:ln w="19050">
                <a:noFill/>
                <a:round/>
                <a:headEnd/>
                <a:tailEnd/>
              </a:ln>
            </p:spPr>
            <p:txBody>
              <a:bodyPr wrap="none" tIns="91440"/>
              <a:lstStyle/>
              <a:p>
                <a:pPr algn="l" rtl="0" eaLnBrk="0" fontAlgn="base" hangingPunct="0">
                  <a:spcBef>
                    <a:spcPct val="0"/>
                  </a:spcBef>
                  <a:spcAft>
                    <a:spcPct val="0"/>
                  </a:spcAft>
                </a:pPr>
                <a:endParaRPr lang="en-US" sz="1200" dirty="0">
                  <a:solidFill>
                    <a:srgbClr val="FFFFFF"/>
                  </a:solidFill>
                  <a:ea typeface="ＭＳ Ｐゴシック" charset="-128"/>
                </a:endParaRPr>
              </a:p>
            </p:txBody>
          </p:sp>
        </p:grpSp>
      </p:grpSp>
      <p:sp>
        <p:nvSpPr>
          <p:cNvPr id="158" name="Rectangle 157"/>
          <p:cNvSpPr/>
          <p:nvPr/>
        </p:nvSpPr>
        <p:spPr bwMode="auto">
          <a:xfrm>
            <a:off x="1168401" y="3212946"/>
            <a:ext cx="7147660" cy="244062"/>
          </a:xfrm>
          <a:prstGeom prst="rect">
            <a:avLst/>
          </a:prstGeom>
          <a:gradFill flip="none" rotWithShape="1">
            <a:gsLst>
              <a:gs pos="51000">
                <a:schemeClr val="accent3"/>
              </a:gs>
              <a:gs pos="56000">
                <a:schemeClr val="accent2"/>
              </a:gs>
            </a:gsLst>
            <a:lin ang="0" scaled="1"/>
            <a:tileRect/>
          </a:gradFill>
          <a:ln w="9525" cap="flat" cmpd="sng" algn="ctr">
            <a:no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r>
              <a:rPr lang="en-US" b="1" dirty="0" smtClean="0">
                <a:solidFill>
                  <a:srgbClr val="FFFFFF"/>
                </a:solidFill>
              </a:rPr>
              <a:t>                 E-Series	  		         FAS</a:t>
            </a:r>
            <a:endParaRPr lang="en-US" dirty="0">
              <a:solidFill>
                <a:srgbClr val="FFFFFF"/>
              </a:solidFill>
            </a:endParaRPr>
          </a:p>
        </p:txBody>
      </p:sp>
      <p:sp>
        <p:nvSpPr>
          <p:cNvPr id="211" name="Rectangle 210"/>
          <p:cNvSpPr/>
          <p:nvPr/>
        </p:nvSpPr>
        <p:spPr bwMode="auto">
          <a:xfrm>
            <a:off x="1169988" y="4284855"/>
            <a:ext cx="7288212" cy="457200"/>
          </a:xfrm>
          <a:prstGeom prst="rect">
            <a:avLst/>
          </a:prstGeom>
          <a:solidFill>
            <a:srgbClr val="0067C5"/>
          </a:solidFill>
          <a:ln w="9525" cap="flat" cmpd="sng" algn="ctr">
            <a:noFill/>
            <a:prstDash val="solid"/>
            <a:round/>
            <a:headEnd type="none" w="med" len="med"/>
            <a:tailEnd type="none" w="med" len="med"/>
          </a:ln>
          <a:effectLst/>
        </p:spPr>
        <p:txBody>
          <a:bodyPr vert="horz" wrap="none" lIns="91424" tIns="45712" rIns="91424" bIns="45712" numCol="1" rtlCol="0" anchor="ctr" anchorCtr="0" compatLnSpc="1">
            <a:prstTxWarp prst="textNoShape">
              <a:avLst/>
            </a:prstTxWarp>
          </a:bodyPr>
          <a:lstStyle/>
          <a:p>
            <a:pPr algn="ctr" defTabSz="914240">
              <a:buClr>
                <a:schemeClr val="accent2"/>
              </a:buClr>
            </a:pPr>
            <a:r>
              <a:rPr lang="en-US" sz="2400" b="1" dirty="0">
                <a:solidFill>
                  <a:schemeClr val="bg1"/>
                </a:solidFill>
              </a:rPr>
              <a:t>E-Series and FAS are Complimentary</a:t>
            </a:r>
          </a:p>
        </p:txBody>
      </p:sp>
    </p:spTree>
    <p:extLst>
      <p:ext uri="{BB962C8B-B14F-4D97-AF65-F5344CB8AC3E}">
        <p14:creationId xmlns:p14="http://schemas.microsoft.com/office/powerpoint/2010/main" val="24776676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0526" y="2540132"/>
            <a:ext cx="4651374" cy="512961"/>
          </a:xfrm>
        </p:spPr>
        <p:txBody>
          <a:bodyPr/>
          <a:lstStyle/>
          <a:p>
            <a:r>
              <a:rPr lang="en-US" dirty="0" smtClean="0"/>
              <a:t>E-Series + Swift</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65817307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Storage Performance Continuum </a:t>
            </a:r>
            <a:endParaRPr lang="en-US" dirty="0"/>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3542843324"/>
              </p:ext>
            </p:extLst>
          </p:nvPr>
        </p:nvGraphicFramePr>
        <p:xfrm>
          <a:off x="457203" y="857251"/>
          <a:ext cx="8316913" cy="4000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7183084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056&quot;&gt;&lt;/object&gt;&lt;object type=&quot;2&quot; unique_id=&quot;10057&quot;&gt;&lt;object type=&quot;3&quot; unique_id=&quot;10058&quot;&gt;&lt;property id=&quot;20148&quot; value=&quot;5&quot;/&gt;&lt;property id=&quot;20300&quot; value=&quot;Slide 1&quot;/&gt;&lt;property id=&quot;20307&quot; value=&quot;348&quot;/&gt;&lt;/object&gt;&lt;object type=&quot;3&quot; unique_id=&quot;10059&quot;&gt;&lt;property id=&quot;20148&quot; value=&quot;5&quot;/&gt;&lt;property id=&quot;20300&quot; value=&quot;Slide 2 - &amp;quot;Internal Use and Confidential Footers&amp;quot;&quot;/&gt;&lt;property id=&quot;20307&quot; value=&quot;353&quot;/&gt;&lt;/object&gt;&lt;object type=&quot;3&quot; unique_id=&quot;10060&quot;&gt;&lt;property id=&quot;20148&quot; value=&quot;5&quot;/&gt;&lt;property id=&quot;20300&quot; value=&quot;Slide 3&quot;/&gt;&lt;property id=&quot;20307&quot; value=&quot;357&quot;/&gt;&lt;/object&gt;&lt;object type=&quot;3&quot; unique_id=&quot;10061&quot;&gt;&lt;property id=&quot;20148&quot; value=&quot;5&quot;/&gt;&lt;property id=&quot;20300&quot; value=&quot;Slide 4 - &amp;quot;Compatibility Between &amp;#x0D;&amp;#x0A;Office 2003 and 2007 Versions&amp;quot;&quot;/&gt;&lt;property id=&quot;20307&quot; value=&quot;356&quot;/&gt;&lt;/object&gt;&lt;object type=&quot;3&quot; unique_id=&quot;10062&quot;&gt;&lt;property id=&quot;20148&quot; value=&quot;5&quot;/&gt;&lt;property id=&quot;20300&quot; value=&quot;Slide 5&quot;/&gt;&lt;property id=&quot;20307&quot; value=&quot;354&quot;/&gt;&lt;/object&gt;&lt;object type=&quot;3&quot; unique_id=&quot;10063&quot;&gt;&lt;property id=&quot;20148&quot; value=&quot;5&quot;/&gt;&lt;property id=&quot;20300&quot; value=&quot;Slide 6&quot;/&gt;&lt;property id=&quot;20307&quot; value=&quot;355&quot;/&gt;&lt;/object&gt;&lt;object type=&quot;3&quot; unique_id=&quot;10064&quot;&gt;&lt;property id=&quot;20148&quot; value=&quot;5&quot;/&gt;&lt;property id=&quot;20300&quot; value=&quot;Slide 7&quot;/&gt;&lt;property id=&quot;20307&quot; value=&quot;349&quot;/&gt;&lt;/objec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INSIGHT 2013">
  <a:themeElements>
    <a:clrScheme name="New NetApp Color Palette">
      <a:dk1>
        <a:srgbClr val="000000"/>
      </a:dk1>
      <a:lt1>
        <a:srgbClr val="FFFFFF"/>
      </a:lt1>
      <a:dk2>
        <a:srgbClr val="003B5C"/>
      </a:dk2>
      <a:lt2>
        <a:srgbClr val="333333"/>
      </a:lt2>
      <a:accent1>
        <a:srgbClr val="F2A900"/>
      </a:accent1>
      <a:accent2>
        <a:srgbClr val="84BD00"/>
      </a:accent2>
      <a:accent3>
        <a:srgbClr val="0067C5"/>
      </a:accent3>
      <a:accent4>
        <a:srgbClr val="E87722"/>
      </a:accent4>
      <a:accent5>
        <a:srgbClr val="C8102D"/>
      </a:accent5>
      <a:accent6>
        <a:srgbClr val="512D6D"/>
      </a:accent6>
      <a:hlink>
        <a:srgbClr val="005EB8"/>
      </a:hlink>
      <a:folHlink>
        <a:srgbClr val="512D6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20000"/>
            <a:lumOff val="80000"/>
          </a:schemeClr>
        </a:solidFill>
        <a:ln w="9525" cap="flat" cmpd="sng" algn="ctr">
          <a:solidFill>
            <a:schemeClr val="bg2"/>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
            <a:schemeClr val="accent2"/>
          </a:buClr>
          <a:buSzTx/>
          <a:buFont typeface="Wingdings 2" pitchFamily="18" charset="2"/>
          <a:buNone/>
          <a:tabLst/>
          <a:defRPr kumimoji="0" sz="2000" b="0" i="0" u="none" strike="noStrike" cap="none" normalizeH="0" baseline="0" smtClean="0">
            <a:ln>
              <a:noFill/>
            </a:ln>
            <a:solidFill>
              <a:schemeClr val="tx1"/>
            </a:solidFill>
            <a:effectLst/>
            <a:latin typeface="Arial" charset="0"/>
          </a:defRPr>
        </a:defPPr>
      </a:lstStyle>
    </a:spDef>
    <a:lnDef>
      <a:spPr bwMode="auto">
        <a:solidFill>
          <a:schemeClr val="accent1"/>
        </a:solidFill>
        <a:ln w="12700" cap="flat" cmpd="sng" algn="ctr">
          <a:solidFill>
            <a:schemeClr val="bg2"/>
          </a:solidFill>
          <a:prstDash val="solid"/>
          <a:round/>
          <a:headEnd type="none" w="med" len="med"/>
          <a:tailEnd type="none" w="med" len="med"/>
        </a:ln>
        <a:effectLst/>
      </a:spPr>
      <a:bodyPr/>
      <a:lstStyle/>
    </a:lnDef>
    <a:txDef>
      <a:spPr>
        <a:noFill/>
      </a:spPr>
      <a:bodyPr wrap="none" rtlCol="0">
        <a:spAutoFit/>
      </a:bodyPr>
      <a:lstStyle>
        <a:defPPr marL="0" indent="0">
          <a:buClr>
            <a:schemeClr val="accent2"/>
          </a:buClr>
          <a:buFont typeface="Wingdings" pitchFamily="2" charset="2"/>
          <a:buNone/>
          <a:defRPr dirty="0" err="1" smtClean="0"/>
        </a:defPPr>
      </a:lstStyle>
    </a:txDef>
  </a:objectDefaults>
  <a:extraClrSchemeLst>
    <a:extraClrScheme>
      <a:clrScheme name="Default Design 1">
        <a:dk1>
          <a:srgbClr val="000000"/>
        </a:dk1>
        <a:lt1>
          <a:srgbClr val="FFFFFF"/>
        </a:lt1>
        <a:dk2>
          <a:srgbClr val="0085B4"/>
        </a:dk2>
        <a:lt2>
          <a:srgbClr val="565656"/>
        </a:lt2>
        <a:accent1>
          <a:srgbClr val="A5A5A5"/>
        </a:accent1>
        <a:accent2>
          <a:srgbClr val="58A618"/>
        </a:accent2>
        <a:accent3>
          <a:srgbClr val="FFFFFF"/>
        </a:accent3>
        <a:accent4>
          <a:srgbClr val="000000"/>
        </a:accent4>
        <a:accent5>
          <a:srgbClr val="CFCFCF"/>
        </a:accent5>
        <a:accent6>
          <a:srgbClr val="4F9615"/>
        </a:accent6>
        <a:hlink>
          <a:srgbClr val="005BAE"/>
        </a:hlink>
        <a:folHlink>
          <a:srgbClr val="F95F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 Title &amp; Bar 720p">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Default - Title &amp; Bar 720p">
      <a:majorFont>
        <a:latin typeface="Arial Bold"/>
        <a:ea typeface="Heiti SC Medium"/>
        <a:cs typeface="Heiti SC Medium"/>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74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74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Default - Title &amp; Bar 720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INSIGHT 2013">
  <a:themeElements>
    <a:clrScheme name="New NetApp Color Palette">
      <a:dk1>
        <a:srgbClr val="000000"/>
      </a:dk1>
      <a:lt1>
        <a:srgbClr val="FFFFFF"/>
      </a:lt1>
      <a:dk2>
        <a:srgbClr val="003B5C"/>
      </a:dk2>
      <a:lt2>
        <a:srgbClr val="333333"/>
      </a:lt2>
      <a:accent1>
        <a:srgbClr val="F2A900"/>
      </a:accent1>
      <a:accent2>
        <a:srgbClr val="84BD00"/>
      </a:accent2>
      <a:accent3>
        <a:srgbClr val="0067C5"/>
      </a:accent3>
      <a:accent4>
        <a:srgbClr val="E87722"/>
      </a:accent4>
      <a:accent5>
        <a:srgbClr val="C8102D"/>
      </a:accent5>
      <a:accent6>
        <a:srgbClr val="512D6D"/>
      </a:accent6>
      <a:hlink>
        <a:srgbClr val="005EB8"/>
      </a:hlink>
      <a:folHlink>
        <a:srgbClr val="512D6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20000"/>
            <a:lumOff val="80000"/>
          </a:schemeClr>
        </a:solidFill>
        <a:ln w="9525" cap="flat" cmpd="sng" algn="ctr">
          <a:solidFill>
            <a:schemeClr val="bg2"/>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
            <a:schemeClr val="accent2"/>
          </a:buClr>
          <a:buSzTx/>
          <a:buFont typeface="Wingdings 2" pitchFamily="18" charset="2"/>
          <a:buNone/>
          <a:tabLst/>
          <a:defRPr kumimoji="0" sz="2000" b="0" i="0" u="none" strike="noStrike" cap="none" normalizeH="0" baseline="0" smtClean="0">
            <a:ln>
              <a:noFill/>
            </a:ln>
            <a:solidFill>
              <a:schemeClr val="tx1"/>
            </a:solidFill>
            <a:effectLst/>
            <a:latin typeface="Arial" charset="0"/>
          </a:defRPr>
        </a:defPPr>
      </a:lstStyle>
    </a:spDef>
    <a:lnDef>
      <a:spPr bwMode="auto">
        <a:solidFill>
          <a:schemeClr val="accent1"/>
        </a:solidFill>
        <a:ln w="12700" cap="flat" cmpd="sng" algn="ctr">
          <a:solidFill>
            <a:schemeClr val="bg2"/>
          </a:solidFill>
          <a:prstDash val="solid"/>
          <a:round/>
          <a:headEnd type="none" w="med" len="med"/>
          <a:tailEnd type="none" w="med" len="med"/>
        </a:ln>
        <a:effectLst/>
      </a:spPr>
      <a:bodyPr/>
      <a:lstStyle/>
    </a:lnDef>
    <a:txDef>
      <a:spPr>
        <a:noFill/>
      </a:spPr>
      <a:bodyPr wrap="square" tIns="73152" bIns="109728" rtlCol="0">
        <a:spAutoFit/>
      </a:bodyPr>
      <a:lstStyle>
        <a:defPPr marL="0" indent="0">
          <a:lnSpc>
            <a:spcPct val="95000"/>
          </a:lnSpc>
          <a:buClr>
            <a:schemeClr val="accent2"/>
          </a:buClr>
          <a:buFont typeface="Wingdings" pitchFamily="2" charset="2"/>
          <a:buNone/>
          <a:defRPr smtClean="0"/>
        </a:defPPr>
      </a:lstStyle>
    </a:txDef>
  </a:objectDefaults>
  <a:extraClrSchemeLst>
    <a:extraClrScheme>
      <a:clrScheme name="Default Design 1">
        <a:dk1>
          <a:srgbClr val="000000"/>
        </a:dk1>
        <a:lt1>
          <a:srgbClr val="FFFFFF"/>
        </a:lt1>
        <a:dk2>
          <a:srgbClr val="0085B4"/>
        </a:dk2>
        <a:lt2>
          <a:srgbClr val="565656"/>
        </a:lt2>
        <a:accent1>
          <a:srgbClr val="A5A5A5"/>
        </a:accent1>
        <a:accent2>
          <a:srgbClr val="58A618"/>
        </a:accent2>
        <a:accent3>
          <a:srgbClr val="FFFFFF"/>
        </a:accent3>
        <a:accent4>
          <a:srgbClr val="000000"/>
        </a:accent4>
        <a:accent5>
          <a:srgbClr val="CFCFCF"/>
        </a:accent5>
        <a:accent6>
          <a:srgbClr val="4F9615"/>
        </a:accent6>
        <a:hlink>
          <a:srgbClr val="005BAE"/>
        </a:hlink>
        <a:folHlink>
          <a:srgbClr val="F95F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29997</TotalTime>
  <Words>2745</Words>
  <Application>Microsoft Macintosh PowerPoint</Application>
  <PresentationFormat>On-screen Show (16:9)</PresentationFormat>
  <Paragraphs>511</Paragraphs>
  <Slides>33</Slides>
  <Notes>20</Notes>
  <HiddenSlides>0</HiddenSlides>
  <MMClips>0</MMClips>
  <ScaleCrop>false</ScaleCrop>
  <HeadingPairs>
    <vt:vector size="4" baseType="variant">
      <vt:variant>
        <vt:lpstr>Theme</vt:lpstr>
      </vt:variant>
      <vt:variant>
        <vt:i4>3</vt:i4>
      </vt:variant>
      <vt:variant>
        <vt:lpstr>Slide Titles</vt:lpstr>
      </vt:variant>
      <vt:variant>
        <vt:i4>33</vt:i4>
      </vt:variant>
    </vt:vector>
  </HeadingPairs>
  <TitlesOfParts>
    <vt:vector size="36" baseType="lpstr">
      <vt:lpstr>INSIGHT 2013</vt:lpstr>
      <vt:lpstr>Default - Title &amp; Bar 720p</vt:lpstr>
      <vt:lpstr>1_INSIGHT 2013</vt:lpstr>
      <vt:lpstr>Session BD-2-329  Building Private Clouds on     E-Series The Swift Object Opportunity</vt:lpstr>
      <vt:lpstr>Agenda (60 min.)</vt:lpstr>
      <vt:lpstr>NetApp OpenStack Overview</vt:lpstr>
      <vt:lpstr>3 Clusters  Private Cloud</vt:lpstr>
      <vt:lpstr>OpenStack: What Is It?</vt:lpstr>
      <vt:lpstr>When to Sell...</vt:lpstr>
      <vt:lpstr>OpenStack and NetApp Storage</vt:lpstr>
      <vt:lpstr>E-Series + Swift</vt:lpstr>
      <vt:lpstr>Object Storage Performance Continuum </vt:lpstr>
      <vt:lpstr>Swift (At Least 3 Copies of Data)</vt:lpstr>
      <vt:lpstr>Swift (Efficient Storage &amp; Scaling)</vt:lpstr>
      <vt:lpstr>Swift + Dynamic Disk Pools (DDP)</vt:lpstr>
      <vt:lpstr>Why E-Series for Swift Object Storage</vt:lpstr>
      <vt:lpstr>OpenStack Performance</vt:lpstr>
      <vt:lpstr>Scaling Swift with E-Series</vt:lpstr>
      <vt:lpstr>Why E-Series + Swift</vt:lpstr>
      <vt:lpstr>NetApp OpenStack Integration Review</vt:lpstr>
      <vt:lpstr>Getting Started with OpenStack at NetApp</vt:lpstr>
      <vt:lpstr>Resources</vt:lpstr>
      <vt:lpstr>Call to Action</vt:lpstr>
      <vt:lpstr>Q &amp; A </vt:lpstr>
      <vt:lpstr>Insight 2013 OpenStack and E-Series Sessions</vt:lpstr>
      <vt:lpstr>Take an Insight Survey!  </vt:lpstr>
      <vt:lpstr>PowerPoint Presentation</vt:lpstr>
      <vt:lpstr>PowerPoint Presentation</vt:lpstr>
      <vt:lpstr>Session BD-2-329 Abstract</vt:lpstr>
      <vt:lpstr>Session BD-2-329 Takeaways</vt:lpstr>
      <vt:lpstr>Data Rebalancing in Minutes vs. Days </vt:lpstr>
      <vt:lpstr>Modular Architecture – Any-to-Any </vt:lpstr>
      <vt:lpstr>NetApp Object Storage Options</vt:lpstr>
      <vt:lpstr>E-Series for Efficient Swift Object Storage</vt:lpstr>
      <vt:lpstr>E-Series Cinder Block Provider</vt:lpstr>
      <vt:lpstr>Future Investigations – Vaulting in the Cloud</vt:lpstr>
    </vt:vector>
  </TitlesOfParts>
  <Company>NetApp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PrestoG</dc:creator>
  <cp:lastModifiedBy>Luke Mun</cp:lastModifiedBy>
  <cp:revision>435</cp:revision>
  <dcterms:created xsi:type="dcterms:W3CDTF">2007-11-29T22:14:11Z</dcterms:created>
  <dcterms:modified xsi:type="dcterms:W3CDTF">2013-10-30T17:15:40Z</dcterms:modified>
</cp:coreProperties>
</file>