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notesMasterIdLst>
    <p:notesMasterId r:id="rId3"/>
  </p:notesMasterIdLst>
  <p:handoutMasterIdLst>
    <p:handoutMasterId r:id="rId4"/>
  </p:handoutMasterIdLst>
  <p:sldIdLst>
    <p:sldId id="911" r:id="rId2"/>
  </p:sldIdLst>
  <p:sldSz cx="12188825" cy="6858000"/>
  <p:notesSz cx="6807200" cy="9939338"/>
  <p:defaultTextStyle>
    <a:defPPr>
      <a:defRPr lang="en-US"/>
    </a:defPPr>
    <a:lvl1pPr marL="0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589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5178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2765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30354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7942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5531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3119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60709" algn="l" defTabSz="91517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8">
          <p15:clr>
            <a:srgbClr val="A4A3A4"/>
          </p15:clr>
        </p15:guide>
        <p15:guide id="2" orient="horz" pos="2126">
          <p15:clr>
            <a:srgbClr val="A4A3A4"/>
          </p15:clr>
        </p15:guide>
        <p15:guide id="3" orient="horz" pos="2258">
          <p15:clr>
            <a:srgbClr val="A4A3A4"/>
          </p15:clr>
        </p15:guide>
        <p15:guide id="4" pos="5587">
          <p15:clr>
            <a:srgbClr val="A4A3A4"/>
          </p15:clr>
        </p15:guide>
        <p15:guide id="5" pos="181">
          <p15:clr>
            <a:srgbClr val="A4A3A4"/>
          </p15:clr>
        </p15:guide>
        <p15:guide id="6" pos="241">
          <p15:clr>
            <a:srgbClr val="A4A3A4"/>
          </p15:clr>
        </p15:guide>
        <p15:guide id="7" pos="1424">
          <p15:clr>
            <a:srgbClr val="A4A3A4"/>
          </p15:clr>
        </p15:guide>
        <p15:guide id="8" orient="horz" pos="1261">
          <p15:clr>
            <a:srgbClr val="A4A3A4"/>
          </p15:clr>
        </p15:guide>
        <p15:guide id="9" orient="horz" pos="4189">
          <p15:clr>
            <a:srgbClr val="A4A3A4"/>
          </p15:clr>
        </p15:guide>
        <p15:guide id="10" orient="horz" pos="3752">
          <p15:clr>
            <a:srgbClr val="A4A3A4"/>
          </p15:clr>
        </p15:guide>
        <p15:guide id="11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am Fore" initials="" lastIdx="1" clrIdx="0"/>
  <p:cmAuthor id="1" name="Robbins, Jeffrey" initials="JMR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8DC63F"/>
    <a:srgbClr val="FFFFFF"/>
    <a:srgbClr val="E7EBF5"/>
    <a:srgbClr val="0186FF"/>
    <a:srgbClr val="E9CC02"/>
    <a:srgbClr val="324715"/>
    <a:srgbClr val="9EA2A2"/>
    <a:srgbClr val="2999FF"/>
    <a:srgbClr val="80B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86" autoAdjust="0"/>
    <p:restoredTop sz="90288" autoAdjust="0"/>
  </p:normalViewPr>
  <p:slideViewPr>
    <p:cSldViewPr snapToGrid="0">
      <p:cViewPr varScale="1">
        <p:scale>
          <a:sx n="75" d="100"/>
          <a:sy n="75" d="100"/>
        </p:scale>
        <p:origin x="54" y="102"/>
      </p:cViewPr>
      <p:guideLst>
        <p:guide orient="horz" pos="4208"/>
        <p:guide orient="horz" pos="2126"/>
        <p:guide orient="horz" pos="2258"/>
        <p:guide pos="5587"/>
        <p:guide pos="181"/>
        <p:guide pos="241"/>
        <p:guide pos="1424"/>
        <p:guide orient="horz" pos="1261"/>
        <p:guide orient="horz" pos="4189"/>
        <p:guide orient="horz" pos="3752"/>
        <p:guide pos="240"/>
      </p:guideLst>
    </p:cSldViewPr>
  </p:slideViewPr>
  <p:outlineViewPr>
    <p:cViewPr>
      <p:scale>
        <a:sx n="33" d="100"/>
        <a:sy n="33" d="100"/>
      </p:scale>
      <p:origin x="0" y="-226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 snapToGrid="0" snapToObjects="1">
      <p:cViewPr varScale="1">
        <p:scale>
          <a:sx n="121" d="100"/>
          <a:sy n="121" d="100"/>
        </p:scale>
        <p:origin x="-4986" y="-108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NetApp Logo"/>
          <p:cNvGrpSpPr>
            <a:grpSpLocks noChangeAspect="1"/>
          </p:cNvGrpSpPr>
          <p:nvPr/>
        </p:nvGrpSpPr>
        <p:grpSpPr bwMode="gray">
          <a:xfrm>
            <a:off x="6130721" y="9608028"/>
            <a:ext cx="507435" cy="148757"/>
            <a:chOff x="1841" y="1625"/>
            <a:chExt cx="3997" cy="1070"/>
          </a:xfrm>
        </p:grpSpPr>
        <p:sp>
          <p:nvSpPr>
            <p:cNvPr id="17" name="AutoShape 4"/>
            <p:cNvSpPr>
              <a:spLocks noChangeAspect="1" noChangeArrowheads="1" noTextEdit="1"/>
            </p:cNvSpPr>
            <p:nvPr userDrawn="1"/>
          </p:nvSpPr>
          <p:spPr bwMode="gray">
            <a:xfrm>
              <a:off x="1841" y="1625"/>
              <a:ext cx="3997" cy="1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18" name="Freeform 6"/>
            <p:cNvSpPr>
              <a:spLocks/>
            </p:cNvSpPr>
            <p:nvPr userDrawn="1"/>
          </p:nvSpPr>
          <p:spPr bwMode="gray">
            <a:xfrm>
              <a:off x="1841" y="1625"/>
              <a:ext cx="1148" cy="957"/>
            </a:xfrm>
            <a:custGeom>
              <a:avLst/>
              <a:gdLst>
                <a:gd name="T0" fmla="*/ 0 w 1148"/>
                <a:gd name="T1" fmla="*/ 0 h 957"/>
                <a:gd name="T2" fmla="*/ 0 w 1148"/>
                <a:gd name="T3" fmla="*/ 957 h 957"/>
                <a:gd name="T4" fmla="*/ 447 w 1148"/>
                <a:gd name="T5" fmla="*/ 957 h 957"/>
                <a:gd name="T6" fmla="*/ 447 w 1148"/>
                <a:gd name="T7" fmla="*/ 383 h 957"/>
                <a:gd name="T8" fmla="*/ 702 w 1148"/>
                <a:gd name="T9" fmla="*/ 383 h 957"/>
                <a:gd name="T10" fmla="*/ 702 w 1148"/>
                <a:gd name="T11" fmla="*/ 957 h 957"/>
                <a:gd name="T12" fmla="*/ 1148 w 1148"/>
                <a:gd name="T13" fmla="*/ 957 h 957"/>
                <a:gd name="T14" fmla="*/ 1148 w 1148"/>
                <a:gd name="T15" fmla="*/ 0 h 957"/>
                <a:gd name="T16" fmla="*/ 0 w 1148"/>
                <a:gd name="T17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957">
                  <a:moveTo>
                    <a:pt x="0" y="0"/>
                  </a:moveTo>
                  <a:lnTo>
                    <a:pt x="0" y="957"/>
                  </a:lnTo>
                  <a:lnTo>
                    <a:pt x="447" y="957"/>
                  </a:lnTo>
                  <a:lnTo>
                    <a:pt x="447" y="383"/>
                  </a:lnTo>
                  <a:lnTo>
                    <a:pt x="702" y="383"/>
                  </a:lnTo>
                  <a:lnTo>
                    <a:pt x="702" y="957"/>
                  </a:lnTo>
                  <a:lnTo>
                    <a:pt x="1148" y="957"/>
                  </a:lnTo>
                  <a:lnTo>
                    <a:pt x="11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gray">
            <a:xfrm>
              <a:off x="3244" y="2097"/>
              <a:ext cx="428" cy="485"/>
            </a:xfrm>
            <a:custGeom>
              <a:avLst/>
              <a:gdLst>
                <a:gd name="T0" fmla="*/ 322 w 428"/>
                <a:gd name="T1" fmla="*/ 300 h 485"/>
                <a:gd name="T2" fmla="*/ 97 w 428"/>
                <a:gd name="T3" fmla="*/ 0 h 485"/>
                <a:gd name="T4" fmla="*/ 0 w 428"/>
                <a:gd name="T5" fmla="*/ 0 h 485"/>
                <a:gd name="T6" fmla="*/ 0 w 428"/>
                <a:gd name="T7" fmla="*/ 485 h 485"/>
                <a:gd name="T8" fmla="*/ 104 w 428"/>
                <a:gd name="T9" fmla="*/ 485 h 485"/>
                <a:gd name="T10" fmla="*/ 104 w 428"/>
                <a:gd name="T11" fmla="*/ 180 h 485"/>
                <a:gd name="T12" fmla="*/ 338 w 428"/>
                <a:gd name="T13" fmla="*/ 485 h 485"/>
                <a:gd name="T14" fmla="*/ 428 w 428"/>
                <a:gd name="T15" fmla="*/ 485 h 485"/>
                <a:gd name="T16" fmla="*/ 428 w 428"/>
                <a:gd name="T17" fmla="*/ 0 h 485"/>
                <a:gd name="T18" fmla="*/ 322 w 428"/>
                <a:gd name="T19" fmla="*/ 0 h 485"/>
                <a:gd name="T20" fmla="*/ 322 w 428"/>
                <a:gd name="T21" fmla="*/ 3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8" h="485">
                  <a:moveTo>
                    <a:pt x="322" y="300"/>
                  </a:moveTo>
                  <a:lnTo>
                    <a:pt x="97" y="0"/>
                  </a:lnTo>
                  <a:lnTo>
                    <a:pt x="0" y="0"/>
                  </a:lnTo>
                  <a:lnTo>
                    <a:pt x="0" y="485"/>
                  </a:lnTo>
                  <a:lnTo>
                    <a:pt x="104" y="485"/>
                  </a:lnTo>
                  <a:lnTo>
                    <a:pt x="104" y="180"/>
                  </a:lnTo>
                  <a:lnTo>
                    <a:pt x="338" y="485"/>
                  </a:lnTo>
                  <a:lnTo>
                    <a:pt x="428" y="485"/>
                  </a:lnTo>
                  <a:lnTo>
                    <a:pt x="428" y="0"/>
                  </a:lnTo>
                  <a:lnTo>
                    <a:pt x="322" y="0"/>
                  </a:lnTo>
                  <a:lnTo>
                    <a:pt x="322" y="3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gray">
            <a:xfrm>
              <a:off x="3721" y="2206"/>
              <a:ext cx="362" cy="385"/>
            </a:xfrm>
            <a:custGeom>
              <a:avLst/>
              <a:gdLst>
                <a:gd name="T0" fmla="*/ 77 w 153"/>
                <a:gd name="T1" fmla="*/ 0 h 163"/>
                <a:gd name="T2" fmla="*/ 0 w 153"/>
                <a:gd name="T3" fmla="*/ 81 h 163"/>
                <a:gd name="T4" fmla="*/ 0 w 153"/>
                <a:gd name="T5" fmla="*/ 82 h 163"/>
                <a:gd name="T6" fmla="*/ 81 w 153"/>
                <a:gd name="T7" fmla="*/ 163 h 163"/>
                <a:gd name="T8" fmla="*/ 145 w 153"/>
                <a:gd name="T9" fmla="*/ 133 h 163"/>
                <a:gd name="T10" fmla="*/ 120 w 153"/>
                <a:gd name="T11" fmla="*/ 111 h 163"/>
                <a:gd name="T12" fmla="*/ 82 w 153"/>
                <a:gd name="T13" fmla="*/ 127 h 163"/>
                <a:gd name="T14" fmla="*/ 44 w 153"/>
                <a:gd name="T15" fmla="*/ 97 h 163"/>
                <a:gd name="T16" fmla="*/ 152 w 153"/>
                <a:gd name="T17" fmla="*/ 97 h 163"/>
                <a:gd name="T18" fmla="*/ 153 w 153"/>
                <a:gd name="T19" fmla="*/ 85 h 163"/>
                <a:gd name="T20" fmla="*/ 77 w 153"/>
                <a:gd name="T21" fmla="*/ 0 h 163"/>
                <a:gd name="T22" fmla="*/ 43 w 153"/>
                <a:gd name="T23" fmla="*/ 69 h 163"/>
                <a:gd name="T24" fmla="*/ 77 w 153"/>
                <a:gd name="T25" fmla="*/ 36 h 163"/>
                <a:gd name="T26" fmla="*/ 110 w 153"/>
                <a:gd name="T27" fmla="*/ 69 h 163"/>
                <a:gd name="T28" fmla="*/ 43 w 153"/>
                <a:gd name="T29" fmla="*/ 6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163">
                  <a:moveTo>
                    <a:pt x="77" y="0"/>
                  </a:moveTo>
                  <a:cubicBezTo>
                    <a:pt x="32" y="0"/>
                    <a:pt x="0" y="37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30"/>
                    <a:pt x="35" y="163"/>
                    <a:pt x="81" y="163"/>
                  </a:cubicBezTo>
                  <a:cubicBezTo>
                    <a:pt x="110" y="163"/>
                    <a:pt x="131" y="152"/>
                    <a:pt x="145" y="133"/>
                  </a:cubicBezTo>
                  <a:cubicBezTo>
                    <a:pt x="120" y="111"/>
                    <a:pt x="120" y="111"/>
                    <a:pt x="120" y="111"/>
                  </a:cubicBezTo>
                  <a:cubicBezTo>
                    <a:pt x="108" y="122"/>
                    <a:pt x="97" y="127"/>
                    <a:pt x="82" y="127"/>
                  </a:cubicBezTo>
                  <a:cubicBezTo>
                    <a:pt x="62" y="127"/>
                    <a:pt x="48" y="117"/>
                    <a:pt x="44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3" y="93"/>
                    <a:pt x="153" y="88"/>
                    <a:pt x="153" y="85"/>
                  </a:cubicBezTo>
                  <a:cubicBezTo>
                    <a:pt x="153" y="41"/>
                    <a:pt x="129" y="0"/>
                    <a:pt x="77" y="0"/>
                  </a:cubicBezTo>
                  <a:close/>
                  <a:moveTo>
                    <a:pt x="43" y="69"/>
                  </a:moveTo>
                  <a:cubicBezTo>
                    <a:pt x="47" y="49"/>
                    <a:pt x="59" y="36"/>
                    <a:pt x="77" y="36"/>
                  </a:cubicBezTo>
                  <a:cubicBezTo>
                    <a:pt x="96" y="36"/>
                    <a:pt x="107" y="49"/>
                    <a:pt x="110" y="69"/>
                  </a:cubicBezTo>
                  <a:lnTo>
                    <a:pt x="43" y="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gray">
            <a:xfrm>
              <a:off x="4104" y="2121"/>
              <a:ext cx="234" cy="468"/>
            </a:xfrm>
            <a:custGeom>
              <a:avLst/>
              <a:gdLst>
                <a:gd name="T0" fmla="*/ 63 w 99"/>
                <a:gd name="T1" fmla="*/ 0 h 198"/>
                <a:gd name="T2" fmla="*/ 18 w 99"/>
                <a:gd name="T3" fmla="*/ 0 h 198"/>
                <a:gd name="T4" fmla="*/ 18 w 99"/>
                <a:gd name="T5" fmla="*/ 39 h 198"/>
                <a:gd name="T6" fmla="*/ 0 w 99"/>
                <a:gd name="T7" fmla="*/ 39 h 198"/>
                <a:gd name="T8" fmla="*/ 0 w 99"/>
                <a:gd name="T9" fmla="*/ 77 h 198"/>
                <a:gd name="T10" fmla="*/ 18 w 99"/>
                <a:gd name="T11" fmla="*/ 77 h 198"/>
                <a:gd name="T12" fmla="*/ 18 w 99"/>
                <a:gd name="T13" fmla="*/ 151 h 198"/>
                <a:gd name="T14" fmla="*/ 64 w 99"/>
                <a:gd name="T15" fmla="*/ 198 h 198"/>
                <a:gd name="T16" fmla="*/ 99 w 99"/>
                <a:gd name="T17" fmla="*/ 189 h 198"/>
                <a:gd name="T18" fmla="*/ 99 w 99"/>
                <a:gd name="T19" fmla="*/ 153 h 198"/>
                <a:gd name="T20" fmla="*/ 77 w 99"/>
                <a:gd name="T21" fmla="*/ 159 h 198"/>
                <a:gd name="T22" fmla="*/ 63 w 99"/>
                <a:gd name="T23" fmla="*/ 144 h 198"/>
                <a:gd name="T24" fmla="*/ 63 w 99"/>
                <a:gd name="T25" fmla="*/ 77 h 198"/>
                <a:gd name="T26" fmla="*/ 99 w 99"/>
                <a:gd name="T27" fmla="*/ 77 h 198"/>
                <a:gd name="T28" fmla="*/ 99 w 99"/>
                <a:gd name="T29" fmla="*/ 39 h 198"/>
                <a:gd name="T30" fmla="*/ 63 w 99"/>
                <a:gd name="T31" fmla="*/ 39 h 198"/>
                <a:gd name="T32" fmla="*/ 63 w 99"/>
                <a:gd name="T3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" h="198">
                  <a:moveTo>
                    <a:pt x="6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87"/>
                    <a:pt x="37" y="198"/>
                    <a:pt x="64" y="198"/>
                  </a:cubicBezTo>
                  <a:cubicBezTo>
                    <a:pt x="79" y="198"/>
                    <a:pt x="89" y="194"/>
                    <a:pt x="99" y="189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2" y="157"/>
                    <a:pt x="85" y="159"/>
                    <a:pt x="77" y="159"/>
                  </a:cubicBezTo>
                  <a:cubicBezTo>
                    <a:pt x="67" y="159"/>
                    <a:pt x="63" y="154"/>
                    <a:pt x="63" y="144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63" y="39"/>
                    <a:pt x="63" y="39"/>
                    <a:pt x="63" y="39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2" name="Freeform 10"/>
            <p:cNvSpPr>
              <a:spLocks noEditPoints="1"/>
            </p:cNvSpPr>
            <p:nvPr userDrawn="1"/>
          </p:nvSpPr>
          <p:spPr bwMode="gray">
            <a:xfrm>
              <a:off x="4886" y="2206"/>
              <a:ext cx="387" cy="487"/>
            </a:xfrm>
            <a:custGeom>
              <a:avLst/>
              <a:gdLst>
                <a:gd name="T0" fmla="*/ 93 w 164"/>
                <a:gd name="T1" fmla="*/ 0 h 206"/>
                <a:gd name="T2" fmla="*/ 44 w 164"/>
                <a:gd name="T3" fmla="*/ 26 h 206"/>
                <a:gd name="T4" fmla="*/ 44 w 164"/>
                <a:gd name="T5" fmla="*/ 3 h 206"/>
                <a:gd name="T6" fmla="*/ 0 w 164"/>
                <a:gd name="T7" fmla="*/ 3 h 206"/>
                <a:gd name="T8" fmla="*/ 0 w 164"/>
                <a:gd name="T9" fmla="*/ 206 h 206"/>
                <a:gd name="T10" fmla="*/ 44 w 164"/>
                <a:gd name="T11" fmla="*/ 206 h 206"/>
                <a:gd name="T12" fmla="*/ 44 w 164"/>
                <a:gd name="T13" fmla="*/ 139 h 206"/>
                <a:gd name="T14" fmla="*/ 93 w 164"/>
                <a:gd name="T15" fmla="*/ 162 h 206"/>
                <a:gd name="T16" fmla="*/ 164 w 164"/>
                <a:gd name="T17" fmla="*/ 81 h 206"/>
                <a:gd name="T18" fmla="*/ 164 w 164"/>
                <a:gd name="T19" fmla="*/ 81 h 206"/>
                <a:gd name="T20" fmla="*/ 93 w 164"/>
                <a:gd name="T21" fmla="*/ 0 h 206"/>
                <a:gd name="T22" fmla="*/ 120 w 164"/>
                <a:gd name="T23" fmla="*/ 81 h 206"/>
                <a:gd name="T24" fmla="*/ 81 w 164"/>
                <a:gd name="T25" fmla="*/ 124 h 206"/>
                <a:gd name="T26" fmla="*/ 44 w 164"/>
                <a:gd name="T27" fmla="*/ 81 h 206"/>
                <a:gd name="T28" fmla="*/ 44 w 164"/>
                <a:gd name="T29" fmla="*/ 81 h 206"/>
                <a:gd name="T30" fmla="*/ 81 w 164"/>
                <a:gd name="T31" fmla="*/ 38 h 206"/>
                <a:gd name="T32" fmla="*/ 120 w 164"/>
                <a:gd name="T33" fmla="*/ 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06">
                  <a:moveTo>
                    <a:pt x="93" y="0"/>
                  </a:moveTo>
                  <a:cubicBezTo>
                    <a:pt x="70" y="0"/>
                    <a:pt x="55" y="11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44" y="206"/>
                    <a:pt x="44" y="206"/>
                    <a:pt x="44" y="206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55" y="151"/>
                    <a:pt x="69" y="162"/>
                    <a:pt x="93" y="162"/>
                  </a:cubicBezTo>
                  <a:cubicBezTo>
                    <a:pt x="130" y="162"/>
                    <a:pt x="164" y="133"/>
                    <a:pt x="164" y="81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29"/>
                    <a:pt x="129" y="0"/>
                    <a:pt x="93" y="0"/>
                  </a:cubicBezTo>
                  <a:close/>
                  <a:moveTo>
                    <a:pt x="120" y="81"/>
                  </a:moveTo>
                  <a:cubicBezTo>
                    <a:pt x="120" y="108"/>
                    <a:pt x="102" y="124"/>
                    <a:pt x="81" y="124"/>
                  </a:cubicBezTo>
                  <a:cubicBezTo>
                    <a:pt x="61" y="124"/>
                    <a:pt x="44" y="107"/>
                    <a:pt x="4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55"/>
                    <a:pt x="61" y="38"/>
                    <a:pt x="81" y="38"/>
                  </a:cubicBezTo>
                  <a:cubicBezTo>
                    <a:pt x="102" y="38"/>
                    <a:pt x="120" y="55"/>
                    <a:pt x="120" y="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3" name="Freeform 11"/>
            <p:cNvSpPr>
              <a:spLocks noEditPoints="1"/>
            </p:cNvSpPr>
            <p:nvPr userDrawn="1"/>
          </p:nvSpPr>
          <p:spPr bwMode="gray">
            <a:xfrm>
              <a:off x="5316" y="2206"/>
              <a:ext cx="385" cy="487"/>
            </a:xfrm>
            <a:custGeom>
              <a:avLst/>
              <a:gdLst>
                <a:gd name="T0" fmla="*/ 92 w 163"/>
                <a:gd name="T1" fmla="*/ 0 h 206"/>
                <a:gd name="T2" fmla="*/ 44 w 163"/>
                <a:gd name="T3" fmla="*/ 26 h 206"/>
                <a:gd name="T4" fmla="*/ 44 w 163"/>
                <a:gd name="T5" fmla="*/ 3 h 206"/>
                <a:gd name="T6" fmla="*/ 0 w 163"/>
                <a:gd name="T7" fmla="*/ 3 h 206"/>
                <a:gd name="T8" fmla="*/ 0 w 163"/>
                <a:gd name="T9" fmla="*/ 206 h 206"/>
                <a:gd name="T10" fmla="*/ 44 w 163"/>
                <a:gd name="T11" fmla="*/ 206 h 206"/>
                <a:gd name="T12" fmla="*/ 44 w 163"/>
                <a:gd name="T13" fmla="*/ 139 h 206"/>
                <a:gd name="T14" fmla="*/ 92 w 163"/>
                <a:gd name="T15" fmla="*/ 162 h 206"/>
                <a:gd name="T16" fmla="*/ 163 w 163"/>
                <a:gd name="T17" fmla="*/ 81 h 206"/>
                <a:gd name="T18" fmla="*/ 163 w 163"/>
                <a:gd name="T19" fmla="*/ 81 h 206"/>
                <a:gd name="T20" fmla="*/ 92 w 163"/>
                <a:gd name="T21" fmla="*/ 0 h 206"/>
                <a:gd name="T22" fmla="*/ 119 w 163"/>
                <a:gd name="T23" fmla="*/ 81 h 206"/>
                <a:gd name="T24" fmla="*/ 81 w 163"/>
                <a:gd name="T25" fmla="*/ 124 h 206"/>
                <a:gd name="T26" fmla="*/ 43 w 163"/>
                <a:gd name="T27" fmla="*/ 81 h 206"/>
                <a:gd name="T28" fmla="*/ 43 w 163"/>
                <a:gd name="T29" fmla="*/ 81 h 206"/>
                <a:gd name="T30" fmla="*/ 81 w 163"/>
                <a:gd name="T31" fmla="*/ 38 h 206"/>
                <a:gd name="T32" fmla="*/ 119 w 163"/>
                <a:gd name="T33" fmla="*/ 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6">
                  <a:moveTo>
                    <a:pt x="92" y="0"/>
                  </a:moveTo>
                  <a:cubicBezTo>
                    <a:pt x="69" y="0"/>
                    <a:pt x="55" y="11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44" y="206"/>
                    <a:pt x="44" y="206"/>
                    <a:pt x="44" y="206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54" y="151"/>
                    <a:pt x="69" y="162"/>
                    <a:pt x="92" y="162"/>
                  </a:cubicBezTo>
                  <a:cubicBezTo>
                    <a:pt x="129" y="162"/>
                    <a:pt x="163" y="133"/>
                    <a:pt x="163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29"/>
                    <a:pt x="129" y="0"/>
                    <a:pt x="92" y="0"/>
                  </a:cubicBezTo>
                  <a:close/>
                  <a:moveTo>
                    <a:pt x="119" y="81"/>
                  </a:moveTo>
                  <a:cubicBezTo>
                    <a:pt x="119" y="108"/>
                    <a:pt x="102" y="124"/>
                    <a:pt x="81" y="124"/>
                  </a:cubicBezTo>
                  <a:cubicBezTo>
                    <a:pt x="60" y="124"/>
                    <a:pt x="43" y="107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55"/>
                    <a:pt x="60" y="38"/>
                    <a:pt x="81" y="38"/>
                  </a:cubicBezTo>
                  <a:cubicBezTo>
                    <a:pt x="102" y="38"/>
                    <a:pt x="119" y="55"/>
                    <a:pt x="119" y="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4" name="Freeform 12"/>
            <p:cNvSpPr>
              <a:spLocks noEditPoints="1"/>
            </p:cNvSpPr>
            <p:nvPr userDrawn="1"/>
          </p:nvSpPr>
          <p:spPr bwMode="gray">
            <a:xfrm>
              <a:off x="4364" y="2097"/>
              <a:ext cx="496" cy="485"/>
            </a:xfrm>
            <a:custGeom>
              <a:avLst/>
              <a:gdLst>
                <a:gd name="T0" fmla="*/ 201 w 496"/>
                <a:gd name="T1" fmla="*/ 0 h 485"/>
                <a:gd name="T2" fmla="*/ 0 w 496"/>
                <a:gd name="T3" fmla="*/ 485 h 485"/>
                <a:gd name="T4" fmla="*/ 109 w 496"/>
                <a:gd name="T5" fmla="*/ 485 h 485"/>
                <a:gd name="T6" fmla="*/ 151 w 496"/>
                <a:gd name="T7" fmla="*/ 376 h 485"/>
                <a:gd name="T8" fmla="*/ 343 w 496"/>
                <a:gd name="T9" fmla="*/ 376 h 485"/>
                <a:gd name="T10" fmla="*/ 385 w 496"/>
                <a:gd name="T11" fmla="*/ 485 h 485"/>
                <a:gd name="T12" fmla="*/ 496 w 496"/>
                <a:gd name="T13" fmla="*/ 485 h 485"/>
                <a:gd name="T14" fmla="*/ 295 w 496"/>
                <a:gd name="T15" fmla="*/ 0 h 485"/>
                <a:gd name="T16" fmla="*/ 201 w 496"/>
                <a:gd name="T17" fmla="*/ 0 h 485"/>
                <a:gd name="T18" fmla="*/ 182 w 496"/>
                <a:gd name="T19" fmla="*/ 284 h 485"/>
                <a:gd name="T20" fmla="*/ 246 w 496"/>
                <a:gd name="T21" fmla="*/ 128 h 485"/>
                <a:gd name="T22" fmla="*/ 309 w 496"/>
                <a:gd name="T23" fmla="*/ 284 h 485"/>
                <a:gd name="T24" fmla="*/ 182 w 496"/>
                <a:gd name="T25" fmla="*/ 284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485">
                  <a:moveTo>
                    <a:pt x="201" y="0"/>
                  </a:moveTo>
                  <a:lnTo>
                    <a:pt x="0" y="485"/>
                  </a:lnTo>
                  <a:lnTo>
                    <a:pt x="109" y="485"/>
                  </a:lnTo>
                  <a:lnTo>
                    <a:pt x="151" y="376"/>
                  </a:lnTo>
                  <a:lnTo>
                    <a:pt x="343" y="376"/>
                  </a:lnTo>
                  <a:lnTo>
                    <a:pt x="385" y="485"/>
                  </a:lnTo>
                  <a:lnTo>
                    <a:pt x="496" y="485"/>
                  </a:lnTo>
                  <a:lnTo>
                    <a:pt x="295" y="0"/>
                  </a:lnTo>
                  <a:lnTo>
                    <a:pt x="201" y="0"/>
                  </a:lnTo>
                  <a:close/>
                  <a:moveTo>
                    <a:pt x="182" y="284"/>
                  </a:moveTo>
                  <a:lnTo>
                    <a:pt x="246" y="128"/>
                  </a:lnTo>
                  <a:lnTo>
                    <a:pt x="309" y="284"/>
                  </a:lnTo>
                  <a:lnTo>
                    <a:pt x="182" y="2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gray">
            <a:xfrm>
              <a:off x="5758" y="2232"/>
              <a:ext cx="52" cy="71"/>
            </a:xfrm>
            <a:custGeom>
              <a:avLst/>
              <a:gdLst>
                <a:gd name="T0" fmla="*/ 19 w 22"/>
                <a:gd name="T1" fmla="*/ 15 h 30"/>
                <a:gd name="T2" fmla="*/ 22 w 22"/>
                <a:gd name="T3" fmla="*/ 9 h 30"/>
                <a:gd name="T4" fmla="*/ 19 w 22"/>
                <a:gd name="T5" fmla="*/ 3 h 30"/>
                <a:gd name="T6" fmla="*/ 11 w 22"/>
                <a:gd name="T7" fmla="*/ 0 h 30"/>
                <a:gd name="T8" fmla="*/ 0 w 22"/>
                <a:gd name="T9" fmla="*/ 0 h 30"/>
                <a:gd name="T10" fmla="*/ 0 w 22"/>
                <a:gd name="T11" fmla="*/ 30 h 30"/>
                <a:gd name="T12" fmla="*/ 4 w 22"/>
                <a:gd name="T13" fmla="*/ 30 h 30"/>
                <a:gd name="T14" fmla="*/ 4 w 22"/>
                <a:gd name="T15" fmla="*/ 17 h 30"/>
                <a:gd name="T16" fmla="*/ 9 w 22"/>
                <a:gd name="T17" fmla="*/ 17 h 30"/>
                <a:gd name="T18" fmla="*/ 17 w 22"/>
                <a:gd name="T19" fmla="*/ 30 h 30"/>
                <a:gd name="T20" fmla="*/ 22 w 22"/>
                <a:gd name="T21" fmla="*/ 30 h 30"/>
                <a:gd name="T22" fmla="*/ 14 w 22"/>
                <a:gd name="T23" fmla="*/ 17 h 30"/>
                <a:gd name="T24" fmla="*/ 19 w 22"/>
                <a:gd name="T25" fmla="*/ 15 h 30"/>
                <a:gd name="T26" fmla="*/ 9 w 22"/>
                <a:gd name="T27" fmla="*/ 14 h 30"/>
                <a:gd name="T28" fmla="*/ 4 w 22"/>
                <a:gd name="T29" fmla="*/ 14 h 30"/>
                <a:gd name="T30" fmla="*/ 4 w 22"/>
                <a:gd name="T31" fmla="*/ 4 h 30"/>
                <a:gd name="T32" fmla="*/ 10 w 22"/>
                <a:gd name="T33" fmla="*/ 4 h 30"/>
                <a:gd name="T34" fmla="*/ 13 w 22"/>
                <a:gd name="T35" fmla="*/ 4 h 30"/>
                <a:gd name="T36" fmla="*/ 15 w 22"/>
                <a:gd name="T37" fmla="*/ 5 h 30"/>
                <a:gd name="T38" fmla="*/ 16 w 22"/>
                <a:gd name="T39" fmla="*/ 6 h 30"/>
                <a:gd name="T40" fmla="*/ 17 w 22"/>
                <a:gd name="T41" fmla="*/ 9 h 30"/>
                <a:gd name="T42" fmla="*/ 16 w 22"/>
                <a:gd name="T43" fmla="*/ 12 h 30"/>
                <a:gd name="T44" fmla="*/ 15 w 22"/>
                <a:gd name="T45" fmla="*/ 13 h 30"/>
                <a:gd name="T46" fmla="*/ 12 w 22"/>
                <a:gd name="T47" fmla="*/ 14 h 30"/>
                <a:gd name="T48" fmla="*/ 9 w 22"/>
                <a:gd name="T4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30">
                  <a:moveTo>
                    <a:pt x="19" y="15"/>
                  </a:moveTo>
                  <a:cubicBezTo>
                    <a:pt x="21" y="14"/>
                    <a:pt x="22" y="12"/>
                    <a:pt x="22" y="9"/>
                  </a:cubicBezTo>
                  <a:cubicBezTo>
                    <a:pt x="22" y="6"/>
                    <a:pt x="21" y="4"/>
                    <a:pt x="19" y="3"/>
                  </a:cubicBezTo>
                  <a:cubicBezTo>
                    <a:pt x="17" y="1"/>
                    <a:pt x="15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7"/>
                    <a:pt x="18" y="16"/>
                    <a:pt x="19" y="15"/>
                  </a:cubicBezTo>
                  <a:close/>
                  <a:moveTo>
                    <a:pt x="9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ubicBezTo>
                    <a:pt x="17" y="10"/>
                    <a:pt x="17" y="11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4" y="13"/>
                    <a:pt x="13" y="13"/>
                    <a:pt x="12" y="14"/>
                  </a:cubicBezTo>
                  <a:cubicBezTo>
                    <a:pt x="11" y="14"/>
                    <a:pt x="10" y="14"/>
                    <a:pt x="9" y="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6" name="Freeform 14"/>
            <p:cNvSpPr>
              <a:spLocks noEditPoints="1"/>
            </p:cNvSpPr>
            <p:nvPr userDrawn="1"/>
          </p:nvSpPr>
          <p:spPr bwMode="gray">
            <a:xfrm>
              <a:off x="5720" y="2208"/>
              <a:ext cx="120" cy="121"/>
            </a:xfrm>
            <a:custGeom>
              <a:avLst/>
              <a:gdLst>
                <a:gd name="T0" fmla="*/ 49 w 51"/>
                <a:gd name="T1" fmla="*/ 15 h 51"/>
                <a:gd name="T2" fmla="*/ 44 w 51"/>
                <a:gd name="T3" fmla="*/ 7 h 51"/>
                <a:gd name="T4" fmla="*/ 35 w 51"/>
                <a:gd name="T5" fmla="*/ 2 h 51"/>
                <a:gd name="T6" fmla="*/ 26 w 51"/>
                <a:gd name="T7" fmla="*/ 0 h 51"/>
                <a:gd name="T8" fmla="*/ 16 w 51"/>
                <a:gd name="T9" fmla="*/ 2 h 51"/>
                <a:gd name="T10" fmla="*/ 8 w 51"/>
                <a:gd name="T11" fmla="*/ 7 h 51"/>
                <a:gd name="T12" fmla="*/ 2 w 51"/>
                <a:gd name="T13" fmla="*/ 15 h 51"/>
                <a:gd name="T14" fmla="*/ 0 w 51"/>
                <a:gd name="T15" fmla="*/ 25 h 51"/>
                <a:gd name="T16" fmla="*/ 2 w 51"/>
                <a:gd name="T17" fmla="*/ 35 h 51"/>
                <a:gd name="T18" fmla="*/ 8 w 51"/>
                <a:gd name="T19" fmla="*/ 44 h 51"/>
                <a:gd name="T20" fmla="*/ 16 w 51"/>
                <a:gd name="T21" fmla="*/ 49 h 51"/>
                <a:gd name="T22" fmla="*/ 26 w 51"/>
                <a:gd name="T23" fmla="*/ 51 h 51"/>
                <a:gd name="T24" fmla="*/ 35 w 51"/>
                <a:gd name="T25" fmla="*/ 49 h 51"/>
                <a:gd name="T26" fmla="*/ 44 w 51"/>
                <a:gd name="T27" fmla="*/ 44 h 51"/>
                <a:gd name="T28" fmla="*/ 49 w 51"/>
                <a:gd name="T29" fmla="*/ 35 h 51"/>
                <a:gd name="T30" fmla="*/ 51 w 51"/>
                <a:gd name="T31" fmla="*/ 25 h 51"/>
                <a:gd name="T32" fmla="*/ 49 w 51"/>
                <a:gd name="T33" fmla="*/ 15 h 51"/>
                <a:gd name="T34" fmla="*/ 45 w 51"/>
                <a:gd name="T35" fmla="*/ 34 h 51"/>
                <a:gd name="T36" fmla="*/ 41 w 51"/>
                <a:gd name="T37" fmla="*/ 41 h 51"/>
                <a:gd name="T38" fmla="*/ 34 w 51"/>
                <a:gd name="T39" fmla="*/ 45 h 51"/>
                <a:gd name="T40" fmla="*/ 26 w 51"/>
                <a:gd name="T41" fmla="*/ 47 h 51"/>
                <a:gd name="T42" fmla="*/ 17 w 51"/>
                <a:gd name="T43" fmla="*/ 45 h 51"/>
                <a:gd name="T44" fmla="*/ 11 w 51"/>
                <a:gd name="T45" fmla="*/ 41 h 51"/>
                <a:gd name="T46" fmla="*/ 6 w 51"/>
                <a:gd name="T47" fmla="*/ 34 h 51"/>
                <a:gd name="T48" fmla="*/ 5 w 51"/>
                <a:gd name="T49" fmla="*/ 25 h 51"/>
                <a:gd name="T50" fmla="*/ 6 w 51"/>
                <a:gd name="T51" fmla="*/ 17 h 51"/>
                <a:gd name="T52" fmla="*/ 11 w 51"/>
                <a:gd name="T53" fmla="*/ 10 h 51"/>
                <a:gd name="T54" fmla="*/ 17 w 51"/>
                <a:gd name="T55" fmla="*/ 5 h 51"/>
                <a:gd name="T56" fmla="*/ 26 w 51"/>
                <a:gd name="T57" fmla="*/ 4 h 51"/>
                <a:gd name="T58" fmla="*/ 34 w 51"/>
                <a:gd name="T59" fmla="*/ 5 h 51"/>
                <a:gd name="T60" fmla="*/ 41 w 51"/>
                <a:gd name="T61" fmla="*/ 10 h 51"/>
                <a:gd name="T62" fmla="*/ 45 w 51"/>
                <a:gd name="T63" fmla="*/ 17 h 51"/>
                <a:gd name="T64" fmla="*/ 47 w 51"/>
                <a:gd name="T65" fmla="*/ 25 h 51"/>
                <a:gd name="T66" fmla="*/ 45 w 51"/>
                <a:gd name="T67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51">
                  <a:moveTo>
                    <a:pt x="49" y="15"/>
                  </a:moveTo>
                  <a:cubicBezTo>
                    <a:pt x="48" y="12"/>
                    <a:pt x="46" y="9"/>
                    <a:pt x="44" y="7"/>
                  </a:cubicBezTo>
                  <a:cubicBezTo>
                    <a:pt x="41" y="5"/>
                    <a:pt x="39" y="3"/>
                    <a:pt x="35" y="2"/>
                  </a:cubicBezTo>
                  <a:cubicBezTo>
                    <a:pt x="32" y="0"/>
                    <a:pt x="29" y="0"/>
                    <a:pt x="26" y="0"/>
                  </a:cubicBezTo>
                  <a:cubicBezTo>
                    <a:pt x="22" y="0"/>
                    <a:pt x="19" y="0"/>
                    <a:pt x="16" y="2"/>
                  </a:cubicBezTo>
                  <a:cubicBezTo>
                    <a:pt x="13" y="3"/>
                    <a:pt x="10" y="5"/>
                    <a:pt x="8" y="7"/>
                  </a:cubicBezTo>
                  <a:cubicBezTo>
                    <a:pt x="5" y="9"/>
                    <a:pt x="3" y="12"/>
                    <a:pt x="2" y="15"/>
                  </a:cubicBezTo>
                  <a:cubicBezTo>
                    <a:pt x="1" y="18"/>
                    <a:pt x="0" y="22"/>
                    <a:pt x="0" y="25"/>
                  </a:cubicBezTo>
                  <a:cubicBezTo>
                    <a:pt x="0" y="29"/>
                    <a:pt x="1" y="32"/>
                    <a:pt x="2" y="35"/>
                  </a:cubicBezTo>
                  <a:cubicBezTo>
                    <a:pt x="3" y="39"/>
                    <a:pt x="5" y="41"/>
                    <a:pt x="8" y="44"/>
                  </a:cubicBezTo>
                  <a:cubicBezTo>
                    <a:pt x="10" y="46"/>
                    <a:pt x="13" y="48"/>
                    <a:pt x="16" y="49"/>
                  </a:cubicBezTo>
                  <a:cubicBezTo>
                    <a:pt x="19" y="50"/>
                    <a:pt x="22" y="51"/>
                    <a:pt x="26" y="51"/>
                  </a:cubicBezTo>
                  <a:cubicBezTo>
                    <a:pt x="29" y="51"/>
                    <a:pt x="32" y="50"/>
                    <a:pt x="35" y="49"/>
                  </a:cubicBezTo>
                  <a:cubicBezTo>
                    <a:pt x="39" y="48"/>
                    <a:pt x="41" y="46"/>
                    <a:pt x="44" y="44"/>
                  </a:cubicBezTo>
                  <a:cubicBezTo>
                    <a:pt x="46" y="41"/>
                    <a:pt x="48" y="39"/>
                    <a:pt x="49" y="35"/>
                  </a:cubicBezTo>
                  <a:cubicBezTo>
                    <a:pt x="51" y="32"/>
                    <a:pt x="51" y="29"/>
                    <a:pt x="51" y="25"/>
                  </a:cubicBezTo>
                  <a:cubicBezTo>
                    <a:pt x="51" y="22"/>
                    <a:pt x="51" y="18"/>
                    <a:pt x="49" y="15"/>
                  </a:cubicBezTo>
                  <a:close/>
                  <a:moveTo>
                    <a:pt x="45" y="34"/>
                  </a:moveTo>
                  <a:cubicBezTo>
                    <a:pt x="44" y="37"/>
                    <a:pt x="42" y="39"/>
                    <a:pt x="41" y="41"/>
                  </a:cubicBezTo>
                  <a:cubicBezTo>
                    <a:pt x="39" y="43"/>
                    <a:pt x="36" y="44"/>
                    <a:pt x="34" y="45"/>
                  </a:cubicBezTo>
                  <a:cubicBezTo>
                    <a:pt x="31" y="47"/>
                    <a:pt x="29" y="47"/>
                    <a:pt x="26" y="47"/>
                  </a:cubicBezTo>
                  <a:cubicBezTo>
                    <a:pt x="23" y="47"/>
                    <a:pt x="20" y="47"/>
                    <a:pt x="17" y="45"/>
                  </a:cubicBezTo>
                  <a:cubicBezTo>
                    <a:pt x="15" y="44"/>
                    <a:pt x="12" y="43"/>
                    <a:pt x="11" y="41"/>
                  </a:cubicBezTo>
                  <a:cubicBezTo>
                    <a:pt x="9" y="39"/>
                    <a:pt x="7" y="37"/>
                    <a:pt x="6" y="34"/>
                  </a:cubicBezTo>
                  <a:cubicBezTo>
                    <a:pt x="5" y="31"/>
                    <a:pt x="5" y="28"/>
                    <a:pt x="5" y="25"/>
                  </a:cubicBezTo>
                  <a:cubicBezTo>
                    <a:pt x="5" y="22"/>
                    <a:pt x="5" y="19"/>
                    <a:pt x="6" y="17"/>
                  </a:cubicBezTo>
                  <a:cubicBezTo>
                    <a:pt x="7" y="14"/>
                    <a:pt x="9" y="12"/>
                    <a:pt x="11" y="10"/>
                  </a:cubicBezTo>
                  <a:cubicBezTo>
                    <a:pt x="12" y="8"/>
                    <a:pt x="15" y="6"/>
                    <a:pt x="17" y="5"/>
                  </a:cubicBezTo>
                  <a:cubicBezTo>
                    <a:pt x="20" y="4"/>
                    <a:pt x="23" y="4"/>
                    <a:pt x="26" y="4"/>
                  </a:cubicBezTo>
                  <a:cubicBezTo>
                    <a:pt x="29" y="4"/>
                    <a:pt x="31" y="4"/>
                    <a:pt x="34" y="5"/>
                  </a:cubicBezTo>
                  <a:cubicBezTo>
                    <a:pt x="36" y="6"/>
                    <a:pt x="39" y="8"/>
                    <a:pt x="41" y="10"/>
                  </a:cubicBezTo>
                  <a:cubicBezTo>
                    <a:pt x="42" y="12"/>
                    <a:pt x="44" y="14"/>
                    <a:pt x="45" y="17"/>
                  </a:cubicBezTo>
                  <a:cubicBezTo>
                    <a:pt x="46" y="19"/>
                    <a:pt x="47" y="22"/>
                    <a:pt x="47" y="25"/>
                  </a:cubicBezTo>
                  <a:cubicBezTo>
                    <a:pt x="47" y="28"/>
                    <a:pt x="46" y="31"/>
                    <a:pt x="45" y="3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</p:grpSp>
      <p:sp>
        <p:nvSpPr>
          <p:cNvPr id="2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36751" y="9644378"/>
            <a:ext cx="4869829" cy="1077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© 2015 </a:t>
            </a:r>
            <a:r>
              <a:rPr lang="en-US" dirty="0" err="1"/>
              <a:t>NetApp</a:t>
            </a:r>
            <a:r>
              <a:rPr lang="en-US" dirty="0"/>
              <a:t>, Inc. All rights reserved. </a:t>
            </a:r>
            <a:r>
              <a:rPr lang="en-US" dirty="0" err="1"/>
              <a:t>NetApp</a:t>
            </a:r>
            <a:r>
              <a:rPr lang="en-US" dirty="0"/>
              <a:t> Proprietary – Limited Use Only</a:t>
            </a: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79753" y="9628321"/>
            <a:ext cx="259210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chemeClr val="bg2"/>
                </a:solidFill>
              </a:defRPr>
            </a:lvl1pPr>
          </a:lstStyle>
          <a:p>
            <a:fld id="{16AA2537-0790-4789-A16C-397C663A33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3279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19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79754" y="4721186"/>
            <a:ext cx="6047693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2" name="NetApp Logo"/>
          <p:cNvGrpSpPr>
            <a:grpSpLocks noChangeAspect="1"/>
          </p:cNvGrpSpPr>
          <p:nvPr/>
        </p:nvGrpSpPr>
        <p:grpSpPr bwMode="gray">
          <a:xfrm>
            <a:off x="6130721" y="9608028"/>
            <a:ext cx="507435" cy="148757"/>
            <a:chOff x="1841" y="1625"/>
            <a:chExt cx="3997" cy="1070"/>
          </a:xfrm>
        </p:grpSpPr>
        <p:sp>
          <p:nvSpPr>
            <p:cNvPr id="23" name="AutoShape 4"/>
            <p:cNvSpPr>
              <a:spLocks noChangeAspect="1" noChangeArrowheads="1" noTextEdit="1"/>
            </p:cNvSpPr>
            <p:nvPr userDrawn="1"/>
          </p:nvSpPr>
          <p:spPr bwMode="gray">
            <a:xfrm>
              <a:off x="1841" y="1625"/>
              <a:ext cx="3997" cy="1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4" name="Freeform 6"/>
            <p:cNvSpPr>
              <a:spLocks/>
            </p:cNvSpPr>
            <p:nvPr userDrawn="1"/>
          </p:nvSpPr>
          <p:spPr bwMode="gray">
            <a:xfrm>
              <a:off x="1841" y="1625"/>
              <a:ext cx="1148" cy="957"/>
            </a:xfrm>
            <a:custGeom>
              <a:avLst/>
              <a:gdLst>
                <a:gd name="T0" fmla="*/ 0 w 1148"/>
                <a:gd name="T1" fmla="*/ 0 h 957"/>
                <a:gd name="T2" fmla="*/ 0 w 1148"/>
                <a:gd name="T3" fmla="*/ 957 h 957"/>
                <a:gd name="T4" fmla="*/ 447 w 1148"/>
                <a:gd name="T5" fmla="*/ 957 h 957"/>
                <a:gd name="T6" fmla="*/ 447 w 1148"/>
                <a:gd name="T7" fmla="*/ 383 h 957"/>
                <a:gd name="T8" fmla="*/ 702 w 1148"/>
                <a:gd name="T9" fmla="*/ 383 h 957"/>
                <a:gd name="T10" fmla="*/ 702 w 1148"/>
                <a:gd name="T11" fmla="*/ 957 h 957"/>
                <a:gd name="T12" fmla="*/ 1148 w 1148"/>
                <a:gd name="T13" fmla="*/ 957 h 957"/>
                <a:gd name="T14" fmla="*/ 1148 w 1148"/>
                <a:gd name="T15" fmla="*/ 0 h 957"/>
                <a:gd name="T16" fmla="*/ 0 w 1148"/>
                <a:gd name="T17" fmla="*/ 0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957">
                  <a:moveTo>
                    <a:pt x="0" y="0"/>
                  </a:moveTo>
                  <a:lnTo>
                    <a:pt x="0" y="957"/>
                  </a:lnTo>
                  <a:lnTo>
                    <a:pt x="447" y="957"/>
                  </a:lnTo>
                  <a:lnTo>
                    <a:pt x="447" y="383"/>
                  </a:lnTo>
                  <a:lnTo>
                    <a:pt x="702" y="383"/>
                  </a:lnTo>
                  <a:lnTo>
                    <a:pt x="702" y="957"/>
                  </a:lnTo>
                  <a:lnTo>
                    <a:pt x="1148" y="957"/>
                  </a:lnTo>
                  <a:lnTo>
                    <a:pt x="11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5" name="Freeform 7"/>
            <p:cNvSpPr>
              <a:spLocks/>
            </p:cNvSpPr>
            <p:nvPr userDrawn="1"/>
          </p:nvSpPr>
          <p:spPr bwMode="gray">
            <a:xfrm>
              <a:off x="3244" y="2097"/>
              <a:ext cx="428" cy="485"/>
            </a:xfrm>
            <a:custGeom>
              <a:avLst/>
              <a:gdLst>
                <a:gd name="T0" fmla="*/ 322 w 428"/>
                <a:gd name="T1" fmla="*/ 300 h 485"/>
                <a:gd name="T2" fmla="*/ 97 w 428"/>
                <a:gd name="T3" fmla="*/ 0 h 485"/>
                <a:gd name="T4" fmla="*/ 0 w 428"/>
                <a:gd name="T5" fmla="*/ 0 h 485"/>
                <a:gd name="T6" fmla="*/ 0 w 428"/>
                <a:gd name="T7" fmla="*/ 485 h 485"/>
                <a:gd name="T8" fmla="*/ 104 w 428"/>
                <a:gd name="T9" fmla="*/ 485 h 485"/>
                <a:gd name="T10" fmla="*/ 104 w 428"/>
                <a:gd name="T11" fmla="*/ 180 h 485"/>
                <a:gd name="T12" fmla="*/ 338 w 428"/>
                <a:gd name="T13" fmla="*/ 485 h 485"/>
                <a:gd name="T14" fmla="*/ 428 w 428"/>
                <a:gd name="T15" fmla="*/ 485 h 485"/>
                <a:gd name="T16" fmla="*/ 428 w 428"/>
                <a:gd name="T17" fmla="*/ 0 h 485"/>
                <a:gd name="T18" fmla="*/ 322 w 428"/>
                <a:gd name="T19" fmla="*/ 0 h 485"/>
                <a:gd name="T20" fmla="*/ 322 w 428"/>
                <a:gd name="T21" fmla="*/ 30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8" h="485">
                  <a:moveTo>
                    <a:pt x="322" y="300"/>
                  </a:moveTo>
                  <a:lnTo>
                    <a:pt x="97" y="0"/>
                  </a:lnTo>
                  <a:lnTo>
                    <a:pt x="0" y="0"/>
                  </a:lnTo>
                  <a:lnTo>
                    <a:pt x="0" y="485"/>
                  </a:lnTo>
                  <a:lnTo>
                    <a:pt x="104" y="485"/>
                  </a:lnTo>
                  <a:lnTo>
                    <a:pt x="104" y="180"/>
                  </a:lnTo>
                  <a:lnTo>
                    <a:pt x="338" y="485"/>
                  </a:lnTo>
                  <a:lnTo>
                    <a:pt x="428" y="485"/>
                  </a:lnTo>
                  <a:lnTo>
                    <a:pt x="428" y="0"/>
                  </a:lnTo>
                  <a:lnTo>
                    <a:pt x="322" y="0"/>
                  </a:lnTo>
                  <a:lnTo>
                    <a:pt x="322" y="3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6" name="Freeform 8"/>
            <p:cNvSpPr>
              <a:spLocks noEditPoints="1"/>
            </p:cNvSpPr>
            <p:nvPr userDrawn="1"/>
          </p:nvSpPr>
          <p:spPr bwMode="gray">
            <a:xfrm>
              <a:off x="3721" y="2206"/>
              <a:ext cx="362" cy="385"/>
            </a:xfrm>
            <a:custGeom>
              <a:avLst/>
              <a:gdLst>
                <a:gd name="T0" fmla="*/ 77 w 153"/>
                <a:gd name="T1" fmla="*/ 0 h 163"/>
                <a:gd name="T2" fmla="*/ 0 w 153"/>
                <a:gd name="T3" fmla="*/ 81 h 163"/>
                <a:gd name="T4" fmla="*/ 0 w 153"/>
                <a:gd name="T5" fmla="*/ 82 h 163"/>
                <a:gd name="T6" fmla="*/ 81 w 153"/>
                <a:gd name="T7" fmla="*/ 163 h 163"/>
                <a:gd name="T8" fmla="*/ 145 w 153"/>
                <a:gd name="T9" fmla="*/ 133 h 163"/>
                <a:gd name="T10" fmla="*/ 120 w 153"/>
                <a:gd name="T11" fmla="*/ 111 h 163"/>
                <a:gd name="T12" fmla="*/ 82 w 153"/>
                <a:gd name="T13" fmla="*/ 127 h 163"/>
                <a:gd name="T14" fmla="*/ 44 w 153"/>
                <a:gd name="T15" fmla="*/ 97 h 163"/>
                <a:gd name="T16" fmla="*/ 152 w 153"/>
                <a:gd name="T17" fmla="*/ 97 h 163"/>
                <a:gd name="T18" fmla="*/ 153 w 153"/>
                <a:gd name="T19" fmla="*/ 85 h 163"/>
                <a:gd name="T20" fmla="*/ 77 w 153"/>
                <a:gd name="T21" fmla="*/ 0 h 163"/>
                <a:gd name="T22" fmla="*/ 43 w 153"/>
                <a:gd name="T23" fmla="*/ 69 h 163"/>
                <a:gd name="T24" fmla="*/ 77 w 153"/>
                <a:gd name="T25" fmla="*/ 36 h 163"/>
                <a:gd name="T26" fmla="*/ 110 w 153"/>
                <a:gd name="T27" fmla="*/ 69 h 163"/>
                <a:gd name="T28" fmla="*/ 43 w 153"/>
                <a:gd name="T29" fmla="*/ 6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163">
                  <a:moveTo>
                    <a:pt x="77" y="0"/>
                  </a:moveTo>
                  <a:cubicBezTo>
                    <a:pt x="32" y="0"/>
                    <a:pt x="0" y="37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30"/>
                    <a:pt x="35" y="163"/>
                    <a:pt x="81" y="163"/>
                  </a:cubicBezTo>
                  <a:cubicBezTo>
                    <a:pt x="110" y="163"/>
                    <a:pt x="131" y="152"/>
                    <a:pt x="145" y="133"/>
                  </a:cubicBezTo>
                  <a:cubicBezTo>
                    <a:pt x="120" y="111"/>
                    <a:pt x="120" y="111"/>
                    <a:pt x="120" y="111"/>
                  </a:cubicBezTo>
                  <a:cubicBezTo>
                    <a:pt x="108" y="122"/>
                    <a:pt x="97" y="127"/>
                    <a:pt x="82" y="127"/>
                  </a:cubicBezTo>
                  <a:cubicBezTo>
                    <a:pt x="62" y="127"/>
                    <a:pt x="48" y="117"/>
                    <a:pt x="44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3" y="93"/>
                    <a:pt x="153" y="88"/>
                    <a:pt x="153" y="85"/>
                  </a:cubicBezTo>
                  <a:cubicBezTo>
                    <a:pt x="153" y="41"/>
                    <a:pt x="129" y="0"/>
                    <a:pt x="77" y="0"/>
                  </a:cubicBezTo>
                  <a:close/>
                  <a:moveTo>
                    <a:pt x="43" y="69"/>
                  </a:moveTo>
                  <a:cubicBezTo>
                    <a:pt x="47" y="49"/>
                    <a:pt x="59" y="36"/>
                    <a:pt x="77" y="36"/>
                  </a:cubicBezTo>
                  <a:cubicBezTo>
                    <a:pt x="96" y="36"/>
                    <a:pt x="107" y="49"/>
                    <a:pt x="110" y="69"/>
                  </a:cubicBezTo>
                  <a:lnTo>
                    <a:pt x="43" y="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7" name="Freeform 9"/>
            <p:cNvSpPr>
              <a:spLocks/>
            </p:cNvSpPr>
            <p:nvPr userDrawn="1"/>
          </p:nvSpPr>
          <p:spPr bwMode="gray">
            <a:xfrm>
              <a:off x="4104" y="2121"/>
              <a:ext cx="234" cy="468"/>
            </a:xfrm>
            <a:custGeom>
              <a:avLst/>
              <a:gdLst>
                <a:gd name="T0" fmla="*/ 63 w 99"/>
                <a:gd name="T1" fmla="*/ 0 h 198"/>
                <a:gd name="T2" fmla="*/ 18 w 99"/>
                <a:gd name="T3" fmla="*/ 0 h 198"/>
                <a:gd name="T4" fmla="*/ 18 w 99"/>
                <a:gd name="T5" fmla="*/ 39 h 198"/>
                <a:gd name="T6" fmla="*/ 0 w 99"/>
                <a:gd name="T7" fmla="*/ 39 h 198"/>
                <a:gd name="T8" fmla="*/ 0 w 99"/>
                <a:gd name="T9" fmla="*/ 77 h 198"/>
                <a:gd name="T10" fmla="*/ 18 w 99"/>
                <a:gd name="T11" fmla="*/ 77 h 198"/>
                <a:gd name="T12" fmla="*/ 18 w 99"/>
                <a:gd name="T13" fmla="*/ 151 h 198"/>
                <a:gd name="T14" fmla="*/ 64 w 99"/>
                <a:gd name="T15" fmla="*/ 198 h 198"/>
                <a:gd name="T16" fmla="*/ 99 w 99"/>
                <a:gd name="T17" fmla="*/ 189 h 198"/>
                <a:gd name="T18" fmla="*/ 99 w 99"/>
                <a:gd name="T19" fmla="*/ 153 h 198"/>
                <a:gd name="T20" fmla="*/ 77 w 99"/>
                <a:gd name="T21" fmla="*/ 159 h 198"/>
                <a:gd name="T22" fmla="*/ 63 w 99"/>
                <a:gd name="T23" fmla="*/ 144 h 198"/>
                <a:gd name="T24" fmla="*/ 63 w 99"/>
                <a:gd name="T25" fmla="*/ 77 h 198"/>
                <a:gd name="T26" fmla="*/ 99 w 99"/>
                <a:gd name="T27" fmla="*/ 77 h 198"/>
                <a:gd name="T28" fmla="*/ 99 w 99"/>
                <a:gd name="T29" fmla="*/ 39 h 198"/>
                <a:gd name="T30" fmla="*/ 63 w 99"/>
                <a:gd name="T31" fmla="*/ 39 h 198"/>
                <a:gd name="T32" fmla="*/ 63 w 99"/>
                <a:gd name="T3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" h="198">
                  <a:moveTo>
                    <a:pt x="6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87"/>
                    <a:pt x="37" y="198"/>
                    <a:pt x="64" y="198"/>
                  </a:cubicBezTo>
                  <a:cubicBezTo>
                    <a:pt x="79" y="198"/>
                    <a:pt x="89" y="194"/>
                    <a:pt x="99" y="189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2" y="157"/>
                    <a:pt x="85" y="159"/>
                    <a:pt x="77" y="159"/>
                  </a:cubicBezTo>
                  <a:cubicBezTo>
                    <a:pt x="67" y="159"/>
                    <a:pt x="63" y="154"/>
                    <a:pt x="63" y="144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63" y="39"/>
                    <a:pt x="63" y="39"/>
                    <a:pt x="63" y="39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8" name="Freeform 10"/>
            <p:cNvSpPr>
              <a:spLocks noEditPoints="1"/>
            </p:cNvSpPr>
            <p:nvPr userDrawn="1"/>
          </p:nvSpPr>
          <p:spPr bwMode="gray">
            <a:xfrm>
              <a:off x="4886" y="2206"/>
              <a:ext cx="387" cy="487"/>
            </a:xfrm>
            <a:custGeom>
              <a:avLst/>
              <a:gdLst>
                <a:gd name="T0" fmla="*/ 93 w 164"/>
                <a:gd name="T1" fmla="*/ 0 h 206"/>
                <a:gd name="T2" fmla="*/ 44 w 164"/>
                <a:gd name="T3" fmla="*/ 26 h 206"/>
                <a:gd name="T4" fmla="*/ 44 w 164"/>
                <a:gd name="T5" fmla="*/ 3 h 206"/>
                <a:gd name="T6" fmla="*/ 0 w 164"/>
                <a:gd name="T7" fmla="*/ 3 h 206"/>
                <a:gd name="T8" fmla="*/ 0 w 164"/>
                <a:gd name="T9" fmla="*/ 206 h 206"/>
                <a:gd name="T10" fmla="*/ 44 w 164"/>
                <a:gd name="T11" fmla="*/ 206 h 206"/>
                <a:gd name="T12" fmla="*/ 44 w 164"/>
                <a:gd name="T13" fmla="*/ 139 h 206"/>
                <a:gd name="T14" fmla="*/ 93 w 164"/>
                <a:gd name="T15" fmla="*/ 162 h 206"/>
                <a:gd name="T16" fmla="*/ 164 w 164"/>
                <a:gd name="T17" fmla="*/ 81 h 206"/>
                <a:gd name="T18" fmla="*/ 164 w 164"/>
                <a:gd name="T19" fmla="*/ 81 h 206"/>
                <a:gd name="T20" fmla="*/ 93 w 164"/>
                <a:gd name="T21" fmla="*/ 0 h 206"/>
                <a:gd name="T22" fmla="*/ 120 w 164"/>
                <a:gd name="T23" fmla="*/ 81 h 206"/>
                <a:gd name="T24" fmla="*/ 81 w 164"/>
                <a:gd name="T25" fmla="*/ 124 h 206"/>
                <a:gd name="T26" fmla="*/ 44 w 164"/>
                <a:gd name="T27" fmla="*/ 81 h 206"/>
                <a:gd name="T28" fmla="*/ 44 w 164"/>
                <a:gd name="T29" fmla="*/ 81 h 206"/>
                <a:gd name="T30" fmla="*/ 81 w 164"/>
                <a:gd name="T31" fmla="*/ 38 h 206"/>
                <a:gd name="T32" fmla="*/ 120 w 164"/>
                <a:gd name="T33" fmla="*/ 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206">
                  <a:moveTo>
                    <a:pt x="93" y="0"/>
                  </a:moveTo>
                  <a:cubicBezTo>
                    <a:pt x="70" y="0"/>
                    <a:pt x="55" y="11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44" y="206"/>
                    <a:pt x="44" y="206"/>
                    <a:pt x="44" y="206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55" y="151"/>
                    <a:pt x="69" y="162"/>
                    <a:pt x="93" y="162"/>
                  </a:cubicBezTo>
                  <a:cubicBezTo>
                    <a:pt x="130" y="162"/>
                    <a:pt x="164" y="133"/>
                    <a:pt x="164" y="81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29"/>
                    <a:pt x="129" y="0"/>
                    <a:pt x="93" y="0"/>
                  </a:cubicBezTo>
                  <a:close/>
                  <a:moveTo>
                    <a:pt x="120" y="81"/>
                  </a:moveTo>
                  <a:cubicBezTo>
                    <a:pt x="120" y="108"/>
                    <a:pt x="102" y="124"/>
                    <a:pt x="81" y="124"/>
                  </a:cubicBezTo>
                  <a:cubicBezTo>
                    <a:pt x="61" y="124"/>
                    <a:pt x="44" y="107"/>
                    <a:pt x="4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55"/>
                    <a:pt x="61" y="38"/>
                    <a:pt x="81" y="38"/>
                  </a:cubicBezTo>
                  <a:cubicBezTo>
                    <a:pt x="102" y="38"/>
                    <a:pt x="120" y="55"/>
                    <a:pt x="120" y="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29" name="Freeform 11"/>
            <p:cNvSpPr>
              <a:spLocks noEditPoints="1"/>
            </p:cNvSpPr>
            <p:nvPr userDrawn="1"/>
          </p:nvSpPr>
          <p:spPr bwMode="gray">
            <a:xfrm>
              <a:off x="5316" y="2206"/>
              <a:ext cx="385" cy="487"/>
            </a:xfrm>
            <a:custGeom>
              <a:avLst/>
              <a:gdLst>
                <a:gd name="T0" fmla="*/ 92 w 163"/>
                <a:gd name="T1" fmla="*/ 0 h 206"/>
                <a:gd name="T2" fmla="*/ 44 w 163"/>
                <a:gd name="T3" fmla="*/ 26 h 206"/>
                <a:gd name="T4" fmla="*/ 44 w 163"/>
                <a:gd name="T5" fmla="*/ 3 h 206"/>
                <a:gd name="T6" fmla="*/ 0 w 163"/>
                <a:gd name="T7" fmla="*/ 3 h 206"/>
                <a:gd name="T8" fmla="*/ 0 w 163"/>
                <a:gd name="T9" fmla="*/ 206 h 206"/>
                <a:gd name="T10" fmla="*/ 44 w 163"/>
                <a:gd name="T11" fmla="*/ 206 h 206"/>
                <a:gd name="T12" fmla="*/ 44 w 163"/>
                <a:gd name="T13" fmla="*/ 139 h 206"/>
                <a:gd name="T14" fmla="*/ 92 w 163"/>
                <a:gd name="T15" fmla="*/ 162 h 206"/>
                <a:gd name="T16" fmla="*/ 163 w 163"/>
                <a:gd name="T17" fmla="*/ 81 h 206"/>
                <a:gd name="T18" fmla="*/ 163 w 163"/>
                <a:gd name="T19" fmla="*/ 81 h 206"/>
                <a:gd name="T20" fmla="*/ 92 w 163"/>
                <a:gd name="T21" fmla="*/ 0 h 206"/>
                <a:gd name="T22" fmla="*/ 119 w 163"/>
                <a:gd name="T23" fmla="*/ 81 h 206"/>
                <a:gd name="T24" fmla="*/ 81 w 163"/>
                <a:gd name="T25" fmla="*/ 124 h 206"/>
                <a:gd name="T26" fmla="*/ 43 w 163"/>
                <a:gd name="T27" fmla="*/ 81 h 206"/>
                <a:gd name="T28" fmla="*/ 43 w 163"/>
                <a:gd name="T29" fmla="*/ 81 h 206"/>
                <a:gd name="T30" fmla="*/ 81 w 163"/>
                <a:gd name="T31" fmla="*/ 38 h 206"/>
                <a:gd name="T32" fmla="*/ 119 w 163"/>
                <a:gd name="T33" fmla="*/ 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06">
                  <a:moveTo>
                    <a:pt x="92" y="0"/>
                  </a:moveTo>
                  <a:cubicBezTo>
                    <a:pt x="69" y="0"/>
                    <a:pt x="55" y="11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44" y="206"/>
                    <a:pt x="44" y="206"/>
                    <a:pt x="44" y="206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54" y="151"/>
                    <a:pt x="69" y="162"/>
                    <a:pt x="92" y="162"/>
                  </a:cubicBezTo>
                  <a:cubicBezTo>
                    <a:pt x="129" y="162"/>
                    <a:pt x="163" y="133"/>
                    <a:pt x="163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63" y="29"/>
                    <a:pt x="129" y="0"/>
                    <a:pt x="92" y="0"/>
                  </a:cubicBezTo>
                  <a:close/>
                  <a:moveTo>
                    <a:pt x="119" y="81"/>
                  </a:moveTo>
                  <a:cubicBezTo>
                    <a:pt x="119" y="108"/>
                    <a:pt x="102" y="124"/>
                    <a:pt x="81" y="124"/>
                  </a:cubicBezTo>
                  <a:cubicBezTo>
                    <a:pt x="60" y="124"/>
                    <a:pt x="43" y="107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55"/>
                    <a:pt x="60" y="38"/>
                    <a:pt x="81" y="38"/>
                  </a:cubicBezTo>
                  <a:cubicBezTo>
                    <a:pt x="102" y="38"/>
                    <a:pt x="119" y="55"/>
                    <a:pt x="119" y="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30" name="Freeform 12"/>
            <p:cNvSpPr>
              <a:spLocks noEditPoints="1"/>
            </p:cNvSpPr>
            <p:nvPr userDrawn="1"/>
          </p:nvSpPr>
          <p:spPr bwMode="gray">
            <a:xfrm>
              <a:off x="4364" y="2097"/>
              <a:ext cx="496" cy="485"/>
            </a:xfrm>
            <a:custGeom>
              <a:avLst/>
              <a:gdLst>
                <a:gd name="T0" fmla="*/ 201 w 496"/>
                <a:gd name="T1" fmla="*/ 0 h 485"/>
                <a:gd name="T2" fmla="*/ 0 w 496"/>
                <a:gd name="T3" fmla="*/ 485 h 485"/>
                <a:gd name="T4" fmla="*/ 109 w 496"/>
                <a:gd name="T5" fmla="*/ 485 h 485"/>
                <a:gd name="T6" fmla="*/ 151 w 496"/>
                <a:gd name="T7" fmla="*/ 376 h 485"/>
                <a:gd name="T8" fmla="*/ 343 w 496"/>
                <a:gd name="T9" fmla="*/ 376 h 485"/>
                <a:gd name="T10" fmla="*/ 385 w 496"/>
                <a:gd name="T11" fmla="*/ 485 h 485"/>
                <a:gd name="T12" fmla="*/ 496 w 496"/>
                <a:gd name="T13" fmla="*/ 485 h 485"/>
                <a:gd name="T14" fmla="*/ 295 w 496"/>
                <a:gd name="T15" fmla="*/ 0 h 485"/>
                <a:gd name="T16" fmla="*/ 201 w 496"/>
                <a:gd name="T17" fmla="*/ 0 h 485"/>
                <a:gd name="T18" fmla="*/ 182 w 496"/>
                <a:gd name="T19" fmla="*/ 284 h 485"/>
                <a:gd name="T20" fmla="*/ 246 w 496"/>
                <a:gd name="T21" fmla="*/ 128 h 485"/>
                <a:gd name="T22" fmla="*/ 309 w 496"/>
                <a:gd name="T23" fmla="*/ 284 h 485"/>
                <a:gd name="T24" fmla="*/ 182 w 496"/>
                <a:gd name="T25" fmla="*/ 284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485">
                  <a:moveTo>
                    <a:pt x="201" y="0"/>
                  </a:moveTo>
                  <a:lnTo>
                    <a:pt x="0" y="485"/>
                  </a:lnTo>
                  <a:lnTo>
                    <a:pt x="109" y="485"/>
                  </a:lnTo>
                  <a:lnTo>
                    <a:pt x="151" y="376"/>
                  </a:lnTo>
                  <a:lnTo>
                    <a:pt x="343" y="376"/>
                  </a:lnTo>
                  <a:lnTo>
                    <a:pt x="385" y="485"/>
                  </a:lnTo>
                  <a:lnTo>
                    <a:pt x="496" y="485"/>
                  </a:lnTo>
                  <a:lnTo>
                    <a:pt x="295" y="0"/>
                  </a:lnTo>
                  <a:lnTo>
                    <a:pt x="201" y="0"/>
                  </a:lnTo>
                  <a:close/>
                  <a:moveTo>
                    <a:pt x="182" y="284"/>
                  </a:moveTo>
                  <a:lnTo>
                    <a:pt x="246" y="128"/>
                  </a:lnTo>
                  <a:lnTo>
                    <a:pt x="309" y="284"/>
                  </a:lnTo>
                  <a:lnTo>
                    <a:pt x="182" y="2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31" name="Freeform 13"/>
            <p:cNvSpPr>
              <a:spLocks noEditPoints="1"/>
            </p:cNvSpPr>
            <p:nvPr userDrawn="1"/>
          </p:nvSpPr>
          <p:spPr bwMode="gray">
            <a:xfrm>
              <a:off x="5758" y="2232"/>
              <a:ext cx="52" cy="71"/>
            </a:xfrm>
            <a:custGeom>
              <a:avLst/>
              <a:gdLst>
                <a:gd name="T0" fmla="*/ 19 w 22"/>
                <a:gd name="T1" fmla="*/ 15 h 30"/>
                <a:gd name="T2" fmla="*/ 22 w 22"/>
                <a:gd name="T3" fmla="*/ 9 h 30"/>
                <a:gd name="T4" fmla="*/ 19 w 22"/>
                <a:gd name="T5" fmla="*/ 3 h 30"/>
                <a:gd name="T6" fmla="*/ 11 w 22"/>
                <a:gd name="T7" fmla="*/ 0 h 30"/>
                <a:gd name="T8" fmla="*/ 0 w 22"/>
                <a:gd name="T9" fmla="*/ 0 h 30"/>
                <a:gd name="T10" fmla="*/ 0 w 22"/>
                <a:gd name="T11" fmla="*/ 30 h 30"/>
                <a:gd name="T12" fmla="*/ 4 w 22"/>
                <a:gd name="T13" fmla="*/ 30 h 30"/>
                <a:gd name="T14" fmla="*/ 4 w 22"/>
                <a:gd name="T15" fmla="*/ 17 h 30"/>
                <a:gd name="T16" fmla="*/ 9 w 22"/>
                <a:gd name="T17" fmla="*/ 17 h 30"/>
                <a:gd name="T18" fmla="*/ 17 w 22"/>
                <a:gd name="T19" fmla="*/ 30 h 30"/>
                <a:gd name="T20" fmla="*/ 22 w 22"/>
                <a:gd name="T21" fmla="*/ 30 h 30"/>
                <a:gd name="T22" fmla="*/ 14 w 22"/>
                <a:gd name="T23" fmla="*/ 17 h 30"/>
                <a:gd name="T24" fmla="*/ 19 w 22"/>
                <a:gd name="T25" fmla="*/ 15 h 30"/>
                <a:gd name="T26" fmla="*/ 9 w 22"/>
                <a:gd name="T27" fmla="*/ 14 h 30"/>
                <a:gd name="T28" fmla="*/ 4 w 22"/>
                <a:gd name="T29" fmla="*/ 14 h 30"/>
                <a:gd name="T30" fmla="*/ 4 w 22"/>
                <a:gd name="T31" fmla="*/ 4 h 30"/>
                <a:gd name="T32" fmla="*/ 10 w 22"/>
                <a:gd name="T33" fmla="*/ 4 h 30"/>
                <a:gd name="T34" fmla="*/ 13 w 22"/>
                <a:gd name="T35" fmla="*/ 4 h 30"/>
                <a:gd name="T36" fmla="*/ 15 w 22"/>
                <a:gd name="T37" fmla="*/ 5 h 30"/>
                <a:gd name="T38" fmla="*/ 16 w 22"/>
                <a:gd name="T39" fmla="*/ 6 h 30"/>
                <a:gd name="T40" fmla="*/ 17 w 22"/>
                <a:gd name="T41" fmla="*/ 9 h 30"/>
                <a:gd name="T42" fmla="*/ 16 w 22"/>
                <a:gd name="T43" fmla="*/ 12 h 30"/>
                <a:gd name="T44" fmla="*/ 15 w 22"/>
                <a:gd name="T45" fmla="*/ 13 h 30"/>
                <a:gd name="T46" fmla="*/ 12 w 22"/>
                <a:gd name="T47" fmla="*/ 14 h 30"/>
                <a:gd name="T48" fmla="*/ 9 w 22"/>
                <a:gd name="T4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30">
                  <a:moveTo>
                    <a:pt x="19" y="15"/>
                  </a:moveTo>
                  <a:cubicBezTo>
                    <a:pt x="21" y="14"/>
                    <a:pt x="22" y="12"/>
                    <a:pt x="22" y="9"/>
                  </a:cubicBezTo>
                  <a:cubicBezTo>
                    <a:pt x="22" y="6"/>
                    <a:pt x="21" y="4"/>
                    <a:pt x="19" y="3"/>
                  </a:cubicBezTo>
                  <a:cubicBezTo>
                    <a:pt x="17" y="1"/>
                    <a:pt x="15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7"/>
                    <a:pt x="18" y="16"/>
                    <a:pt x="19" y="15"/>
                  </a:cubicBezTo>
                  <a:close/>
                  <a:moveTo>
                    <a:pt x="9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ubicBezTo>
                    <a:pt x="17" y="10"/>
                    <a:pt x="17" y="11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4" y="13"/>
                    <a:pt x="13" y="13"/>
                    <a:pt x="12" y="14"/>
                  </a:cubicBezTo>
                  <a:cubicBezTo>
                    <a:pt x="11" y="14"/>
                    <a:pt x="10" y="14"/>
                    <a:pt x="9" y="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 userDrawn="1"/>
          </p:nvSpPr>
          <p:spPr bwMode="gray">
            <a:xfrm>
              <a:off x="5720" y="2208"/>
              <a:ext cx="120" cy="121"/>
            </a:xfrm>
            <a:custGeom>
              <a:avLst/>
              <a:gdLst>
                <a:gd name="T0" fmla="*/ 49 w 51"/>
                <a:gd name="T1" fmla="*/ 15 h 51"/>
                <a:gd name="T2" fmla="*/ 44 w 51"/>
                <a:gd name="T3" fmla="*/ 7 h 51"/>
                <a:gd name="T4" fmla="*/ 35 w 51"/>
                <a:gd name="T5" fmla="*/ 2 h 51"/>
                <a:gd name="T6" fmla="*/ 26 w 51"/>
                <a:gd name="T7" fmla="*/ 0 h 51"/>
                <a:gd name="T8" fmla="*/ 16 w 51"/>
                <a:gd name="T9" fmla="*/ 2 h 51"/>
                <a:gd name="T10" fmla="*/ 8 w 51"/>
                <a:gd name="T11" fmla="*/ 7 h 51"/>
                <a:gd name="T12" fmla="*/ 2 w 51"/>
                <a:gd name="T13" fmla="*/ 15 h 51"/>
                <a:gd name="T14" fmla="*/ 0 w 51"/>
                <a:gd name="T15" fmla="*/ 25 h 51"/>
                <a:gd name="T16" fmla="*/ 2 w 51"/>
                <a:gd name="T17" fmla="*/ 35 h 51"/>
                <a:gd name="T18" fmla="*/ 8 w 51"/>
                <a:gd name="T19" fmla="*/ 44 h 51"/>
                <a:gd name="T20" fmla="*/ 16 w 51"/>
                <a:gd name="T21" fmla="*/ 49 h 51"/>
                <a:gd name="T22" fmla="*/ 26 w 51"/>
                <a:gd name="T23" fmla="*/ 51 h 51"/>
                <a:gd name="T24" fmla="*/ 35 w 51"/>
                <a:gd name="T25" fmla="*/ 49 h 51"/>
                <a:gd name="T26" fmla="*/ 44 w 51"/>
                <a:gd name="T27" fmla="*/ 44 h 51"/>
                <a:gd name="T28" fmla="*/ 49 w 51"/>
                <a:gd name="T29" fmla="*/ 35 h 51"/>
                <a:gd name="T30" fmla="*/ 51 w 51"/>
                <a:gd name="T31" fmla="*/ 25 h 51"/>
                <a:gd name="T32" fmla="*/ 49 w 51"/>
                <a:gd name="T33" fmla="*/ 15 h 51"/>
                <a:gd name="T34" fmla="*/ 45 w 51"/>
                <a:gd name="T35" fmla="*/ 34 h 51"/>
                <a:gd name="T36" fmla="*/ 41 w 51"/>
                <a:gd name="T37" fmla="*/ 41 h 51"/>
                <a:gd name="T38" fmla="*/ 34 w 51"/>
                <a:gd name="T39" fmla="*/ 45 h 51"/>
                <a:gd name="T40" fmla="*/ 26 w 51"/>
                <a:gd name="T41" fmla="*/ 47 h 51"/>
                <a:gd name="T42" fmla="*/ 17 w 51"/>
                <a:gd name="T43" fmla="*/ 45 h 51"/>
                <a:gd name="T44" fmla="*/ 11 w 51"/>
                <a:gd name="T45" fmla="*/ 41 h 51"/>
                <a:gd name="T46" fmla="*/ 6 w 51"/>
                <a:gd name="T47" fmla="*/ 34 h 51"/>
                <a:gd name="T48" fmla="*/ 5 w 51"/>
                <a:gd name="T49" fmla="*/ 25 h 51"/>
                <a:gd name="T50" fmla="*/ 6 w 51"/>
                <a:gd name="T51" fmla="*/ 17 h 51"/>
                <a:gd name="T52" fmla="*/ 11 w 51"/>
                <a:gd name="T53" fmla="*/ 10 h 51"/>
                <a:gd name="T54" fmla="*/ 17 w 51"/>
                <a:gd name="T55" fmla="*/ 5 h 51"/>
                <a:gd name="T56" fmla="*/ 26 w 51"/>
                <a:gd name="T57" fmla="*/ 4 h 51"/>
                <a:gd name="T58" fmla="*/ 34 w 51"/>
                <a:gd name="T59" fmla="*/ 5 h 51"/>
                <a:gd name="T60" fmla="*/ 41 w 51"/>
                <a:gd name="T61" fmla="*/ 10 h 51"/>
                <a:gd name="T62" fmla="*/ 45 w 51"/>
                <a:gd name="T63" fmla="*/ 17 h 51"/>
                <a:gd name="T64" fmla="*/ 47 w 51"/>
                <a:gd name="T65" fmla="*/ 25 h 51"/>
                <a:gd name="T66" fmla="*/ 45 w 51"/>
                <a:gd name="T67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51">
                  <a:moveTo>
                    <a:pt x="49" y="15"/>
                  </a:moveTo>
                  <a:cubicBezTo>
                    <a:pt x="48" y="12"/>
                    <a:pt x="46" y="9"/>
                    <a:pt x="44" y="7"/>
                  </a:cubicBezTo>
                  <a:cubicBezTo>
                    <a:pt x="41" y="5"/>
                    <a:pt x="39" y="3"/>
                    <a:pt x="35" y="2"/>
                  </a:cubicBezTo>
                  <a:cubicBezTo>
                    <a:pt x="32" y="0"/>
                    <a:pt x="29" y="0"/>
                    <a:pt x="26" y="0"/>
                  </a:cubicBezTo>
                  <a:cubicBezTo>
                    <a:pt x="22" y="0"/>
                    <a:pt x="19" y="0"/>
                    <a:pt x="16" y="2"/>
                  </a:cubicBezTo>
                  <a:cubicBezTo>
                    <a:pt x="13" y="3"/>
                    <a:pt x="10" y="5"/>
                    <a:pt x="8" y="7"/>
                  </a:cubicBezTo>
                  <a:cubicBezTo>
                    <a:pt x="5" y="9"/>
                    <a:pt x="3" y="12"/>
                    <a:pt x="2" y="15"/>
                  </a:cubicBezTo>
                  <a:cubicBezTo>
                    <a:pt x="1" y="18"/>
                    <a:pt x="0" y="22"/>
                    <a:pt x="0" y="25"/>
                  </a:cubicBezTo>
                  <a:cubicBezTo>
                    <a:pt x="0" y="29"/>
                    <a:pt x="1" y="32"/>
                    <a:pt x="2" y="35"/>
                  </a:cubicBezTo>
                  <a:cubicBezTo>
                    <a:pt x="3" y="39"/>
                    <a:pt x="5" y="41"/>
                    <a:pt x="8" y="44"/>
                  </a:cubicBezTo>
                  <a:cubicBezTo>
                    <a:pt x="10" y="46"/>
                    <a:pt x="13" y="48"/>
                    <a:pt x="16" y="49"/>
                  </a:cubicBezTo>
                  <a:cubicBezTo>
                    <a:pt x="19" y="50"/>
                    <a:pt x="22" y="51"/>
                    <a:pt x="26" y="51"/>
                  </a:cubicBezTo>
                  <a:cubicBezTo>
                    <a:pt x="29" y="51"/>
                    <a:pt x="32" y="50"/>
                    <a:pt x="35" y="49"/>
                  </a:cubicBezTo>
                  <a:cubicBezTo>
                    <a:pt x="39" y="48"/>
                    <a:pt x="41" y="46"/>
                    <a:pt x="44" y="44"/>
                  </a:cubicBezTo>
                  <a:cubicBezTo>
                    <a:pt x="46" y="41"/>
                    <a:pt x="48" y="39"/>
                    <a:pt x="49" y="35"/>
                  </a:cubicBezTo>
                  <a:cubicBezTo>
                    <a:pt x="51" y="32"/>
                    <a:pt x="51" y="29"/>
                    <a:pt x="51" y="25"/>
                  </a:cubicBezTo>
                  <a:cubicBezTo>
                    <a:pt x="51" y="22"/>
                    <a:pt x="51" y="18"/>
                    <a:pt x="49" y="15"/>
                  </a:cubicBezTo>
                  <a:close/>
                  <a:moveTo>
                    <a:pt x="45" y="34"/>
                  </a:moveTo>
                  <a:cubicBezTo>
                    <a:pt x="44" y="37"/>
                    <a:pt x="42" y="39"/>
                    <a:pt x="41" y="41"/>
                  </a:cubicBezTo>
                  <a:cubicBezTo>
                    <a:pt x="39" y="43"/>
                    <a:pt x="36" y="44"/>
                    <a:pt x="34" y="45"/>
                  </a:cubicBezTo>
                  <a:cubicBezTo>
                    <a:pt x="31" y="47"/>
                    <a:pt x="29" y="47"/>
                    <a:pt x="26" y="47"/>
                  </a:cubicBezTo>
                  <a:cubicBezTo>
                    <a:pt x="23" y="47"/>
                    <a:pt x="20" y="47"/>
                    <a:pt x="17" y="45"/>
                  </a:cubicBezTo>
                  <a:cubicBezTo>
                    <a:pt x="15" y="44"/>
                    <a:pt x="12" y="43"/>
                    <a:pt x="11" y="41"/>
                  </a:cubicBezTo>
                  <a:cubicBezTo>
                    <a:pt x="9" y="39"/>
                    <a:pt x="7" y="37"/>
                    <a:pt x="6" y="34"/>
                  </a:cubicBezTo>
                  <a:cubicBezTo>
                    <a:pt x="5" y="31"/>
                    <a:pt x="5" y="28"/>
                    <a:pt x="5" y="25"/>
                  </a:cubicBezTo>
                  <a:cubicBezTo>
                    <a:pt x="5" y="22"/>
                    <a:pt x="5" y="19"/>
                    <a:pt x="6" y="17"/>
                  </a:cubicBezTo>
                  <a:cubicBezTo>
                    <a:pt x="7" y="14"/>
                    <a:pt x="9" y="12"/>
                    <a:pt x="11" y="10"/>
                  </a:cubicBezTo>
                  <a:cubicBezTo>
                    <a:pt x="12" y="8"/>
                    <a:pt x="15" y="6"/>
                    <a:pt x="17" y="5"/>
                  </a:cubicBezTo>
                  <a:cubicBezTo>
                    <a:pt x="20" y="4"/>
                    <a:pt x="23" y="4"/>
                    <a:pt x="26" y="4"/>
                  </a:cubicBezTo>
                  <a:cubicBezTo>
                    <a:pt x="29" y="4"/>
                    <a:pt x="31" y="4"/>
                    <a:pt x="34" y="5"/>
                  </a:cubicBezTo>
                  <a:cubicBezTo>
                    <a:pt x="36" y="6"/>
                    <a:pt x="39" y="8"/>
                    <a:pt x="41" y="10"/>
                  </a:cubicBezTo>
                  <a:cubicBezTo>
                    <a:pt x="42" y="12"/>
                    <a:pt x="44" y="14"/>
                    <a:pt x="45" y="17"/>
                  </a:cubicBezTo>
                  <a:cubicBezTo>
                    <a:pt x="46" y="19"/>
                    <a:pt x="47" y="22"/>
                    <a:pt x="47" y="25"/>
                  </a:cubicBezTo>
                  <a:cubicBezTo>
                    <a:pt x="47" y="28"/>
                    <a:pt x="46" y="31"/>
                    <a:pt x="45" y="3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solidFill>
                  <a:schemeClr val="bg2"/>
                </a:solidFill>
              </a:endParaRPr>
            </a:p>
          </p:txBody>
        </p:sp>
      </p:grpSp>
      <p:sp>
        <p:nvSpPr>
          <p:cNvPr id="18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736751" y="9644378"/>
            <a:ext cx="4869829" cy="1077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© 2015 </a:t>
            </a:r>
            <a:r>
              <a:rPr lang="en-US" dirty="0" err="1"/>
              <a:t>NetApp</a:t>
            </a:r>
            <a:r>
              <a:rPr lang="en-US" dirty="0"/>
              <a:t>, Inc. All rights reserved. </a:t>
            </a:r>
            <a:r>
              <a:rPr lang="en-US" dirty="0" err="1"/>
              <a:t>NetApp</a:t>
            </a:r>
            <a:r>
              <a:rPr lang="en-US" dirty="0"/>
              <a:t> Proprietary – Limited Use Only</a:t>
            </a:r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5"/>
          </p:nvPr>
        </p:nvSpPr>
        <p:spPr>
          <a:xfrm>
            <a:off x="379753" y="9628321"/>
            <a:ext cx="259210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b="1">
                <a:solidFill>
                  <a:schemeClr val="bg2"/>
                </a:solidFill>
              </a:defRPr>
            </a:lvl1pPr>
          </a:lstStyle>
          <a:p>
            <a:fld id="{16AA2537-0790-4789-A16C-397C663A33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53214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indent="0" algn="l" defTabSz="915178" rtl="0" eaLnBrk="1" latinLnBrk="0" hangingPunct="1">
      <a:buFont typeface="Arial" panose="020B0604020202020204" pitchFamily="34" charset="0"/>
      <a:buChar char="​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114396" indent="-114396" algn="l" defTabSz="915178" rtl="0" eaLnBrk="1" latinLnBrk="0" hangingPunct="1"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228795" indent="-114396" algn="l" defTabSz="915178" rtl="0" eaLnBrk="1" latinLnBrk="0" hangingPunct="1"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343191" indent="-114396" algn="l" defTabSz="915178" rtl="0" eaLnBrk="1" latinLnBrk="0" hangingPunct="1"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457589" indent="-114396" algn="l" defTabSz="915178" rtl="0" eaLnBrk="1" latinLnBrk="0" hangingPunct="1"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7942" algn="l" defTabSz="915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5531" algn="l" defTabSz="915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3119" algn="l" defTabSz="915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60709" algn="l" defTabSz="915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 2015 NetApp, Inc. All rights reserved. NetApp Proprietary – Limited Use Only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A2537-0790-4789-A16C-397C663A333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17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Slide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8272"/>
            <a:ext cx="12188824" cy="685621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 bwMode="auto">
          <a:xfrm>
            <a:off x="1975997" y="2757891"/>
            <a:ext cx="7728625" cy="1183040"/>
          </a:xfrm>
        </p:spPr>
        <p:txBody>
          <a:bodyPr wrap="square" lIns="91517">
            <a:noAutofit/>
          </a:bodyPr>
          <a:lstStyle>
            <a:lvl1pPr algn="l">
              <a:lnSpc>
                <a:spcPct val="80000"/>
              </a:lnSpc>
              <a:defRPr sz="4400" b="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0"/>
          </p:nvPr>
        </p:nvSpPr>
        <p:spPr bwMode="auto">
          <a:xfrm>
            <a:off x="1975997" y="4209296"/>
            <a:ext cx="5909009" cy="928189"/>
          </a:xfrm>
        </p:spPr>
        <p:txBody>
          <a:bodyPr wrap="square" lIns="91517"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2300" b="0">
                <a:solidFill>
                  <a:srgbClr val="000000"/>
                </a:solidFill>
              </a:defRPr>
            </a:lvl1pPr>
            <a:lvl2pPr marL="115988" indent="-115988">
              <a:lnSpc>
                <a:spcPct val="85000"/>
              </a:lnSpc>
              <a:buFont typeface="Arial" panose="020B0604020202020204" pitchFamily="34" charset="0"/>
              <a:buChar char=" "/>
              <a:defRPr sz="2300" b="0">
                <a:solidFill>
                  <a:schemeClr val="bg2"/>
                </a:solidFill>
              </a:defRPr>
            </a:lvl2pPr>
            <a:lvl3pPr marL="115988" indent="-115988">
              <a:lnSpc>
                <a:spcPct val="85000"/>
              </a:lnSpc>
              <a:buFont typeface="Arial" panose="020B0604020202020204" pitchFamily="34" charset="0"/>
              <a:buChar char=" "/>
              <a:defRPr sz="2300" b="0">
                <a:solidFill>
                  <a:schemeClr val="bg2"/>
                </a:solidFill>
              </a:defRPr>
            </a:lvl3pPr>
            <a:lvl4pPr marL="115988" indent="-115988">
              <a:lnSpc>
                <a:spcPct val="85000"/>
              </a:lnSpc>
              <a:buFont typeface="Arial" panose="020B0604020202020204" pitchFamily="34" charset="0"/>
              <a:buChar char=" "/>
              <a:defRPr sz="2300" b="0">
                <a:solidFill>
                  <a:schemeClr val="bg2"/>
                </a:solidFill>
              </a:defRPr>
            </a:lvl4pPr>
            <a:lvl5pPr marL="115988" indent="-115988">
              <a:lnSpc>
                <a:spcPct val="85000"/>
              </a:lnSpc>
              <a:buFont typeface="Arial" panose="020B0604020202020204" pitchFamily="34" charset="0"/>
              <a:buChar char=" "/>
              <a:defRPr sz="2300" b="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1"/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netapp-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5743"/>
            <a:ext cx="1316736" cy="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4307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139" y="237188"/>
            <a:ext cx="11430000" cy="912741"/>
          </a:xfrm>
        </p:spPr>
        <p:txBody>
          <a:bodyPr wrap="square" lIns="91517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0" name="Content Placeholder 39"/>
          <p:cNvSpPr>
            <a:spLocks noGrp="1"/>
          </p:cNvSpPr>
          <p:nvPr>
            <p:ph sz="quarter" idx="15"/>
          </p:nvPr>
        </p:nvSpPr>
        <p:spPr bwMode="gray">
          <a:xfrm>
            <a:off x="268156" y="1733423"/>
            <a:ext cx="11430000" cy="4480055"/>
          </a:xfrm>
        </p:spPr>
        <p:txBody>
          <a:bodyPr wrap="square" lIns="91517">
            <a:noAutofit/>
          </a:bodyPr>
          <a:lstStyle>
            <a:lvl1pPr marL="343191" indent="-343191">
              <a:buFont typeface="+mj-lt"/>
              <a:buAutoNum type="arabicParenR"/>
              <a:defRPr sz="2300">
                <a:solidFill>
                  <a:schemeClr val="accent1"/>
                </a:solidFill>
              </a:defRPr>
            </a:lvl1pPr>
            <a:lvl2pPr marL="571985" indent="-228795">
              <a:buClr>
                <a:schemeClr val="accent1"/>
              </a:buClr>
              <a:buFont typeface="Wingdings" panose="05000000000000000000" pitchFamily="2" charset="2"/>
              <a:buChar char="§"/>
              <a:defRPr sz="1900"/>
            </a:lvl2pPr>
            <a:lvl3pPr marL="800780" indent="-228795"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§"/>
              <a:defRPr sz="1600"/>
            </a:lvl3pPr>
            <a:lvl4pPr marL="1029574" indent="-228795"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§"/>
              <a:defRPr sz="1500"/>
            </a:lvl4pPr>
            <a:lvl5pPr marL="1258369" indent="-228795"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275727" y="1106419"/>
            <a:ext cx="11394477" cy="400109"/>
          </a:xfrm>
        </p:spPr>
        <p:txBody>
          <a:bodyPr lIns="91517" tIns="45759" rIns="91517" bIns="45759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00" b="0">
                <a:solidFill>
                  <a:schemeClr val="accent1"/>
                </a:solidFill>
              </a:defRPr>
            </a:lvl1pPr>
            <a:lvl2pPr marL="457589" indent="0">
              <a:buNone/>
              <a:defRPr sz="2000" b="1"/>
            </a:lvl2pPr>
            <a:lvl3pPr marL="915178" indent="0">
              <a:buNone/>
              <a:defRPr sz="1900" b="1"/>
            </a:lvl3pPr>
            <a:lvl4pPr marL="1372765" indent="0">
              <a:buNone/>
              <a:defRPr sz="1600" b="1"/>
            </a:lvl4pPr>
            <a:lvl5pPr marL="1830354" indent="0">
              <a:buNone/>
              <a:defRPr sz="1600" b="1"/>
            </a:lvl5pPr>
            <a:lvl6pPr marL="2287942" indent="0">
              <a:buNone/>
              <a:defRPr sz="1600" b="1"/>
            </a:lvl6pPr>
            <a:lvl7pPr marL="2745531" indent="0">
              <a:buNone/>
              <a:defRPr sz="1600" b="1"/>
            </a:lvl7pPr>
            <a:lvl8pPr marL="3203119" indent="0">
              <a:buNone/>
              <a:defRPr sz="1600" b="1"/>
            </a:lvl8pPr>
            <a:lvl9pPr marL="36607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netapp-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8099"/>
            <a:ext cx="1316736" cy="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3049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99" y="236357"/>
            <a:ext cx="11429272" cy="904795"/>
          </a:xfrm>
        </p:spPr>
        <p:txBody>
          <a:bodyPr wrap="square" lIns="91517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Content Placeholder 3"/>
          <p:cNvSpPr>
            <a:spLocks noGrp="1"/>
          </p:cNvSpPr>
          <p:nvPr>
            <p:ph sz="quarter" idx="14"/>
          </p:nvPr>
        </p:nvSpPr>
        <p:spPr>
          <a:xfrm>
            <a:off x="268156" y="1733552"/>
            <a:ext cx="11430000" cy="4479925"/>
          </a:xfrm>
        </p:spPr>
        <p:txBody>
          <a:bodyPr wrap="square" lIns="91517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275727" y="1106419"/>
            <a:ext cx="11394477" cy="400109"/>
          </a:xfrm>
        </p:spPr>
        <p:txBody>
          <a:bodyPr lIns="91517" tIns="45759" rIns="91517" bIns="45759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00" b="0">
                <a:solidFill>
                  <a:schemeClr val="accent1"/>
                </a:solidFill>
              </a:defRPr>
            </a:lvl1pPr>
            <a:lvl2pPr marL="457589" indent="0">
              <a:buNone/>
              <a:defRPr sz="2000" b="1"/>
            </a:lvl2pPr>
            <a:lvl3pPr marL="915178" indent="0">
              <a:buNone/>
              <a:defRPr sz="1900" b="1"/>
            </a:lvl3pPr>
            <a:lvl4pPr marL="1372765" indent="0">
              <a:buNone/>
              <a:defRPr sz="1600" b="1"/>
            </a:lvl4pPr>
            <a:lvl5pPr marL="1830354" indent="0">
              <a:buNone/>
              <a:defRPr sz="1600" b="1"/>
            </a:lvl5pPr>
            <a:lvl6pPr marL="2287942" indent="0">
              <a:buNone/>
              <a:defRPr sz="1600" b="1"/>
            </a:lvl6pPr>
            <a:lvl7pPr marL="2745531" indent="0">
              <a:buNone/>
              <a:defRPr sz="1600" b="1"/>
            </a:lvl7pPr>
            <a:lvl8pPr marL="3203119" indent="0">
              <a:buNone/>
              <a:defRPr sz="1600" b="1"/>
            </a:lvl8pPr>
            <a:lvl9pPr marL="36607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94413" y="6238647"/>
            <a:ext cx="10374996" cy="215444"/>
          </a:xfrm>
        </p:spPr>
        <p:txBody>
          <a:bodyPr lIns="91517" tIns="45759" rIns="91517" bIns="45759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 baseline="0">
                <a:solidFill>
                  <a:schemeClr val="bg2"/>
                </a:solidFill>
              </a:defRPr>
            </a:lvl1pPr>
            <a:lvl2pPr marL="228795" indent="0">
              <a:buFontTx/>
              <a:buNone/>
              <a:defRPr sz="800">
                <a:solidFill>
                  <a:schemeClr val="bg2"/>
                </a:solidFill>
              </a:defRPr>
            </a:lvl2pPr>
            <a:lvl3pPr marL="457589" indent="0">
              <a:buFontTx/>
              <a:buNone/>
              <a:defRPr sz="800">
                <a:solidFill>
                  <a:schemeClr val="bg2"/>
                </a:solidFill>
              </a:defRPr>
            </a:lvl3pPr>
            <a:lvl4pPr marL="686384" indent="0">
              <a:buFontTx/>
              <a:buNone/>
              <a:defRPr sz="800">
                <a:solidFill>
                  <a:schemeClr val="bg2"/>
                </a:solidFill>
              </a:defRPr>
            </a:lvl4pPr>
            <a:lvl5pPr>
              <a:buFontTx/>
              <a:buNone/>
              <a:defRPr sz="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source information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netapp-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8099"/>
            <a:ext cx="1316736" cy="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2962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39"/>
          <p:cNvSpPr>
            <a:spLocks noGrp="1"/>
          </p:cNvSpPr>
          <p:nvPr>
            <p:ph sz="quarter" idx="15"/>
          </p:nvPr>
        </p:nvSpPr>
        <p:spPr bwMode="gray">
          <a:xfrm>
            <a:off x="262964" y="1733423"/>
            <a:ext cx="5569599" cy="4480055"/>
          </a:xfrm>
        </p:spPr>
        <p:txBody>
          <a:bodyPr wrap="square" lIns="91517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964" y="240329"/>
            <a:ext cx="11429272" cy="904795"/>
          </a:xfrm>
        </p:spPr>
        <p:txBody>
          <a:bodyPr wrap="square" lIns="91517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3" name="Content Placeholder 3"/>
          <p:cNvSpPr>
            <a:spLocks noGrp="1"/>
          </p:cNvSpPr>
          <p:nvPr>
            <p:ph sz="quarter" idx="14"/>
          </p:nvPr>
        </p:nvSpPr>
        <p:spPr>
          <a:xfrm>
            <a:off x="6240636" y="1733552"/>
            <a:ext cx="5570516" cy="4479925"/>
          </a:xfrm>
        </p:spPr>
        <p:txBody>
          <a:bodyPr wrap="square" lIns="91517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275727" y="1106419"/>
            <a:ext cx="11394477" cy="400109"/>
          </a:xfrm>
        </p:spPr>
        <p:txBody>
          <a:bodyPr lIns="91517" tIns="45759" rIns="91517" bIns="45759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00" b="0">
                <a:solidFill>
                  <a:schemeClr val="accent1"/>
                </a:solidFill>
              </a:defRPr>
            </a:lvl1pPr>
            <a:lvl2pPr marL="457589" indent="0">
              <a:buNone/>
              <a:defRPr sz="2000" b="1"/>
            </a:lvl2pPr>
            <a:lvl3pPr marL="915178" indent="0">
              <a:buNone/>
              <a:defRPr sz="1900" b="1"/>
            </a:lvl3pPr>
            <a:lvl4pPr marL="1372765" indent="0">
              <a:buNone/>
              <a:defRPr sz="1600" b="1"/>
            </a:lvl4pPr>
            <a:lvl5pPr marL="1830354" indent="0">
              <a:buNone/>
              <a:defRPr sz="1600" b="1"/>
            </a:lvl5pPr>
            <a:lvl6pPr marL="2287942" indent="0">
              <a:buNone/>
              <a:defRPr sz="1600" b="1"/>
            </a:lvl6pPr>
            <a:lvl7pPr marL="2745531" indent="0">
              <a:buNone/>
              <a:defRPr sz="1600" b="1"/>
            </a:lvl7pPr>
            <a:lvl8pPr marL="3203119" indent="0">
              <a:buNone/>
              <a:defRPr sz="1600" b="1"/>
            </a:lvl8pPr>
            <a:lvl9pPr marL="36607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94413" y="6238647"/>
            <a:ext cx="10374996" cy="215444"/>
          </a:xfrm>
        </p:spPr>
        <p:txBody>
          <a:bodyPr lIns="91517" tIns="45759" rIns="91517" bIns="45759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 baseline="0">
                <a:solidFill>
                  <a:schemeClr val="bg2"/>
                </a:solidFill>
              </a:defRPr>
            </a:lvl1pPr>
            <a:lvl2pPr marL="228795" indent="0">
              <a:buFontTx/>
              <a:buNone/>
              <a:defRPr sz="800">
                <a:solidFill>
                  <a:schemeClr val="bg2"/>
                </a:solidFill>
              </a:defRPr>
            </a:lvl2pPr>
            <a:lvl3pPr marL="457589" indent="0">
              <a:buFontTx/>
              <a:buNone/>
              <a:defRPr sz="800">
                <a:solidFill>
                  <a:schemeClr val="bg2"/>
                </a:solidFill>
              </a:defRPr>
            </a:lvl3pPr>
            <a:lvl4pPr marL="686384" indent="0">
              <a:buFontTx/>
              <a:buNone/>
              <a:defRPr sz="800">
                <a:solidFill>
                  <a:schemeClr val="bg2"/>
                </a:solidFill>
              </a:defRPr>
            </a:lvl4pPr>
            <a:lvl5pPr>
              <a:buFontTx/>
              <a:buNone/>
              <a:defRPr sz="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source information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netapp-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8099"/>
            <a:ext cx="1316736" cy="53397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173666" y="6831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978480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39"/>
          <p:cNvSpPr>
            <a:spLocks noGrp="1"/>
          </p:cNvSpPr>
          <p:nvPr>
            <p:ph sz="quarter" idx="15"/>
          </p:nvPr>
        </p:nvSpPr>
        <p:spPr bwMode="gray">
          <a:xfrm>
            <a:off x="262961" y="1733423"/>
            <a:ext cx="3778536" cy="4480055"/>
          </a:xfrm>
        </p:spPr>
        <p:txBody>
          <a:bodyPr wrap="square" lIns="91517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8" name="Content Placeholder 39"/>
          <p:cNvSpPr>
            <a:spLocks noGrp="1"/>
          </p:cNvSpPr>
          <p:nvPr>
            <p:ph sz="quarter" idx="17"/>
          </p:nvPr>
        </p:nvSpPr>
        <p:spPr bwMode="gray">
          <a:xfrm>
            <a:off x="4088330" y="1733423"/>
            <a:ext cx="3778536" cy="4480055"/>
          </a:xfrm>
        </p:spPr>
        <p:txBody>
          <a:bodyPr wrap="square" lIns="91517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" name="Content Placeholder 39"/>
          <p:cNvSpPr>
            <a:spLocks noGrp="1"/>
          </p:cNvSpPr>
          <p:nvPr>
            <p:ph sz="quarter" idx="18"/>
          </p:nvPr>
        </p:nvSpPr>
        <p:spPr bwMode="gray">
          <a:xfrm>
            <a:off x="7913700" y="1733423"/>
            <a:ext cx="3778536" cy="4480055"/>
          </a:xfrm>
        </p:spPr>
        <p:txBody>
          <a:bodyPr wrap="square" lIns="91517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964" y="240329"/>
            <a:ext cx="11429272" cy="904795"/>
          </a:xfrm>
        </p:spPr>
        <p:txBody>
          <a:bodyPr wrap="square" lIns="91517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1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275727" y="1106419"/>
            <a:ext cx="11394477" cy="400109"/>
          </a:xfrm>
        </p:spPr>
        <p:txBody>
          <a:bodyPr lIns="91517" tIns="45759" rIns="91517" bIns="45759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00" b="0">
                <a:solidFill>
                  <a:schemeClr val="accent1"/>
                </a:solidFill>
              </a:defRPr>
            </a:lvl1pPr>
            <a:lvl2pPr marL="457589" indent="0">
              <a:buNone/>
              <a:defRPr sz="2000" b="1"/>
            </a:lvl2pPr>
            <a:lvl3pPr marL="915178" indent="0">
              <a:buNone/>
              <a:defRPr sz="1900" b="1"/>
            </a:lvl3pPr>
            <a:lvl4pPr marL="1372765" indent="0">
              <a:buNone/>
              <a:defRPr sz="1600" b="1"/>
            </a:lvl4pPr>
            <a:lvl5pPr marL="1830354" indent="0">
              <a:buNone/>
              <a:defRPr sz="1600" b="1"/>
            </a:lvl5pPr>
            <a:lvl6pPr marL="2287942" indent="0">
              <a:buNone/>
              <a:defRPr sz="1600" b="1"/>
            </a:lvl6pPr>
            <a:lvl7pPr marL="2745531" indent="0">
              <a:buNone/>
              <a:defRPr sz="1600" b="1"/>
            </a:lvl7pPr>
            <a:lvl8pPr marL="3203119" indent="0">
              <a:buNone/>
              <a:defRPr sz="1600" b="1"/>
            </a:lvl8pPr>
            <a:lvl9pPr marL="36607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94413" y="6238647"/>
            <a:ext cx="10374996" cy="215444"/>
          </a:xfrm>
        </p:spPr>
        <p:txBody>
          <a:bodyPr lIns="91517" tIns="45759" rIns="91517" bIns="45759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 baseline="0">
                <a:solidFill>
                  <a:schemeClr val="bg2"/>
                </a:solidFill>
              </a:defRPr>
            </a:lvl1pPr>
            <a:lvl2pPr marL="228795" indent="0">
              <a:buFontTx/>
              <a:buNone/>
              <a:defRPr sz="800">
                <a:solidFill>
                  <a:schemeClr val="bg2"/>
                </a:solidFill>
              </a:defRPr>
            </a:lvl2pPr>
            <a:lvl3pPr marL="457589" indent="0">
              <a:buFontTx/>
              <a:buNone/>
              <a:defRPr sz="800">
                <a:solidFill>
                  <a:schemeClr val="bg2"/>
                </a:solidFill>
              </a:defRPr>
            </a:lvl3pPr>
            <a:lvl4pPr marL="686384" indent="0">
              <a:buFontTx/>
              <a:buNone/>
              <a:defRPr sz="800">
                <a:solidFill>
                  <a:schemeClr val="bg2"/>
                </a:solidFill>
              </a:defRPr>
            </a:lvl4pPr>
            <a:lvl5pPr>
              <a:buFontTx/>
              <a:buNone/>
              <a:defRPr sz="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source information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netapp-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8099"/>
            <a:ext cx="1316736" cy="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6525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lIns="91517" tIns="45759" rIns="91517" bIns="45759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idx="10" hasCustomPrompt="1"/>
          </p:nvPr>
        </p:nvSpPr>
        <p:spPr bwMode="gray">
          <a:xfrm>
            <a:off x="297760" y="1106419"/>
            <a:ext cx="11394477" cy="400109"/>
          </a:xfrm>
        </p:spPr>
        <p:txBody>
          <a:bodyPr lIns="91517" tIns="45759" rIns="91517" bIns="45759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900" b="0">
                <a:solidFill>
                  <a:schemeClr val="accent1"/>
                </a:solidFill>
              </a:defRPr>
            </a:lvl1pPr>
            <a:lvl2pPr marL="457589" indent="0">
              <a:buNone/>
              <a:defRPr sz="2000" b="1"/>
            </a:lvl2pPr>
            <a:lvl3pPr marL="915178" indent="0">
              <a:buNone/>
              <a:defRPr sz="1900" b="1"/>
            </a:lvl3pPr>
            <a:lvl4pPr marL="1372765" indent="0">
              <a:buNone/>
              <a:defRPr sz="1600" b="1"/>
            </a:lvl4pPr>
            <a:lvl5pPr marL="1830354" indent="0">
              <a:buNone/>
              <a:defRPr sz="1600" b="1"/>
            </a:lvl5pPr>
            <a:lvl6pPr marL="2287942" indent="0">
              <a:buNone/>
              <a:defRPr sz="1600" b="1"/>
            </a:lvl6pPr>
            <a:lvl7pPr marL="2745531" indent="0">
              <a:buNone/>
              <a:defRPr sz="1600" b="1"/>
            </a:lvl7pPr>
            <a:lvl8pPr marL="3203119" indent="0">
              <a:buNone/>
              <a:defRPr sz="1600" b="1"/>
            </a:lvl8pPr>
            <a:lvl9pPr marL="36607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94413" y="6238647"/>
            <a:ext cx="10374996" cy="215444"/>
          </a:xfrm>
        </p:spPr>
        <p:txBody>
          <a:bodyPr lIns="91517" tIns="45759" rIns="91517" bIns="45759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 baseline="0">
                <a:solidFill>
                  <a:schemeClr val="bg2"/>
                </a:solidFill>
              </a:defRPr>
            </a:lvl1pPr>
            <a:lvl2pPr marL="228795" indent="0">
              <a:buFontTx/>
              <a:buNone/>
              <a:defRPr sz="800">
                <a:solidFill>
                  <a:schemeClr val="bg2"/>
                </a:solidFill>
              </a:defRPr>
            </a:lvl2pPr>
            <a:lvl3pPr marL="457589" indent="0">
              <a:buFontTx/>
              <a:buNone/>
              <a:defRPr sz="800">
                <a:solidFill>
                  <a:schemeClr val="bg2"/>
                </a:solidFill>
              </a:defRPr>
            </a:lvl3pPr>
            <a:lvl4pPr marL="686384" indent="0">
              <a:buFontTx/>
              <a:buNone/>
              <a:defRPr sz="800">
                <a:solidFill>
                  <a:schemeClr val="bg2"/>
                </a:solidFill>
              </a:defRPr>
            </a:lvl4pPr>
            <a:lvl5pPr>
              <a:buFontTx/>
              <a:buNone/>
              <a:defRPr sz="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source information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netapp-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8099"/>
            <a:ext cx="1316736" cy="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03331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94413" y="6238647"/>
            <a:ext cx="10374996" cy="215444"/>
          </a:xfrm>
        </p:spPr>
        <p:txBody>
          <a:bodyPr lIns="91517" tIns="45759" rIns="91517" bIns="45759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800" baseline="0">
                <a:solidFill>
                  <a:schemeClr val="bg2"/>
                </a:solidFill>
              </a:defRPr>
            </a:lvl1pPr>
            <a:lvl2pPr marL="228795" indent="0">
              <a:buFontTx/>
              <a:buNone/>
              <a:defRPr sz="800">
                <a:solidFill>
                  <a:schemeClr val="bg2"/>
                </a:solidFill>
              </a:defRPr>
            </a:lvl2pPr>
            <a:lvl3pPr marL="457589" indent="0">
              <a:buFontTx/>
              <a:buNone/>
              <a:defRPr sz="800">
                <a:solidFill>
                  <a:schemeClr val="bg2"/>
                </a:solidFill>
              </a:defRPr>
            </a:lvl3pPr>
            <a:lvl4pPr marL="686384" indent="0">
              <a:buFontTx/>
              <a:buNone/>
              <a:defRPr sz="800">
                <a:solidFill>
                  <a:schemeClr val="bg2"/>
                </a:solidFill>
              </a:defRPr>
            </a:lvl4pPr>
            <a:lvl5pPr>
              <a:buFontTx/>
              <a:buNone/>
              <a:defRPr sz="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source information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/>
              <a:t>© 2015 NetApp, Inc. All rights reserved. NetApp Confidential – Restricted Use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tapp-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067" y="6278099"/>
            <a:ext cx="1316736" cy="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8491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964" y="240329"/>
            <a:ext cx="11429272" cy="904795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964" y="1686768"/>
            <a:ext cx="11429272" cy="4480053"/>
          </a:xfrm>
          <a:prstGeom prst="rect">
            <a:avLst/>
          </a:prstGeom>
        </p:spPr>
        <p:txBody>
          <a:bodyPr vert="horz" wrap="square" lIns="91517" tIns="45759" rIns="91517" bIns="45759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gray">
          <a:xfrm rot="5400000">
            <a:off x="6048694" y="728142"/>
            <a:ext cx="91440" cy="12188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517" tIns="45759" rIns="91517" bIns="45759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472734"/>
            <a:ext cx="6538761" cy="24048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700" smtClean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© 2015 </a:t>
            </a:r>
            <a:r>
              <a:rPr lang="en-US" dirty="0" err="1"/>
              <a:t>NetApp</a:t>
            </a:r>
            <a:r>
              <a:rPr lang="en-US" dirty="0"/>
              <a:t>, Inc. All rights reserved. </a:t>
            </a:r>
            <a:r>
              <a:rPr lang="en-US" dirty="0" err="1"/>
              <a:t>NetApp</a:t>
            </a:r>
            <a:r>
              <a:rPr lang="en-US" dirty="0"/>
              <a:t> Confidential – Restricted Use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414" y="6462574"/>
            <a:ext cx="448536" cy="260809"/>
          </a:xfrm>
          <a:prstGeom prst="rect">
            <a:avLst/>
          </a:prstGeom>
        </p:spPr>
        <p:txBody>
          <a:bodyPr vert="horz" wrap="square" lIns="91517" tIns="45759" rIns="91517" bIns="45759" rtlCol="0" anchor="b">
            <a:noAutofit/>
          </a:bodyPr>
          <a:lstStyle>
            <a:lvl1pPr>
              <a:defRPr lang="en-US" sz="1100" b="1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071A5F3-A4FF-4CEE-8215-C08835B585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5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57" r:id="rId2"/>
    <p:sldLayoutId id="2147483859" r:id="rId3"/>
    <p:sldLayoutId id="2147483860" r:id="rId4"/>
    <p:sldLayoutId id="2147483861" r:id="rId5"/>
    <p:sldLayoutId id="2147483866" r:id="rId6"/>
    <p:sldLayoutId id="2147483867" r:id="rId7"/>
  </p:sldLayoutIdLst>
  <p:transition spd="med">
    <p:fade/>
  </p:transition>
  <p:hf hdr="0" dt="0"/>
  <p:txStyles>
    <p:titleStyle>
      <a:lvl1pPr algn="l" defTabSz="915178" rtl="0" eaLnBrk="1" latinLnBrk="0" hangingPunct="1">
        <a:lnSpc>
          <a:spcPct val="80000"/>
        </a:lnSpc>
        <a:spcBef>
          <a:spcPct val="0"/>
        </a:spcBef>
        <a:buNone/>
        <a:defRPr sz="30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5150" indent="-235150" algn="l" defTabSz="915178" rtl="0" eaLnBrk="1" latinLnBrk="0" hangingPunct="1">
        <a:lnSpc>
          <a:spcPct val="95000"/>
        </a:lnSpc>
        <a:spcBef>
          <a:spcPts val="1201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457589" indent="-228795" algn="l" defTabSz="915178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>
            <a:lumMod val="65000"/>
            <a:lumOff val="35000"/>
          </a:schemeClr>
        </a:buClr>
        <a:buFont typeface="Wingdings" panose="05000000000000000000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86384" indent="-228795" algn="l" defTabSz="915178" rtl="0" eaLnBrk="1" latinLnBrk="0" hangingPunct="1">
        <a:lnSpc>
          <a:spcPct val="85000"/>
        </a:lnSpc>
        <a:spcBef>
          <a:spcPts val="200"/>
        </a:spcBef>
        <a:spcAft>
          <a:spcPts val="400"/>
        </a:spcAft>
        <a:buClr>
          <a:schemeClr val="tx1">
            <a:lumMod val="65000"/>
            <a:lumOff val="35000"/>
          </a:schemeClr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5178" indent="-228795" algn="l" defTabSz="915178" rtl="0" eaLnBrk="1" latinLnBrk="0" hangingPunct="1">
        <a:lnSpc>
          <a:spcPct val="85000"/>
        </a:lnSpc>
        <a:spcBef>
          <a:spcPts val="200"/>
        </a:spcBef>
        <a:spcAft>
          <a:spcPts val="400"/>
        </a:spcAft>
        <a:buClr>
          <a:schemeClr val="tx1">
            <a:lumMod val="65000"/>
            <a:lumOff val="35000"/>
          </a:schemeClr>
        </a:buClr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086772" marR="0" indent="-171595" algn="l" defTabSz="915178" rtl="0" eaLnBrk="1" fontAlgn="auto" latinLnBrk="0" hangingPunct="1">
        <a:lnSpc>
          <a:spcPct val="85000"/>
        </a:lnSpc>
        <a:spcBef>
          <a:spcPts val="200"/>
        </a:spcBef>
        <a:spcAft>
          <a:spcPts val="400"/>
        </a:spcAft>
        <a:buClr>
          <a:schemeClr val="tx1">
            <a:lumMod val="65000"/>
            <a:lumOff val="35000"/>
          </a:schemeClr>
        </a:buClr>
        <a:buSzTx/>
        <a:buFont typeface="Wingdings" panose="05000000000000000000" pitchFamily="2" charset="2"/>
        <a:buChar char="§"/>
        <a:tabLst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143970" indent="-228795" algn="l" defTabSz="9151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143970" indent="-228795" algn="l" defTabSz="9151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3970" indent="-228795" algn="l" defTabSz="9151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1143970" indent="-228795" algn="l" defTabSz="9151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589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5178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2765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30354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7942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5531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3119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60709" algn="l" defTabSz="91517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40" y="200849"/>
            <a:ext cx="6228115" cy="912741"/>
          </a:xfrm>
        </p:spPr>
        <p:txBody>
          <a:bodyPr anchor="ctr" anchorCtr="0"/>
          <a:lstStyle/>
          <a:p>
            <a:r>
              <a:rPr 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SMO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Restore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Problem</a:t>
            </a:r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8755" y="6567074"/>
            <a:ext cx="6538761" cy="240489"/>
          </a:xfrm>
        </p:spPr>
        <p:txBody>
          <a:bodyPr/>
          <a:lstStyle/>
          <a:p>
            <a:r>
              <a:rPr lang="en-US" dirty="0"/>
              <a:t>© 2017 NetApp, Inc. All rights reserved. NetApp Confidential – Restricted Use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234160" y="369366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6" name="円柱 65"/>
          <p:cNvSpPr/>
          <p:nvPr/>
        </p:nvSpPr>
        <p:spPr>
          <a:xfrm>
            <a:off x="1434353" y="2332477"/>
            <a:ext cx="2914679" cy="507628"/>
          </a:xfrm>
          <a:prstGeom prst="ca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sz="1050" dirty="0" err="1"/>
          </a:p>
        </p:txBody>
      </p:sp>
      <p:pic>
        <p:nvPicPr>
          <p:cNvPr id="41" name="Picture 384" descr="ICON_Server_Rack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231" y="1708172"/>
            <a:ext cx="810087" cy="6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直線コネクタ 57"/>
          <p:cNvCxnSpPr>
            <a:cxnSpLocks/>
            <a:stCxn id="41" idx="2"/>
            <a:endCxn id="66" idx="2"/>
          </p:cNvCxnSpPr>
          <p:nvPr/>
        </p:nvCxnSpPr>
        <p:spPr bwMode="auto">
          <a:xfrm>
            <a:off x="964275" y="2346530"/>
            <a:ext cx="470078" cy="239761"/>
          </a:xfrm>
          <a:prstGeom prst="lin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正方形/長方形 117"/>
          <p:cNvSpPr/>
          <p:nvPr/>
        </p:nvSpPr>
        <p:spPr>
          <a:xfrm rot="5400000">
            <a:off x="6123721" y="-1605454"/>
            <a:ext cx="45719" cy="10901825"/>
          </a:xfrm>
          <a:prstGeom prst="rect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01" name="円柱 100"/>
          <p:cNvSpPr/>
          <p:nvPr/>
        </p:nvSpPr>
        <p:spPr>
          <a:xfrm>
            <a:off x="1434353" y="3118837"/>
            <a:ext cx="856954" cy="447890"/>
          </a:xfrm>
          <a:prstGeom prst="ca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sz="1050" dirty="0" err="1"/>
          </a:p>
        </p:txBody>
      </p:sp>
      <p:sp>
        <p:nvSpPr>
          <p:cNvPr id="10" name="四角形: 角を丸くする 9"/>
          <p:cNvSpPr/>
          <p:nvPr/>
        </p:nvSpPr>
        <p:spPr>
          <a:xfrm>
            <a:off x="1464795" y="2460515"/>
            <a:ext cx="1520452" cy="345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64795" y="2106753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Data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698207" y="2093878"/>
            <a:ext cx="1079981" cy="196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vol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size = 3TB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430499" y="2885562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Temp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6" name="四角形: 角を丸くする 105"/>
          <p:cNvSpPr/>
          <p:nvPr/>
        </p:nvSpPr>
        <p:spPr>
          <a:xfrm>
            <a:off x="1464795" y="3247872"/>
            <a:ext cx="588123" cy="30860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cxnSp>
        <p:nvCxnSpPr>
          <p:cNvPr id="108" name="直線コネクタ 107"/>
          <p:cNvCxnSpPr>
            <a:cxnSpLocks/>
            <a:stCxn id="41" idx="2"/>
            <a:endCxn id="101" idx="2"/>
          </p:cNvCxnSpPr>
          <p:nvPr/>
        </p:nvCxnSpPr>
        <p:spPr bwMode="auto">
          <a:xfrm>
            <a:off x="964275" y="2346530"/>
            <a:ext cx="470078" cy="996252"/>
          </a:xfrm>
          <a:prstGeom prst="lin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9" name="Picture 384" descr="ICON_Server_Rack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7687" y="1708172"/>
            <a:ext cx="810087" cy="6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" name="円柱 110"/>
          <p:cNvSpPr/>
          <p:nvPr/>
        </p:nvSpPr>
        <p:spPr>
          <a:xfrm>
            <a:off x="7966921" y="2329716"/>
            <a:ext cx="2914679" cy="507628"/>
          </a:xfrm>
          <a:prstGeom prst="ca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sz="1050" dirty="0" err="1"/>
          </a:p>
        </p:txBody>
      </p:sp>
      <p:cxnSp>
        <p:nvCxnSpPr>
          <p:cNvPr id="116" name="直線コネクタ 115"/>
          <p:cNvCxnSpPr>
            <a:cxnSpLocks/>
            <a:endCxn id="111" idx="2"/>
          </p:cNvCxnSpPr>
          <p:nvPr/>
        </p:nvCxnSpPr>
        <p:spPr bwMode="auto">
          <a:xfrm>
            <a:off x="7496843" y="2343769"/>
            <a:ext cx="470078" cy="239761"/>
          </a:xfrm>
          <a:prstGeom prst="lin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四角形: 角を丸くする 128"/>
          <p:cNvSpPr/>
          <p:nvPr/>
        </p:nvSpPr>
        <p:spPr>
          <a:xfrm>
            <a:off x="7997363" y="2457754"/>
            <a:ext cx="1520452" cy="345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7925164" y="2226918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Data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10230775" y="2091117"/>
            <a:ext cx="1079981" cy="196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vol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size = 3TB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8075937" y="3363073"/>
            <a:ext cx="677185" cy="21976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240GB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84814" y="1421447"/>
            <a:ext cx="1079981" cy="196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solidFill>
                  <a:sysClr val="windowText" lastClr="000000"/>
                </a:solidFill>
              </a:rPr>
              <a:t>Oracle Server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6920993" y="1395318"/>
            <a:ext cx="1443077" cy="2598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solidFill>
                  <a:sysClr val="windowText" lastClr="000000"/>
                </a:solidFill>
              </a:rPr>
              <a:t>for Restore Server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9" name="四角形: 角を丸くする 138"/>
          <p:cNvSpPr/>
          <p:nvPr/>
        </p:nvSpPr>
        <p:spPr>
          <a:xfrm>
            <a:off x="1464794" y="2495414"/>
            <a:ext cx="755759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1422203" y="2514450"/>
            <a:ext cx="1079981" cy="196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Used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</a:rPr>
              <a:t>700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GB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41" name="四角形: 角を丸くする 140"/>
          <p:cNvSpPr/>
          <p:nvPr/>
        </p:nvSpPr>
        <p:spPr>
          <a:xfrm>
            <a:off x="8018197" y="2497522"/>
            <a:ext cx="755759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altLang="ja-JP" sz="1200" dirty="0">
                <a:solidFill>
                  <a:schemeClr val="bg1"/>
                </a:solidFill>
              </a:rPr>
              <a:t>700GB</a:t>
            </a:r>
            <a:endParaRPr kumimoji="1" lang="ja-JP" altLang="en-US" sz="1200" dirty="0" err="1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325832" y="2102863"/>
            <a:ext cx="962081" cy="196940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LUN 1.5TB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43" name="四角形: 角を丸くする 142"/>
          <p:cNvSpPr/>
          <p:nvPr/>
        </p:nvSpPr>
        <p:spPr>
          <a:xfrm>
            <a:off x="1464794" y="3267724"/>
            <a:ext cx="374603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altLang="ja-JP" sz="1200" dirty="0">
                <a:solidFill>
                  <a:schemeClr val="bg1"/>
                </a:solidFill>
              </a:rPr>
              <a:t>36GB</a:t>
            </a:r>
            <a:endParaRPr kumimoji="1" lang="ja-JP" altLang="en-US" sz="1200" dirty="0" err="1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2183068" y="3590560"/>
            <a:ext cx="962081" cy="196940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LUN</a:t>
            </a:r>
            <a:r>
              <a:rPr lang="ja-JP" altLang="en-US" sz="1200" dirty="0">
                <a:solidFill>
                  <a:schemeClr val="bg1"/>
                </a:solidFill>
              </a:rPr>
              <a:t> </a:t>
            </a:r>
            <a:r>
              <a:rPr lang="en-US" altLang="ja-JP" sz="1200" dirty="0">
                <a:solidFill>
                  <a:schemeClr val="bg1"/>
                </a:solidFill>
              </a:rPr>
              <a:t>240GB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45" name="四角形: 角を丸くする 144"/>
          <p:cNvSpPr/>
          <p:nvPr/>
        </p:nvSpPr>
        <p:spPr>
          <a:xfrm>
            <a:off x="8780353" y="2969473"/>
            <a:ext cx="374603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altLang="ja-JP" sz="1200" dirty="0">
                <a:solidFill>
                  <a:schemeClr val="bg1"/>
                </a:solidFill>
              </a:rPr>
              <a:t>36GB</a:t>
            </a:r>
            <a:endParaRPr kumimoji="1" lang="ja-JP" altLang="en-US" sz="1200" dirty="0" err="1"/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8205654" y="3018308"/>
            <a:ext cx="762000" cy="20679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Temp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47" name="円柱 146"/>
          <p:cNvSpPr/>
          <p:nvPr/>
        </p:nvSpPr>
        <p:spPr>
          <a:xfrm>
            <a:off x="1369318" y="4849150"/>
            <a:ext cx="2914679" cy="507628"/>
          </a:xfrm>
          <a:prstGeom prst="ca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sz="1050" dirty="0" err="1"/>
          </a:p>
        </p:txBody>
      </p:sp>
      <p:pic>
        <p:nvPicPr>
          <p:cNvPr id="148" name="Picture 384" descr="ICON_Server_Rack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196" y="4224845"/>
            <a:ext cx="810087" cy="6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9" name="直線コネクタ 148"/>
          <p:cNvCxnSpPr>
            <a:cxnSpLocks/>
            <a:stCxn id="148" idx="2"/>
            <a:endCxn id="147" idx="2"/>
          </p:cNvCxnSpPr>
          <p:nvPr/>
        </p:nvCxnSpPr>
        <p:spPr bwMode="auto">
          <a:xfrm>
            <a:off x="899240" y="4863203"/>
            <a:ext cx="470078" cy="239761"/>
          </a:xfrm>
          <a:prstGeom prst="lin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円柱 150"/>
          <p:cNvSpPr/>
          <p:nvPr/>
        </p:nvSpPr>
        <p:spPr>
          <a:xfrm>
            <a:off x="1369318" y="5635510"/>
            <a:ext cx="856954" cy="447890"/>
          </a:xfrm>
          <a:prstGeom prst="ca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sz="1050" dirty="0" err="1"/>
          </a:p>
        </p:txBody>
      </p:sp>
      <p:sp>
        <p:nvSpPr>
          <p:cNvPr id="152" name="四角形: 角を丸くする 151"/>
          <p:cNvSpPr/>
          <p:nvPr/>
        </p:nvSpPr>
        <p:spPr>
          <a:xfrm>
            <a:off x="1399760" y="4977188"/>
            <a:ext cx="1520452" cy="345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1399760" y="4623426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Data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1365464" y="5402235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Temp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56" name="四角形: 角を丸くする 155"/>
          <p:cNvSpPr/>
          <p:nvPr/>
        </p:nvSpPr>
        <p:spPr>
          <a:xfrm>
            <a:off x="1399760" y="5764545"/>
            <a:ext cx="588123" cy="30860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cxnSp>
        <p:nvCxnSpPr>
          <p:cNvPr id="157" name="直線コネクタ 156"/>
          <p:cNvCxnSpPr>
            <a:cxnSpLocks/>
            <a:stCxn id="148" idx="2"/>
            <a:endCxn id="151" idx="2"/>
          </p:cNvCxnSpPr>
          <p:nvPr/>
        </p:nvCxnSpPr>
        <p:spPr bwMode="auto">
          <a:xfrm>
            <a:off x="899240" y="4863203"/>
            <a:ext cx="470078" cy="996252"/>
          </a:xfrm>
          <a:prstGeom prst="lin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8" name="Picture 384" descr="ICON_Server_Rack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2652" y="4224845"/>
            <a:ext cx="810087" cy="6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" name="円柱 158"/>
          <p:cNvSpPr/>
          <p:nvPr/>
        </p:nvSpPr>
        <p:spPr>
          <a:xfrm>
            <a:off x="7901886" y="4846389"/>
            <a:ext cx="2914679" cy="507628"/>
          </a:xfrm>
          <a:prstGeom prst="can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sz="1050" dirty="0" err="1"/>
          </a:p>
        </p:txBody>
      </p:sp>
      <p:cxnSp>
        <p:nvCxnSpPr>
          <p:cNvPr id="160" name="直線コネクタ 159"/>
          <p:cNvCxnSpPr>
            <a:cxnSpLocks/>
            <a:endCxn id="159" idx="2"/>
          </p:cNvCxnSpPr>
          <p:nvPr/>
        </p:nvCxnSpPr>
        <p:spPr bwMode="auto">
          <a:xfrm>
            <a:off x="7431808" y="4860442"/>
            <a:ext cx="470078" cy="239761"/>
          </a:xfrm>
          <a:prstGeom prst="lin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1" name="四角形: 角を丸くする 160"/>
          <p:cNvSpPr/>
          <p:nvPr/>
        </p:nvSpPr>
        <p:spPr>
          <a:xfrm>
            <a:off x="7932328" y="4974427"/>
            <a:ext cx="1520452" cy="345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7860129" y="4743591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Data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8010902" y="5879746"/>
            <a:ext cx="677185" cy="21976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240GB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259531" y="1035703"/>
            <a:ext cx="1443077" cy="2598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Success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67" name="四角形: 角を丸くする 166"/>
          <p:cNvSpPr/>
          <p:nvPr/>
        </p:nvSpPr>
        <p:spPr>
          <a:xfrm>
            <a:off x="1399759" y="5012087"/>
            <a:ext cx="1466546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1357168" y="5031123"/>
            <a:ext cx="1079981" cy="196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Used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  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1.5TB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69" name="四角形: 角を丸くする 168"/>
          <p:cNvSpPr/>
          <p:nvPr/>
        </p:nvSpPr>
        <p:spPr>
          <a:xfrm>
            <a:off x="7953162" y="5014195"/>
            <a:ext cx="1396321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kumimoji="1" lang="en-US" altLang="ja-JP" sz="1200" dirty="0"/>
              <a:t>1.5TB</a:t>
            </a:r>
            <a:endParaRPr kumimoji="1" lang="ja-JP" altLang="en-US" sz="1200" dirty="0" err="1"/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2260797" y="4619536"/>
            <a:ext cx="962081" cy="196940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LUN 1.5TB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1" name="四角形: 角を丸くする 170"/>
          <p:cNvSpPr/>
          <p:nvPr/>
        </p:nvSpPr>
        <p:spPr>
          <a:xfrm>
            <a:off x="1399759" y="5784397"/>
            <a:ext cx="374603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altLang="ja-JP" sz="1200" dirty="0">
                <a:solidFill>
                  <a:schemeClr val="bg1"/>
                </a:solidFill>
              </a:rPr>
              <a:t>36GB</a:t>
            </a:r>
            <a:endParaRPr kumimoji="1" lang="ja-JP" altLang="en-US" sz="1200" dirty="0" err="1"/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2118033" y="6107233"/>
            <a:ext cx="962081" cy="196940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LUN</a:t>
            </a:r>
            <a:r>
              <a:rPr lang="ja-JP" altLang="en-US" sz="1200" dirty="0">
                <a:solidFill>
                  <a:schemeClr val="bg1"/>
                </a:solidFill>
              </a:rPr>
              <a:t> </a:t>
            </a:r>
            <a:r>
              <a:rPr lang="en-US" altLang="ja-JP" sz="1200" dirty="0">
                <a:solidFill>
                  <a:schemeClr val="bg1"/>
                </a:solidFill>
              </a:rPr>
              <a:t>240GB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3" name="四角形: 角を丸くする 172"/>
          <p:cNvSpPr/>
          <p:nvPr/>
        </p:nvSpPr>
        <p:spPr>
          <a:xfrm>
            <a:off x="9344800" y="5542013"/>
            <a:ext cx="374603" cy="268903"/>
          </a:xfrm>
          <a:prstGeom prst="roundRect">
            <a:avLst/>
          </a:prstGeom>
          <a:solidFill>
            <a:srgbClr val="C8102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altLang="ja-JP" sz="1200" dirty="0">
                <a:solidFill>
                  <a:schemeClr val="bg1"/>
                </a:solidFill>
              </a:rPr>
              <a:t>36GB</a:t>
            </a:r>
            <a:endParaRPr kumimoji="1" lang="ja-JP" altLang="en-US" sz="1200" dirty="0" err="1"/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8788789" y="5559131"/>
            <a:ext cx="762000" cy="2196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Temp</a:t>
            </a:r>
            <a:endParaRPr kumimoji="0" lang="ja-JP" altLang="en-US" sz="14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166288" y="3950459"/>
            <a:ext cx="1843900" cy="2598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ysClr val="windowText" lastClr="000000"/>
                </a:solidFill>
              </a:rPr>
              <a:t>Fail Situation</a:t>
            </a:r>
            <a:endParaRPr kumimoji="0" lang="ja-JP" altLang="en-US" sz="18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6485255" y="5799220"/>
            <a:ext cx="5369068" cy="72183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If Data LUN area is</a:t>
            </a:r>
            <a:r>
              <a:rPr lang="en-US" altLang="ja-JP" sz="1800" b="1" u="sng" dirty="0">
                <a:solidFill>
                  <a:srgbClr val="FF0000"/>
                </a:solidFill>
              </a:rPr>
              <a:t> full, it can not re-</a:t>
            </a:r>
            <a:r>
              <a:rPr kumimoji="0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make </a:t>
            </a:r>
            <a:r>
              <a:rPr kumimoji="0" lang="en-US" altLang="ja-JP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tempdb</a:t>
            </a:r>
            <a:r>
              <a:rPr kumimoji="0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lang="en-US" altLang="ja-JP" sz="1800" b="1" u="sng" dirty="0">
                <a:solidFill>
                  <a:srgbClr val="FF0000"/>
                </a:solidFill>
              </a:rPr>
              <a:t>SMO is failed to mount operation.</a:t>
            </a:r>
            <a:r>
              <a:rPr kumimoji="0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</a:t>
            </a:r>
            <a:endParaRPr kumimoji="0" lang="ja-JP" altLang="en-US" sz="1800" b="1" i="0" u="sng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3" name="矢印: 右 22"/>
          <p:cNvSpPr/>
          <p:nvPr/>
        </p:nvSpPr>
        <p:spPr>
          <a:xfrm>
            <a:off x="4733987" y="2527273"/>
            <a:ext cx="2946379" cy="319486"/>
          </a:xfrm>
          <a:prstGeom prst="rightArrow">
            <a:avLst>
              <a:gd name="adj1" fmla="val 50000"/>
              <a:gd name="adj2" fmla="val 88544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5722020" y="2841913"/>
            <a:ext cx="970312" cy="2598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solidFill>
                  <a:sysClr val="windowText" lastClr="000000"/>
                </a:solidFill>
              </a:rPr>
              <a:t>Flex Clone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8" name="矢印: 右 177"/>
          <p:cNvSpPr/>
          <p:nvPr/>
        </p:nvSpPr>
        <p:spPr>
          <a:xfrm>
            <a:off x="4712318" y="4939860"/>
            <a:ext cx="2946379" cy="319486"/>
          </a:xfrm>
          <a:prstGeom prst="rightArrow">
            <a:avLst>
              <a:gd name="adj1" fmla="val 50000"/>
              <a:gd name="adj2" fmla="val 88544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kumimoji="1" lang="ja-JP" altLang="en-US" dirty="0" err="1"/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5700351" y="5254500"/>
            <a:ext cx="970312" cy="2598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solidFill>
                  <a:sysClr val="windowText" lastClr="000000"/>
                </a:solidFill>
              </a:rPr>
              <a:t>Flex Clone</a:t>
            </a:r>
            <a:endParaRPr kumimoji="0" lang="ja-JP" altLang="en-US" sz="1200" b="0" i="0" u="none" strike="noStrike" kern="1200" cap="none" spc="0" normalizeH="0" baseline="0" noProof="0" dirty="0" err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6503851" y="3198116"/>
            <a:ext cx="4957272" cy="72791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95000"/>
              </a:lnSpc>
              <a:spcBef>
                <a:spcPts val="40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en-US" altLang="ja-JP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TempDB</a:t>
            </a:r>
            <a:r>
              <a:rPr kumimoji="0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is made within Data LUN. </a:t>
            </a:r>
            <a:r>
              <a:rPr lang="en-US" altLang="ja-JP" sz="1800" b="1" u="sng" dirty="0">
                <a:solidFill>
                  <a:srgbClr val="FF0000"/>
                </a:solidFill>
              </a:rPr>
              <a:t>Capacity is available</a:t>
            </a:r>
            <a:endParaRPr kumimoji="0" lang="ja-JP" altLang="en-US" sz="1800" b="1" i="0" u="sng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" name="吹き出し: 四角形 2"/>
          <p:cNvSpPr/>
          <p:nvPr/>
        </p:nvSpPr>
        <p:spPr>
          <a:xfrm>
            <a:off x="9994984" y="4236040"/>
            <a:ext cx="1922819" cy="521682"/>
          </a:xfrm>
          <a:prstGeom prst="wedgeRectCallout">
            <a:avLst>
              <a:gd name="adj1" fmla="val -67103"/>
              <a:gd name="adj2" fmla="val 178564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91440" rIns="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r>
              <a:rPr kumimoji="1" lang="en-US" altLang="ja-JP" dirty="0"/>
              <a:t>cannot make file</a:t>
            </a:r>
            <a:endParaRPr kumimoji="1" lang="ja-JP" altLang="en-US" dirty="0" err="1"/>
          </a:p>
        </p:txBody>
      </p:sp>
      <p:cxnSp>
        <p:nvCxnSpPr>
          <p:cNvPr id="6" name="直線矢印コネクタ 5"/>
          <p:cNvCxnSpPr>
            <a:cxnSpLocks/>
            <a:stCxn id="145" idx="0"/>
          </p:cNvCxnSpPr>
          <p:nvPr/>
        </p:nvCxnSpPr>
        <p:spPr>
          <a:xfrm flipV="1">
            <a:off x="8967655" y="2630349"/>
            <a:ext cx="77678" cy="3391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>
            <a:cxnSpLocks/>
            <a:endCxn id="161" idx="3"/>
          </p:cNvCxnSpPr>
          <p:nvPr/>
        </p:nvCxnSpPr>
        <p:spPr>
          <a:xfrm flipH="1" flipV="1">
            <a:off x="9452780" y="5147021"/>
            <a:ext cx="38590" cy="391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25936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etApp_PPT_template_16x9_SKOFY16">
  <a:themeElements>
    <a:clrScheme name="NetApp">
      <a:dk1>
        <a:sysClr val="windowText" lastClr="000000"/>
      </a:dk1>
      <a:lt1>
        <a:sysClr val="window" lastClr="FFFFFF"/>
      </a:lt1>
      <a:dk2>
        <a:srgbClr val="8DC63F"/>
      </a:dk2>
      <a:lt2>
        <a:srgbClr val="9EA2A2"/>
      </a:lt2>
      <a:accent1>
        <a:srgbClr val="0067C5"/>
      </a:accent1>
      <a:accent2>
        <a:srgbClr val="00B0F0"/>
      </a:accent2>
      <a:accent3>
        <a:srgbClr val="F3D400"/>
      </a:accent3>
      <a:accent4>
        <a:srgbClr val="FF9E00"/>
      </a:accent4>
      <a:accent5>
        <a:srgbClr val="C60047"/>
      </a:accent5>
      <a:accent6>
        <a:srgbClr val="7B00C6"/>
      </a:accent6>
      <a:hlink>
        <a:srgbClr val="0067C5"/>
      </a:hlink>
      <a:folHlink>
        <a:srgbClr val="9EA2A2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>
          <a:noFill/>
        </a:ln>
      </a:spPr>
      <a:bodyPr rot="0" spcFirstLastPara="0" vertOverflow="overflow" horzOverflow="overflow" vert="horz" wrap="square" lIns="0" tIns="91440" rIns="0" bIns="9144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5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wrap="square" lIns="91440" tIns="45720" rIns="91440" bIns="45720" rtlCol="0" anchor="ctr">
        <a:noAutofit/>
      </a:bodyPr>
      <a:lstStyle>
        <a:defPPr marL="0" marR="0" indent="0" algn="l" defTabSz="914400" rtl="0" eaLnBrk="1" fontAlgn="auto" latinLnBrk="0" hangingPunct="1">
          <a:lnSpc>
            <a:spcPct val="95000"/>
          </a:lnSpc>
          <a:spcBef>
            <a:spcPts val="400"/>
          </a:spcBef>
          <a:spcAft>
            <a:spcPts val="20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err="1" smtClean="0">
            <a:ln>
              <a:noFill/>
            </a:ln>
            <a:solidFill>
              <a:sysClr val="windowText" lastClr="000000"/>
            </a:solidFill>
            <a:effectLst/>
            <a:uLnTx/>
            <a:uFillTx/>
            <a:latin typeface="+mn-lt"/>
          </a:defRPr>
        </a:defPPr>
      </a:lstStyle>
    </a:txDef>
  </a:objectDefaults>
  <a:extraClrSchemeLst/>
  <a:custClrLst>
    <a:custClr name="Custom Color 1">
      <a:srgbClr val="00C6A5"/>
    </a:custClr>
    <a:custClr name="Custom Color 2">
      <a:srgbClr val="ECECEC"/>
    </a:custClr>
    <a:custClr name="Custom Color 3">
      <a:srgbClr val="C8C9C7"/>
    </a:custClr>
    <a:custClr name="Custom Color 4">
      <a:srgbClr val="9EA2A2"/>
    </a:custClr>
    <a:custClr name="Custom Color 5">
      <a:srgbClr val="5B6770"/>
    </a:custClr>
    <a:custClr name="Custom Color 6">
      <a:srgbClr val="C8102E"/>
    </a:custClr>
  </a:custClrLst>
</a:theme>
</file>

<file path=ppt/theme/theme2.xml><?xml version="1.0" encoding="utf-8"?>
<a:theme xmlns:a="http://schemas.openxmlformats.org/drawingml/2006/main" name="Office Theme">
  <a:themeElements>
    <a:clrScheme name="NetApp">
      <a:dk1>
        <a:sysClr val="windowText" lastClr="000000"/>
      </a:dk1>
      <a:lt1>
        <a:sysClr val="window" lastClr="FFFFFF"/>
      </a:lt1>
      <a:dk2>
        <a:srgbClr val="8DC63F"/>
      </a:dk2>
      <a:lt2>
        <a:srgbClr val="9EA2A2"/>
      </a:lt2>
      <a:accent1>
        <a:srgbClr val="0067C5"/>
      </a:accent1>
      <a:accent2>
        <a:srgbClr val="00B0F0"/>
      </a:accent2>
      <a:accent3>
        <a:srgbClr val="F3D400"/>
      </a:accent3>
      <a:accent4>
        <a:srgbClr val="FF9E00"/>
      </a:accent4>
      <a:accent5>
        <a:srgbClr val="C60047"/>
      </a:accent5>
      <a:accent6>
        <a:srgbClr val="7B00C6"/>
      </a:accent6>
      <a:hlink>
        <a:srgbClr val="0067C5"/>
      </a:hlink>
      <a:folHlink>
        <a:srgbClr val="9EA2A2"/>
      </a:folHlink>
    </a:clrScheme>
    <a:fontScheme name="NetApp_20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NetApp_Template_ALL">
      <a:dk1>
        <a:sysClr val="windowText" lastClr="000000"/>
      </a:dk1>
      <a:lt1>
        <a:sysClr val="window" lastClr="FFFFFF"/>
      </a:lt1>
      <a:dk2>
        <a:srgbClr val="8DC63F"/>
      </a:dk2>
      <a:lt2>
        <a:srgbClr val="9EA2A2"/>
      </a:lt2>
      <a:accent1>
        <a:srgbClr val="0067C5"/>
      </a:accent1>
      <a:accent2>
        <a:srgbClr val="00B0F0"/>
      </a:accent2>
      <a:accent3>
        <a:srgbClr val="F8DB08"/>
      </a:accent3>
      <a:accent4>
        <a:srgbClr val="FF9E00"/>
      </a:accent4>
      <a:accent5>
        <a:srgbClr val="C60047"/>
      </a:accent5>
      <a:accent6>
        <a:srgbClr val="7B00C6"/>
      </a:accent6>
      <a:hlink>
        <a:srgbClr val="0067C5"/>
      </a:hlink>
      <a:folHlink>
        <a:srgbClr val="9EA2A2"/>
      </a:folHlink>
    </a:clrScheme>
    <a:fontScheme name="NetApp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NetApp_PPT_template_16x9_SKOFY16.potx</Template>
  <TotalTime>55101</TotalTime>
  <Words>116</Words>
  <Application>Microsoft Office PowerPoint</Application>
  <PresentationFormat>ユーザー設定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News Gothic MT</vt:lpstr>
      <vt:lpstr>メイリオ</vt:lpstr>
      <vt:lpstr>Arial</vt:lpstr>
      <vt:lpstr>Wingdings</vt:lpstr>
      <vt:lpstr>NetApp_PPT_template_16x9_SKOFY16</vt:lpstr>
      <vt:lpstr>SMO Restore Problem</vt:lpstr>
    </vt:vector>
  </TitlesOfParts>
  <Company>NetApp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NetApp Template Guidelines</dc:title>
  <dc:creator>Sagara, Masahiro</dc:creator>
  <cp:lastModifiedBy>Mori, Kiyomitsu</cp:lastModifiedBy>
  <cp:revision>1141</cp:revision>
  <cp:lastPrinted>2017-03-08T08:01:29Z</cp:lastPrinted>
  <dcterms:created xsi:type="dcterms:W3CDTF">2014-04-17T21:06:35Z</dcterms:created>
  <dcterms:modified xsi:type="dcterms:W3CDTF">2017-03-21T00:59:25Z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7169963</vt:lpwstr>
  </property>
  <property fmtid="{D5CDD505-2E9C-101B-9397-08002B2CF9AE}" pid="3" name="NXPowerLiteSettings">
    <vt:lpwstr>F980073804F000</vt:lpwstr>
  </property>
  <property fmtid="{D5CDD505-2E9C-101B-9397-08002B2CF9AE}" pid="4" name="NXPowerLiteVersion">
    <vt:lpwstr>D5.0.2</vt:lpwstr>
  </property>
</Properties>
</file>